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803" r:id="rId2"/>
    <p:sldId id="282" r:id="rId3"/>
    <p:sldId id="915" r:id="rId4"/>
    <p:sldId id="278" r:id="rId5"/>
    <p:sldId id="910" r:id="rId6"/>
    <p:sldId id="911" r:id="rId7"/>
    <p:sldId id="912" r:id="rId8"/>
    <p:sldId id="919" r:id="rId9"/>
    <p:sldId id="913" r:id="rId10"/>
    <p:sldId id="89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D9889-C75B-4567-A88B-197380ABC42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F64EB-F467-45DC-97A8-F1BDD86BE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b="1" dirty="0"/>
              <a:t>Joao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2871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GB" b="0" i="0" u="none" strike="noStrike" kern="0" cap="none" spc="0" normalizeH="0" baseline="0" noProof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895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João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926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João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8667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2EF3B-1E15-8296-01BF-3F9DFBAA8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B0D08B3F-8AF5-A718-C30E-B4AD4551D9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B532274D-1F5B-BB09-0C59-DCFDE2AFC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pt-PT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João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0136EEB-0E97-CA15-711D-10900016CB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061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A14A41-8746-1023-F461-C61057709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742571B-09C7-E014-F70C-138FF439F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4FB1B3-4A1B-4E5B-562D-B2175AF14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16D5527-9F4D-651C-7C13-96B0C6CA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247CE9-6805-4B16-21F7-0946B1C5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E5A0E-3A25-4EC7-1B5F-60C1DE3EB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17EF567-F79E-BD17-0912-D475AA017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D64328-0EC4-8D4F-B27E-A7CCEC5C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DB3FFB-5D49-37E2-0B3A-8D011D8F7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3BB15B2-D29E-F891-C201-3D279EBA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0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144C11D-5F2A-4C08-2E3A-A3D33B7A7D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67DFA39-05A1-25DA-C8E8-D781DA6FB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C425F07-A3D0-408F-4981-00E59F3A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9D4D0AA-D5C9-6D00-2B44-16CC25E7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991B1E-FF89-C6B1-6CC5-097B97D9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7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FE17787-94DD-24C2-71E7-7C58E5C10EBF}"/>
              </a:ext>
            </a:extLst>
          </p:cNvPr>
          <p:cNvSpPr/>
          <p:nvPr userDrawn="1"/>
        </p:nvSpPr>
        <p:spPr>
          <a:xfrm>
            <a:off x="0" y="232956"/>
            <a:ext cx="12192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DB613C9-1A58-7824-7D86-C6A7F18E7512}"/>
              </a:ext>
            </a:extLst>
          </p:cNvPr>
          <p:cNvGrpSpPr/>
          <p:nvPr userDrawn="1"/>
        </p:nvGrpSpPr>
        <p:grpSpPr>
          <a:xfrm>
            <a:off x="1662712" y="5415033"/>
            <a:ext cx="8668569" cy="928310"/>
            <a:chOff x="1662712" y="5415033"/>
            <a:chExt cx="8668569" cy="928310"/>
          </a:xfrm>
        </p:grpSpPr>
        <p:pic>
          <p:nvPicPr>
            <p:cNvPr id="16" name="Εικόνα 8">
              <a:extLst>
                <a:ext uri="{FF2B5EF4-FFF2-40B4-BE49-F238E27FC236}">
                  <a16:creationId xmlns:a16="http://schemas.microsoft.com/office/drawing/2014/main" id="{29098376-3EB7-4BCD-BF97-3E63CDF96D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2712" y="5679562"/>
              <a:ext cx="1906111" cy="399253"/>
            </a:xfrm>
            <a:prstGeom prst="rect">
              <a:avLst/>
            </a:prstGeom>
          </p:spPr>
        </p:pic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24D23F95-5E12-DFB7-28A2-8F04825D93F5}"/>
                </a:ext>
              </a:extLst>
            </p:cNvPr>
            <p:cNvGrpSpPr/>
            <p:nvPr/>
          </p:nvGrpSpPr>
          <p:grpSpPr>
            <a:xfrm>
              <a:off x="3627584" y="5415033"/>
              <a:ext cx="6703697" cy="928310"/>
              <a:chOff x="3627584" y="5415033"/>
              <a:chExt cx="6703697" cy="928310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C08BE3D-8F8C-773C-CEEE-2B9FDB79DF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4031" y="5442648"/>
                <a:ext cx="745901" cy="745221"/>
              </a:xfrm>
              <a:prstGeom prst="rect">
                <a:avLst/>
              </a:prstGeom>
            </p:spPr>
          </p:pic>
          <p:pic>
            <p:nvPicPr>
              <p:cNvPr id="9" name="Picture 3" descr="Text&#10;&#10;Description automatically generated">
                <a:extLst>
                  <a:ext uri="{FF2B5EF4-FFF2-40B4-BE49-F238E27FC236}">
                    <a16:creationId xmlns:a16="http://schemas.microsoft.com/office/drawing/2014/main" id="{4576D0B2-90D7-09E6-841B-CC7D3839EF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24054" y="5564900"/>
                <a:ext cx="1052995" cy="441995"/>
              </a:xfrm>
              <a:prstGeom prst="rect">
                <a:avLst/>
              </a:prstGeom>
            </p:spPr>
          </p:pic>
          <p:pic>
            <p:nvPicPr>
              <p:cNvPr id="10" name="Picture 5" descr="Logo&#10;&#10;Description automatically generated">
                <a:extLst>
                  <a:ext uri="{FF2B5EF4-FFF2-40B4-BE49-F238E27FC236}">
                    <a16:creationId xmlns:a16="http://schemas.microsoft.com/office/drawing/2014/main" id="{10808821-948C-C404-8EED-1443220FAC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6914" y="5415033"/>
                <a:ext cx="980054" cy="762265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95D7846-8CAB-B097-FAD1-11D2210E97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87542" y="5558565"/>
                <a:ext cx="651720" cy="65172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EB604B68-E29D-E44C-FECA-5B1EE56645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33950" y="5466733"/>
                <a:ext cx="876610" cy="876610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16460FE5-289A-CCDF-121A-084EC7B1B3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27584" y="5473773"/>
                <a:ext cx="619488" cy="616735"/>
              </a:xfrm>
              <a:prstGeom prst="rect">
                <a:avLst/>
              </a:prstGeom>
            </p:spPr>
          </p:pic>
          <p:pic>
            <p:nvPicPr>
              <p:cNvPr id="32" name="Picture 31" descr="A picture containing text, clipart&#10;&#10;Description automatically generated">
                <a:extLst>
                  <a:ext uri="{FF2B5EF4-FFF2-40B4-BE49-F238E27FC236}">
                    <a16:creationId xmlns:a16="http://schemas.microsoft.com/office/drawing/2014/main" id="{6078CFD3-F795-D80C-792A-B6009C96AA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16245" y="5588841"/>
                <a:ext cx="715036" cy="572598"/>
              </a:xfrm>
              <a:prstGeom prst="rect">
                <a:avLst/>
              </a:prstGeom>
            </p:spPr>
          </p:pic>
        </p:grpSp>
      </p:grpSp>
      <p:sp>
        <p:nvSpPr>
          <p:cNvPr id="11" name="Rectangle 8">
            <a:extLst>
              <a:ext uri="{FF2B5EF4-FFF2-40B4-BE49-F238E27FC236}">
                <a16:creationId xmlns:a16="http://schemas.microsoft.com/office/drawing/2014/main" id="{7B144CC6-098F-5573-E1F4-C9651571446C}"/>
              </a:ext>
            </a:extLst>
          </p:cNvPr>
          <p:cNvSpPr/>
          <p:nvPr userDrawn="1"/>
        </p:nvSpPr>
        <p:spPr>
          <a:xfrm flipV="1">
            <a:off x="11867499" y="2880957"/>
            <a:ext cx="45719" cy="39770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7" name="Imagem 16" descr="Uma imagem com Tipo de letra, texto, logótipo, Gráficos&#10;&#10;Descrição gerada automaticamente">
            <a:extLst>
              <a:ext uri="{FF2B5EF4-FFF2-40B4-BE49-F238E27FC236}">
                <a16:creationId xmlns:a16="http://schemas.microsoft.com/office/drawing/2014/main" id="{D45C0A84-13DB-2E59-76FF-A3407AF4340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072" y="426179"/>
            <a:ext cx="1627200" cy="189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319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E91D99-1C8D-B77B-7784-46B52F03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5B9199-D053-431B-C1D3-2D712B921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BA1B619-C2CD-6315-3025-9AC3810B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D98034-2088-7E43-9007-FC96F018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09A6CB-5239-881A-CA01-461874D49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8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C3C7ED-EC80-4729-92C3-13A78D19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1B39A3C-43A9-F73B-BA2C-57E4B0D87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86E93A-7A7C-9276-F017-F498CD269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29F698-5F34-3C17-C8A5-733565BA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9CEB73-62FD-61D9-1DB6-34F41764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8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2A22BC-1C01-AD02-BD5E-DD9CF41E9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026867-7724-EBD2-7828-57634B385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9372D09-E83C-1CED-11DC-1D94A86AF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E348B7D-2F98-AE22-7F61-9CECE1AF4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55F8EF-3866-536E-A9B3-CFD22172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44E4567-001E-070F-B9F7-90F18D2E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9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7298FB-E630-BCDD-20BD-993FCA35D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F5CCC67-EC41-9225-4B9B-9AF8EFF22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A587BA8-4689-E8A8-306E-C30887A84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5A460D2-E9DD-BA76-3F46-C087C6C8F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D101A34-3B49-285B-22B7-B373F0A09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47C86EB-8223-7183-3FCC-1DA3D207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32C0B8-B400-CD5C-95EC-D990BBCD8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007AF59-F76E-221D-B13C-CB421435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0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D19DEF-B954-8AAD-9F33-95890535B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9828F37-F7BD-2F8F-7D12-3B03FDA1B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2DB2EF5-D070-5344-1D54-B1DC80279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0DEE7A9-8991-B170-ACB2-DD372A6D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250991E-8DD9-ACFE-E8E3-1ED54F7F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2DA614D-1784-7585-37A6-A6CC31BC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7294AA-5A37-5017-B616-1ED99517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4B9EA6-5F1A-1732-AE70-9771C5BCE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8524EF-5413-2966-CEBC-507FD204B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E4C035F-AD24-D3E5-3A97-CF72AC257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520D3C2-FAB0-080B-F0F3-94646F8AD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8C95013-EF13-EE4C-916B-1C910F66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01D5B5E-C189-D89F-844A-19901657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1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2ADD6-55D7-895B-CC13-6C721FA31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0D2D424-99B3-5C19-D53E-931D8C6E5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C9AD73B-34AD-EA38-D28C-0DA129E2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4836B1E-BFD7-13BB-4FCC-FA7EC3372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7F2DA5D-323B-58AD-8E93-4CA2C778C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13ACADF-FFD9-B748-4CD5-77F9C32D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C57E39F-0D9A-5CC3-9E61-91BE025E9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2A90D4F-9DA2-6DE5-CC28-228E53896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CCAF48A-FFA0-3102-4906-4CBB37506E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C888F-1F5D-4F8B-B25E-D18C079F7D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2D5A43-1D28-8237-334D-C9E41B697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B85BA7-B95A-514F-7053-7D52499A2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0B37B-1687-4619-96C1-D07CB95AC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jp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69321408-5164-686C-9DAC-F410B51333BC}"/>
              </a:ext>
            </a:extLst>
          </p:cNvPr>
          <p:cNvGrpSpPr/>
          <p:nvPr/>
        </p:nvGrpSpPr>
        <p:grpSpPr>
          <a:xfrm>
            <a:off x="1582858" y="2605906"/>
            <a:ext cx="8986957" cy="1646188"/>
            <a:chOff x="924258" y="2534830"/>
            <a:chExt cx="8986957" cy="1646188"/>
          </a:xfrm>
        </p:grpSpPr>
        <p:pic>
          <p:nvPicPr>
            <p:cNvPr id="3" name="Picture 6">
              <a:extLst>
                <a:ext uri="{FF2B5EF4-FFF2-40B4-BE49-F238E27FC236}">
                  <a16:creationId xmlns:a16="http://schemas.microsoft.com/office/drawing/2014/main" id="{0467E9E8-9E60-28EC-A305-0A97D7D2D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924258" y="2534830"/>
              <a:ext cx="1179846" cy="1646188"/>
            </a:xfrm>
            <a:prstGeom prst="rect">
              <a:avLst/>
            </a:prstGeom>
          </p:spPr>
        </p:pic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199972DD-C9D1-13BA-E34A-136940014CE5}"/>
                </a:ext>
              </a:extLst>
            </p:cNvPr>
            <p:cNvSpPr txBox="1">
              <a:spLocks/>
            </p:cNvSpPr>
            <p:nvPr/>
          </p:nvSpPr>
          <p:spPr>
            <a:xfrm>
              <a:off x="1746043" y="2756113"/>
              <a:ext cx="8165172" cy="120362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0" i="0" err="1">
                  <a:effectLst/>
                  <a:latin typeface="Aptos Black" panose="020B0004020202020204" pitchFamily="34" charset="0"/>
                </a:rPr>
                <a:t>Curso</a:t>
              </a:r>
              <a:r>
                <a:rPr lang="en-US" sz="3600" b="0" i="0">
                  <a:effectLst/>
                  <a:latin typeface="Aptos Black" panose="020B0004020202020204" pitchFamily="34" charset="0"/>
                </a:rPr>
                <a:t> de Formação de </a:t>
              </a:r>
              <a:r>
                <a:rPr lang="en-US" sz="3600" b="0" i="0" err="1">
                  <a:effectLst/>
                  <a:latin typeface="Aptos Black" panose="020B0004020202020204" pitchFamily="34" charset="0"/>
                </a:rPr>
                <a:t>Coordenadores</a:t>
              </a:r>
              <a:r>
                <a:rPr lang="en-US" sz="3600" b="0" i="0">
                  <a:effectLst/>
                  <a:latin typeface="Aptos Black" panose="020B0004020202020204" pitchFamily="34" charset="0"/>
                </a:rPr>
                <a:t> de </a:t>
              </a:r>
              <a:r>
                <a:rPr lang="en-US" sz="3600" b="0" i="0" err="1">
                  <a:effectLst/>
                  <a:latin typeface="Aptos Black" panose="020B0004020202020204" pitchFamily="34" charset="0"/>
                </a:rPr>
                <a:t>Mentoria</a:t>
              </a:r>
              <a:endParaRPr lang="en-US" sz="3600" b="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5" name="Subtitle 2">
            <a:extLst>
              <a:ext uri="{FF2B5EF4-FFF2-40B4-BE49-F238E27FC236}">
                <a16:creationId xmlns:a16="http://schemas.microsoft.com/office/drawing/2014/main" id="{CF121F25-E335-434B-2115-655ABECB4E5A}"/>
              </a:ext>
            </a:extLst>
          </p:cNvPr>
          <p:cNvSpPr txBox="1">
            <a:spLocks/>
          </p:cNvSpPr>
          <p:nvPr/>
        </p:nvSpPr>
        <p:spPr>
          <a:xfrm>
            <a:off x="2762704" y="4030396"/>
            <a:ext cx="6255722" cy="39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>
                <a:latin typeface="Aptos" panose="020B0004020202020204" pitchFamily="34" charset="0"/>
              </a:rPr>
              <a:t>Sexta-feira, 29 de </a:t>
            </a:r>
            <a:r>
              <a:rPr lang="en-US" sz="2000" err="1">
                <a:latin typeface="Aptos" panose="020B0004020202020204" pitchFamily="34" charset="0"/>
              </a:rPr>
              <a:t>novembro</a:t>
            </a:r>
            <a:r>
              <a:rPr lang="en-US" sz="2000">
                <a:latin typeface="Aptos" panose="020B0004020202020204" pitchFamily="34" charset="0"/>
              </a:rPr>
              <a:t> de 2024</a:t>
            </a:r>
            <a:endParaRPr lang="en-US" sz="2400">
              <a:latin typeface="Aptos" panose="020B0004020202020204" pitchFamily="34" charset="0"/>
            </a:endParaRPr>
          </a:p>
          <a:p>
            <a:endParaRPr lang="el-GR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3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6C5EF-4CFE-6C92-0A79-684E264D2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E23C4F36-7CE9-C433-F184-71AF3EC68F84}"/>
              </a:ext>
            </a:extLst>
          </p:cNvPr>
          <p:cNvGrpSpPr/>
          <p:nvPr/>
        </p:nvGrpSpPr>
        <p:grpSpPr>
          <a:xfrm>
            <a:off x="1031080" y="1002330"/>
            <a:ext cx="9591278" cy="792752"/>
            <a:chOff x="1031080" y="1002330"/>
            <a:chExt cx="9591278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AE3444AE-BF50-29CA-CDEB-6CE7CBA6398A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BCE1C518-CA69-E345-96F9-F2CA30040B0B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9317876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925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 err="1">
                  <a:effectLst/>
                  <a:latin typeface="Aptos Black"/>
                </a:rPr>
                <a:t>Atividade</a:t>
              </a:r>
              <a:r>
                <a:rPr lang="en-US" sz="3600" i="0">
                  <a:effectLst/>
                  <a:latin typeface="Aptos Black"/>
                </a:rPr>
                <a:t>: </a:t>
              </a:r>
              <a:r>
                <a:rPr lang="en-US" sz="3600" err="1">
                  <a:latin typeface="Aptos Black"/>
                </a:rPr>
                <a:t>Preenchimento</a:t>
              </a:r>
              <a:r>
                <a:rPr lang="en-US" sz="3600">
                  <a:latin typeface="Aptos Black"/>
                </a:rPr>
                <a:t> </a:t>
              </a:r>
              <a:r>
                <a:rPr lang="en-US" sz="3600" err="1">
                  <a:latin typeface="Aptos Black"/>
                </a:rPr>
                <a:t>Acordo</a:t>
              </a:r>
              <a:r>
                <a:rPr lang="en-US" sz="3600">
                  <a:latin typeface="Aptos Black"/>
                </a:rPr>
                <a:t> Mentoria</a:t>
              </a:r>
              <a:endParaRPr lang="en-US" sz="3600" i="0" err="1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3E13F6E2-CDEF-E297-81C6-3B2D695B73CE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6373C9F-06BD-F163-0F5D-A96E519A633B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D956AF8E-6358-FF11-C568-905ACFDA9B87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Graphic 8" descr="Meeting outline">
            <a:extLst>
              <a:ext uri="{FF2B5EF4-FFF2-40B4-BE49-F238E27FC236}">
                <a16:creationId xmlns:a16="http://schemas.microsoft.com/office/drawing/2014/main" id="{E891B7ED-5E42-52B3-83F3-8723B37733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12413" y="2121526"/>
            <a:ext cx="3902014" cy="390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47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E2A07871-7599-E8E1-2231-15E38D571C37}"/>
              </a:ext>
            </a:extLst>
          </p:cNvPr>
          <p:cNvGrpSpPr/>
          <p:nvPr/>
        </p:nvGrpSpPr>
        <p:grpSpPr>
          <a:xfrm>
            <a:off x="1031080" y="1002330"/>
            <a:ext cx="6422143" cy="792752"/>
            <a:chOff x="1031080" y="1002330"/>
            <a:chExt cx="6422143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32DCCAC6-D0FB-909C-C90E-250E810FC81D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94A2C83B-6D91-975D-0A9A-B041A4A375E2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6148740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 err="1">
                  <a:effectLst/>
                  <a:latin typeface="Aptos Black" panose="020B0004020202020204" pitchFamily="34" charset="0"/>
                </a:rPr>
                <a:t>Atividade</a:t>
              </a:r>
              <a:r>
                <a:rPr lang="en-US" sz="3600" i="0">
                  <a:effectLst/>
                  <a:latin typeface="Aptos Black" panose="020B0004020202020204" pitchFamily="34" charset="0"/>
                </a:rPr>
                <a:t> de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quebra-gelo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1E9E4E1A-EC8E-05BE-2D55-E2C576F6D15E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90EC71D-C2A9-9230-7459-E7A1126A529B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16A8B7D7-B2D4-FA75-A508-2B479CE9709B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112">
            <a:extLst>
              <a:ext uri="{FF2B5EF4-FFF2-40B4-BE49-F238E27FC236}">
                <a16:creationId xmlns:a16="http://schemas.microsoft.com/office/drawing/2014/main" id="{FEA6C38B-8BA4-E07A-324C-E3D74DD10F2D}"/>
              </a:ext>
            </a:extLst>
          </p:cNvPr>
          <p:cNvSpPr txBox="1"/>
          <p:nvPr/>
        </p:nvSpPr>
        <p:spPr>
          <a:xfrm>
            <a:off x="1188576" y="2200929"/>
            <a:ext cx="6037333" cy="3353290"/>
          </a:xfrm>
          <a:prstGeom prst="rect">
            <a:avLst/>
          </a:prstGeom>
          <a:noFill/>
        </p:spPr>
        <p:txBody>
          <a:bodyPr wrap="square" lIns="0" tIns="45720" rIns="91440" bIns="45720" rtlCol="0" anchor="ctr">
            <a:spAutoFit/>
          </a:bodyPr>
          <a:lstStyle/>
          <a:p>
            <a:pPr marR="0" lvl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500" kern="0" dirty="0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O que </a:t>
            </a:r>
            <a:r>
              <a:rPr lang="en-GB" sz="3500" kern="0" dirty="0" err="1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temos</a:t>
            </a:r>
            <a:r>
              <a:rPr lang="en-GB" sz="3500" kern="0" dirty="0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 </a:t>
            </a:r>
            <a:r>
              <a:rPr lang="en-GB" sz="3500" kern="0" dirty="0" err="1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em</a:t>
            </a:r>
            <a:r>
              <a:rPr lang="en-GB" sz="3500" kern="0" dirty="0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 </a:t>
            </a:r>
            <a:r>
              <a:rPr lang="en-GB" sz="3500" kern="0" dirty="0" err="1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comum</a:t>
            </a:r>
            <a:r>
              <a:rPr lang="en-GB" sz="3500" kern="0" dirty="0">
                <a:solidFill>
                  <a:srgbClr val="459395"/>
                </a:solidFill>
                <a:latin typeface="Aptos Black" panose="020B0004020202020204" pitchFamily="34" charset="0"/>
                <a:cs typeface="Aharoni" panose="02010803020104030203" pitchFamily="2" charset="-79"/>
              </a:rPr>
              <a:t>?</a:t>
            </a: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Antes de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começarmos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ouvirmos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uma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lista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curiosidades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vamos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respondendo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num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papel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“sim”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nem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isso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”.</a:t>
            </a: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À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medida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que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cada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3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pessoas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forem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colocado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“sim” 5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vezes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começamos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formar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duplas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duplas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são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necessárias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o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momento</a:t>
            </a:r>
            <a:r>
              <a:rPr lang="en-GB" kern="0" dirty="0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kern="0" dirty="0" err="1">
                <a:latin typeface="Aptos" panose="020B00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seguinte</a:t>
            </a:r>
            <a:endParaRPr lang="en-GB" dirty="0"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9" name="Graphic 8" descr="Connections with solid fill">
            <a:extLst>
              <a:ext uri="{FF2B5EF4-FFF2-40B4-BE49-F238E27FC236}">
                <a16:creationId xmlns:a16="http://schemas.microsoft.com/office/drawing/2014/main" id="{E614E1A8-B1E5-166A-1794-3000BB0F65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62981" y="2407465"/>
            <a:ext cx="3065253" cy="306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64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A58DBE-0EBB-8B2E-57E8-7E526622FE77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3AFD7B88-9ED0-B1DF-8BC6-F76276184620}"/>
              </a:ext>
            </a:extLst>
          </p:cNvPr>
          <p:cNvGrpSpPr/>
          <p:nvPr/>
        </p:nvGrpSpPr>
        <p:grpSpPr>
          <a:xfrm>
            <a:off x="1031080" y="1002330"/>
            <a:ext cx="8388473" cy="792752"/>
            <a:chOff x="1031080" y="1002330"/>
            <a:chExt cx="8388473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1CC393BC-EBCA-68DE-5135-DEF6D5E7D2E4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5A840300-9E1A-C15F-3912-8218357E058D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115070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/>
                </a:rPr>
                <a:t>Revisão</a:t>
              </a:r>
              <a:r>
                <a:rPr lang="en-US" sz="3600">
                  <a:latin typeface="Aptos Black"/>
                </a:rPr>
                <a:t> dos </a:t>
              </a:r>
              <a:r>
                <a:rPr lang="en-US" sz="3600" err="1">
                  <a:latin typeface="Aptos Black"/>
                </a:rPr>
                <a:t>Módulos</a:t>
              </a:r>
              <a:r>
                <a:rPr lang="en-US" sz="3600">
                  <a:latin typeface="Aptos Black"/>
                </a:rPr>
                <a:t> </a:t>
              </a:r>
              <a:r>
                <a:rPr lang="en-US" sz="3600" err="1">
                  <a:latin typeface="Aptos Black"/>
                </a:rPr>
                <a:t>Anteriores</a:t>
              </a:r>
              <a:endParaRPr lang="pt-PT" err="1"/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2EEEE224-D295-1FD1-E601-51DF39366D36}"/>
              </a:ext>
            </a:extLst>
          </p:cNvPr>
          <p:cNvGrpSpPr/>
          <p:nvPr/>
        </p:nvGrpSpPr>
        <p:grpSpPr>
          <a:xfrm>
            <a:off x="2683155" y="1555605"/>
            <a:ext cx="7074544" cy="5006178"/>
            <a:chOff x="2683155" y="680914"/>
            <a:chExt cx="7074544" cy="5006178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1808629-0422-DDA9-1609-A530DC71ABA8}"/>
                </a:ext>
              </a:extLst>
            </p:cNvPr>
            <p:cNvGrpSpPr/>
            <p:nvPr/>
          </p:nvGrpSpPr>
          <p:grpSpPr>
            <a:xfrm>
              <a:off x="2683155" y="680914"/>
              <a:ext cx="7074544" cy="1631216"/>
              <a:chOff x="2683155" y="680914"/>
              <a:chExt cx="7074544" cy="1631216"/>
            </a:xfrm>
          </p:grpSpPr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C4C342CC-5B94-7FD3-4E08-8BFDFE70E8AF}"/>
                  </a:ext>
                </a:extLst>
              </p:cNvPr>
              <p:cNvSpPr txBox="1"/>
              <p:nvPr/>
            </p:nvSpPr>
            <p:spPr>
              <a:xfrm>
                <a:off x="2683155" y="680914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01</a:t>
                </a: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D7E3E0C1-016F-C62D-C8C4-3A48FF95E495}"/>
                  </a:ext>
                </a:extLst>
              </p:cNvPr>
              <p:cNvSpPr txBox="1"/>
              <p:nvPr/>
            </p:nvSpPr>
            <p:spPr>
              <a:xfrm>
                <a:off x="4443247" y="1311856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i="0" err="1">
                    <a:effectLst/>
                    <a:latin typeface="Aptos" panose="020B0004020202020204" pitchFamily="34" charset="0"/>
                  </a:rPr>
                  <a:t>Fundamentos</a:t>
                </a:r>
                <a:r>
                  <a:rPr lang="en-US" sz="1800" b="1" i="0">
                    <a:effectLst/>
                    <a:latin typeface="Aptos" panose="020B0004020202020204" pitchFamily="34" charset="0"/>
                  </a:rPr>
                  <a:t> da </a:t>
                </a:r>
                <a:r>
                  <a:rPr lang="en-US" sz="1800" b="1" i="0" err="1">
                    <a:effectLst/>
                    <a:latin typeface="Aptos" panose="020B0004020202020204" pitchFamily="34" charset="0"/>
                  </a:rPr>
                  <a:t>mentoria</a:t>
                </a:r>
                <a:endParaRPr lang="en-US" sz="1800" b="1" i="0">
                  <a:effectLst/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8887F556-F312-3E5C-2270-9B6FD0DCC436}"/>
                </a:ext>
              </a:extLst>
            </p:cNvPr>
            <p:cNvGrpSpPr/>
            <p:nvPr/>
          </p:nvGrpSpPr>
          <p:grpSpPr>
            <a:xfrm>
              <a:off x="2683155" y="1805901"/>
              <a:ext cx="7074544" cy="1631216"/>
              <a:chOff x="2683155" y="1767536"/>
              <a:chExt cx="7074544" cy="1631216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D1D80D9E-A434-BCC9-E1C7-5C15A7AE7ADB}"/>
                  </a:ext>
                </a:extLst>
              </p:cNvPr>
              <p:cNvSpPr txBox="1"/>
              <p:nvPr/>
            </p:nvSpPr>
            <p:spPr>
              <a:xfrm>
                <a:off x="2683155" y="176753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02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552FFE90-DB96-8DF9-D5F5-004C88DB6042}"/>
                  </a:ext>
                </a:extLst>
              </p:cNvPr>
              <p:cNvSpPr txBox="1"/>
              <p:nvPr/>
            </p:nvSpPr>
            <p:spPr>
              <a:xfrm>
                <a:off x="4443247" y="239847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b="1" err="1">
                    <a:latin typeface="Aptos" panose="020B0004020202020204" pitchFamily="34" charset="0"/>
                  </a:rPr>
                  <a:t>Competências</a:t>
                </a:r>
                <a:r>
                  <a:rPr lang="en-US" sz="1800" b="1">
                    <a:latin typeface="Aptos" panose="020B0004020202020204" pitchFamily="34" charset="0"/>
                  </a:rPr>
                  <a:t> de </a:t>
                </a:r>
                <a:r>
                  <a:rPr lang="en-US" sz="1800" b="1" err="1">
                    <a:latin typeface="Aptos" panose="020B0004020202020204" pitchFamily="34" charset="0"/>
                  </a:rPr>
                  <a:t>comunicação</a:t>
                </a:r>
                <a:endParaRPr lang="en-US" sz="1800" b="1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id="{3439C1FE-94EE-CA41-FFE3-DBADA2070375}"/>
                </a:ext>
              </a:extLst>
            </p:cNvPr>
            <p:cNvGrpSpPr/>
            <p:nvPr/>
          </p:nvGrpSpPr>
          <p:grpSpPr>
            <a:xfrm>
              <a:off x="2683155" y="2930888"/>
              <a:ext cx="7074544" cy="1631216"/>
              <a:chOff x="2683155" y="2906676"/>
              <a:chExt cx="7074544" cy="1631216"/>
            </a:xfrm>
          </p:grpSpPr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47495A66-88F2-86EB-D53D-F70ED18CA16B}"/>
                  </a:ext>
                </a:extLst>
              </p:cNvPr>
              <p:cNvSpPr txBox="1"/>
              <p:nvPr/>
            </p:nvSpPr>
            <p:spPr>
              <a:xfrm>
                <a:off x="2683155" y="290667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03</a:t>
                </a:r>
              </a:p>
            </p:txBody>
          </p:sp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C2CCDC1E-4A23-2DEB-D29B-C191047E7D3F}"/>
                  </a:ext>
                </a:extLst>
              </p:cNvPr>
              <p:cNvSpPr txBox="1"/>
              <p:nvPr/>
            </p:nvSpPr>
            <p:spPr>
              <a:xfrm>
                <a:off x="4443247" y="353761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b="1" err="1">
                    <a:latin typeface="Aptos" panose="020B0004020202020204" pitchFamily="34" charset="0"/>
                  </a:rPr>
                  <a:t>Emparelhamento</a:t>
                </a:r>
                <a:r>
                  <a:rPr lang="en-US" sz="1800" b="1">
                    <a:latin typeface="Aptos" panose="020B0004020202020204" pitchFamily="34" charset="0"/>
                  </a:rPr>
                  <a:t> de </a:t>
                </a:r>
                <a:r>
                  <a:rPr lang="en-US" sz="1800" b="1" err="1">
                    <a:latin typeface="Aptos" panose="020B0004020202020204" pitchFamily="34" charset="0"/>
                  </a:rPr>
                  <a:t>mentores</a:t>
                </a:r>
                <a:r>
                  <a:rPr lang="en-US" sz="1800" b="1">
                    <a:latin typeface="Aptos" panose="020B0004020202020204" pitchFamily="34" charset="0"/>
                  </a:rPr>
                  <a:t> e </a:t>
                </a:r>
                <a:r>
                  <a:rPr lang="en-US" sz="1800" b="1" err="1">
                    <a:latin typeface="Aptos" panose="020B0004020202020204" pitchFamily="34" charset="0"/>
                  </a:rPr>
                  <a:t>mentorandos</a:t>
                </a: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3531212-BDB6-0815-7CF7-51BF70E736D1}"/>
                </a:ext>
              </a:extLst>
            </p:cNvPr>
            <p:cNvGrpSpPr/>
            <p:nvPr/>
          </p:nvGrpSpPr>
          <p:grpSpPr>
            <a:xfrm>
              <a:off x="2683155" y="4055876"/>
              <a:ext cx="7074544" cy="1631216"/>
              <a:chOff x="2683155" y="4055876"/>
              <a:chExt cx="7074544" cy="1631216"/>
            </a:xfrm>
          </p:grpSpPr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E7974974-0690-95A0-3933-DC19F21DDB7E}"/>
                  </a:ext>
                </a:extLst>
              </p:cNvPr>
              <p:cNvSpPr txBox="1"/>
              <p:nvPr/>
            </p:nvSpPr>
            <p:spPr>
              <a:xfrm>
                <a:off x="2683155" y="405587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04</a:t>
                </a:r>
              </a:p>
            </p:txBody>
          </p:sp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12FB6E27-B1E7-8F2B-1E95-3210EDACADB9}"/>
                  </a:ext>
                </a:extLst>
              </p:cNvPr>
              <p:cNvSpPr txBox="1"/>
              <p:nvPr/>
            </p:nvSpPr>
            <p:spPr>
              <a:xfrm>
                <a:off x="4443247" y="468681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b="1" err="1">
                    <a:latin typeface="Aptos" panose="020B0004020202020204" pitchFamily="34" charset="0"/>
                  </a:rPr>
                  <a:t>Monitorização</a:t>
                </a:r>
                <a:r>
                  <a:rPr lang="en-US" b="1">
                    <a:latin typeface="Aptos" panose="020B0004020202020204" pitchFamily="34" charset="0"/>
                  </a:rPr>
                  <a:t> das </a:t>
                </a:r>
                <a:r>
                  <a:rPr lang="en-US" b="1" err="1">
                    <a:latin typeface="Aptos" panose="020B0004020202020204" pitchFamily="34" charset="0"/>
                  </a:rPr>
                  <a:t>relações</a:t>
                </a:r>
                <a:r>
                  <a:rPr lang="en-US" b="1">
                    <a:latin typeface="Aptos" panose="020B0004020202020204" pitchFamily="34" charset="0"/>
                  </a:rPr>
                  <a:t> de </a:t>
                </a:r>
                <a:r>
                  <a:rPr lang="en-US" b="1" err="1">
                    <a:latin typeface="Aptos" panose="020B0004020202020204" pitchFamily="34" charset="0"/>
                  </a:rPr>
                  <a:t>mentoria</a:t>
                </a:r>
                <a:endParaRPr lang="en-US" sz="1800" b="1"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92E13D8A-D7A2-47DF-02B8-17340DF4805C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969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A58DBE-0EBB-8B2E-57E8-7E526622FE77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3AFD7B88-9ED0-B1DF-8BC6-F76276184620}"/>
              </a:ext>
            </a:extLst>
          </p:cNvPr>
          <p:cNvGrpSpPr/>
          <p:nvPr/>
        </p:nvGrpSpPr>
        <p:grpSpPr>
          <a:xfrm>
            <a:off x="1031080" y="1002330"/>
            <a:ext cx="4498730" cy="792752"/>
            <a:chOff x="1031080" y="1002330"/>
            <a:chExt cx="4498730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1CC393BC-EBCA-68DE-5135-DEF6D5E7D2E4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5A840300-9E1A-C15F-3912-8218357E058D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4225327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>
                  <a:latin typeface="Aptos Black"/>
                </a:rPr>
                <a:t>Hoje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2EEEE224-D295-1FD1-E601-51DF39366D36}"/>
              </a:ext>
            </a:extLst>
          </p:cNvPr>
          <p:cNvGrpSpPr/>
          <p:nvPr/>
        </p:nvGrpSpPr>
        <p:grpSpPr>
          <a:xfrm>
            <a:off x="2558728" y="1795082"/>
            <a:ext cx="7074544" cy="3881190"/>
            <a:chOff x="2683155" y="680914"/>
            <a:chExt cx="7074544" cy="3881190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1808629-0422-DDA9-1609-A530DC71ABA8}"/>
                </a:ext>
              </a:extLst>
            </p:cNvPr>
            <p:cNvGrpSpPr/>
            <p:nvPr/>
          </p:nvGrpSpPr>
          <p:grpSpPr>
            <a:xfrm>
              <a:off x="2683155" y="680914"/>
              <a:ext cx="7074544" cy="1631216"/>
              <a:chOff x="2683155" y="680914"/>
              <a:chExt cx="7074544" cy="1631216"/>
            </a:xfrm>
          </p:grpSpPr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C4C342CC-5B94-7FD3-4E08-8BFDFE70E8AF}"/>
                  </a:ext>
                </a:extLst>
              </p:cNvPr>
              <p:cNvSpPr txBox="1"/>
              <p:nvPr/>
            </p:nvSpPr>
            <p:spPr>
              <a:xfrm>
                <a:off x="2683155" y="680914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05</a:t>
                </a: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D7E3E0C1-016F-C62D-C8C4-3A48FF95E495}"/>
                  </a:ext>
                </a:extLst>
              </p:cNvPr>
              <p:cNvSpPr txBox="1"/>
              <p:nvPr/>
            </p:nvSpPr>
            <p:spPr>
              <a:xfrm>
                <a:off x="4443247" y="1311856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i="0" err="1">
                    <a:effectLst/>
                    <a:latin typeface="Aptos" panose="020B0004020202020204" pitchFamily="34" charset="0"/>
                  </a:rPr>
                  <a:t>Interven</a:t>
                </a:r>
                <a:r>
                  <a:rPr lang="en-US" err="1">
                    <a:latin typeface="Aptos" panose="020B0004020202020204" pitchFamily="34" charset="0"/>
                  </a:rPr>
                  <a:t>ção</a:t>
                </a:r>
                <a:r>
                  <a:rPr lang="en-US">
                    <a:latin typeface="Aptos" panose="020B0004020202020204" pitchFamily="34" charset="0"/>
                  </a:rPr>
                  <a:t> </a:t>
                </a:r>
                <a:r>
                  <a:rPr lang="en-US" err="1">
                    <a:latin typeface="Aptos" panose="020B0004020202020204" pitchFamily="34" charset="0"/>
                  </a:rPr>
                  <a:t>em</a:t>
                </a:r>
                <a:r>
                  <a:rPr lang="en-US">
                    <a:latin typeface="Aptos" panose="020B0004020202020204" pitchFamily="34" charset="0"/>
                  </a:rPr>
                  <a:t> </a:t>
                </a:r>
                <a:r>
                  <a:rPr lang="en-US" err="1">
                    <a:latin typeface="Aptos" panose="020B0004020202020204" pitchFamily="34" charset="0"/>
                  </a:rPr>
                  <a:t>situações</a:t>
                </a:r>
                <a:r>
                  <a:rPr lang="en-US">
                    <a:latin typeface="Aptos" panose="020B0004020202020204" pitchFamily="34" charset="0"/>
                  </a:rPr>
                  <a:t> de crise</a:t>
                </a:r>
                <a:endParaRPr lang="en-US" sz="1800" i="0">
                  <a:effectLst/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8887F556-F312-3E5C-2270-9B6FD0DCC436}"/>
                </a:ext>
              </a:extLst>
            </p:cNvPr>
            <p:cNvGrpSpPr/>
            <p:nvPr/>
          </p:nvGrpSpPr>
          <p:grpSpPr>
            <a:xfrm>
              <a:off x="2683155" y="1805901"/>
              <a:ext cx="7074544" cy="1631216"/>
              <a:chOff x="2683155" y="1767536"/>
              <a:chExt cx="7074544" cy="1631216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D1D80D9E-A434-BCC9-E1C7-5C15A7AE7ADB}"/>
                  </a:ext>
                </a:extLst>
              </p:cNvPr>
              <p:cNvSpPr txBox="1"/>
              <p:nvPr/>
            </p:nvSpPr>
            <p:spPr>
              <a:xfrm>
                <a:off x="2683155" y="176753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06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552FFE90-DB96-8DF9-D5F5-004C88DB6042}"/>
                  </a:ext>
                </a:extLst>
              </p:cNvPr>
              <p:cNvSpPr txBox="1"/>
              <p:nvPr/>
            </p:nvSpPr>
            <p:spPr>
              <a:xfrm>
                <a:off x="4443247" y="239847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err="1">
                    <a:latin typeface="Aptos" panose="020B0004020202020204" pitchFamily="34" charset="0"/>
                  </a:rPr>
                  <a:t>Autocuidado</a:t>
                </a:r>
                <a:r>
                  <a:rPr lang="en-US" sz="1800">
                    <a:latin typeface="Aptos" panose="020B0004020202020204" pitchFamily="34" charset="0"/>
                  </a:rPr>
                  <a:t> e bem-</a:t>
                </a:r>
                <a:r>
                  <a:rPr lang="en-US" sz="1800" err="1">
                    <a:latin typeface="Aptos" panose="020B0004020202020204" pitchFamily="34" charset="0"/>
                  </a:rPr>
                  <a:t>estar</a:t>
                </a:r>
                <a:endParaRPr lang="en-US" sz="1800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id="{3439C1FE-94EE-CA41-FFE3-DBADA2070375}"/>
                </a:ext>
              </a:extLst>
            </p:cNvPr>
            <p:cNvGrpSpPr/>
            <p:nvPr/>
          </p:nvGrpSpPr>
          <p:grpSpPr>
            <a:xfrm>
              <a:off x="2683155" y="2930888"/>
              <a:ext cx="7074544" cy="1631216"/>
              <a:chOff x="2683155" y="2906676"/>
              <a:chExt cx="7074544" cy="1631216"/>
            </a:xfrm>
          </p:grpSpPr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47495A66-88F2-86EB-D53D-F70ED18CA16B}"/>
                  </a:ext>
                </a:extLst>
              </p:cNvPr>
              <p:cNvSpPr txBox="1"/>
              <p:nvPr/>
            </p:nvSpPr>
            <p:spPr>
              <a:xfrm>
                <a:off x="2683155" y="290667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rgbClr val="E7E6E6"/>
                    </a:solidFill>
                    <a:latin typeface="Broadway" panose="020F0502020204030204" pitchFamily="82" charset="0"/>
                  </a:rPr>
                  <a:t>07</a:t>
                </a:r>
              </a:p>
            </p:txBody>
          </p:sp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C2CCDC1E-4A23-2DEB-D29B-C191047E7D3F}"/>
                  </a:ext>
                </a:extLst>
              </p:cNvPr>
              <p:cNvSpPr txBox="1"/>
              <p:nvPr/>
            </p:nvSpPr>
            <p:spPr>
              <a:xfrm>
                <a:off x="4443247" y="353761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err="1">
                    <a:latin typeface="Aptos" panose="020B0004020202020204" pitchFamily="34" charset="0"/>
                  </a:rPr>
                  <a:t>Delinquência</a:t>
                </a:r>
                <a:r>
                  <a:rPr lang="en-US" sz="1800">
                    <a:latin typeface="Aptos" panose="020B0004020202020204" pitchFamily="34" charset="0"/>
                  </a:rPr>
                  <a:t> </a:t>
                </a:r>
                <a:r>
                  <a:rPr lang="en-US" sz="1800" err="1">
                    <a:latin typeface="Aptos" panose="020B0004020202020204" pitchFamily="34" charset="0"/>
                  </a:rPr>
                  <a:t>juvenil</a:t>
                </a:r>
                <a:endParaRPr lang="en-US" sz="1800"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92E13D8A-D7A2-47DF-02B8-17340DF4805C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22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577DD-073B-9F35-AA49-CC658DF3F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A068C0-E74B-D5F3-2472-7090860BB5F3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7CB4EC63-8E34-EFFB-4CD8-567A9954AEC0}"/>
              </a:ext>
            </a:extLst>
          </p:cNvPr>
          <p:cNvGrpSpPr/>
          <p:nvPr/>
        </p:nvGrpSpPr>
        <p:grpSpPr>
          <a:xfrm>
            <a:off x="1031080" y="1002330"/>
            <a:ext cx="8970255" cy="792752"/>
            <a:chOff x="1031080" y="1002330"/>
            <a:chExt cx="8970255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B5B262BF-7FDE-91C7-F581-FF8912B28EE8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5FB53DE4-6331-A6FC-7F7B-3CF1E2EC6FE8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696852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Fases</a:t>
              </a:r>
              <a:r>
                <a:rPr lang="en-US" sz="3600">
                  <a:latin typeface="Aptos Black" panose="020B0004020202020204" pitchFamily="34" charset="0"/>
                </a:rPr>
                <a:t> do Programa de </a:t>
              </a:r>
              <a:r>
                <a:rPr lang="en-US" sz="3600" err="1">
                  <a:latin typeface="Aptos Black" panose="020B0004020202020204" pitchFamily="34" charset="0"/>
                </a:rPr>
                <a:t>Mentoria</a:t>
              </a:r>
              <a:r>
                <a:rPr lang="en-US" sz="3600">
                  <a:latin typeface="Aptos Black" panose="020B0004020202020204" pitchFamily="34" charset="0"/>
                </a:rPr>
                <a:t> 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2A07DC19-1220-BC22-C7FE-9C0B9565061F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E500E50-25E1-F21A-4C47-E786E09CD5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660" t="23581" r="-19"/>
          <a:stretch/>
        </p:blipFill>
        <p:spPr>
          <a:xfrm>
            <a:off x="848410" y="1795082"/>
            <a:ext cx="10495180" cy="4680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53E32AF-882D-5EF9-C0B2-893CB39F7164}"/>
              </a:ext>
            </a:extLst>
          </p:cNvPr>
          <p:cNvSpPr txBox="1"/>
          <p:nvPr/>
        </p:nvSpPr>
        <p:spPr>
          <a:xfrm>
            <a:off x="9591261" y="6270007"/>
            <a:ext cx="1752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>
                <a:latin typeface="Aptos" panose="020B0004020202020204" pitchFamily="34" charset="0"/>
              </a:rPr>
              <a:t>De </a:t>
            </a:r>
            <a:r>
              <a:rPr lang="pt-PT" sz="1400" err="1">
                <a:latin typeface="Aptos" panose="020B0004020202020204" pitchFamily="34" charset="0"/>
              </a:rPr>
              <a:t>Cuyper</a:t>
            </a:r>
            <a:r>
              <a:rPr lang="pt-PT" sz="1400">
                <a:latin typeface="Aptos" panose="020B0004020202020204" pitchFamily="34" charset="0"/>
              </a:rPr>
              <a:t> (2020)</a:t>
            </a:r>
          </a:p>
        </p:txBody>
      </p:sp>
    </p:spTree>
    <p:extLst>
      <p:ext uri="{BB962C8B-B14F-4D97-AF65-F5344CB8AC3E}">
        <p14:creationId xmlns:p14="http://schemas.microsoft.com/office/powerpoint/2010/main" val="409612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C354C-DE40-FD6C-4F79-0451E0523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20BC70D-BF67-60DB-A0C8-CDCBF4FE745C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137137B4-FD38-D4AA-ADF2-22AA82E761F2}"/>
              </a:ext>
            </a:extLst>
          </p:cNvPr>
          <p:cNvGrpSpPr/>
          <p:nvPr/>
        </p:nvGrpSpPr>
        <p:grpSpPr>
          <a:xfrm>
            <a:off x="1031080" y="1002330"/>
            <a:ext cx="8970255" cy="792752"/>
            <a:chOff x="1031080" y="1002330"/>
            <a:chExt cx="8970255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3290EF28-7E4B-1EFC-A0ED-87777C62C9AB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54E20779-0A0A-EA38-CDE7-76C628A78B22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696852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Fases</a:t>
              </a:r>
              <a:r>
                <a:rPr lang="en-US" sz="3600">
                  <a:latin typeface="Aptos Black" panose="020B0004020202020204" pitchFamily="34" charset="0"/>
                </a:rPr>
                <a:t> do Programa de </a:t>
              </a:r>
              <a:r>
                <a:rPr lang="en-US" sz="3600" err="1">
                  <a:latin typeface="Aptos Black" panose="020B0004020202020204" pitchFamily="34" charset="0"/>
                </a:rPr>
                <a:t>Mentoria</a:t>
              </a:r>
              <a:r>
                <a:rPr lang="en-US" sz="3600">
                  <a:latin typeface="Aptos Black" panose="020B0004020202020204" pitchFamily="34" charset="0"/>
                </a:rPr>
                <a:t> 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469C104F-0C22-9E4A-4089-FFAA7E75C9B4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980FC41-E83D-779D-3922-C3591992B2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1434" t="62214" r="20458" b="18828"/>
          <a:stretch/>
        </p:blipFill>
        <p:spPr>
          <a:xfrm>
            <a:off x="1031080" y="1795082"/>
            <a:ext cx="2126751" cy="116097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AF68DC0-8A0C-52F0-23E8-C3C066F74C33}"/>
              </a:ext>
            </a:extLst>
          </p:cNvPr>
          <p:cNvSpPr txBox="1"/>
          <p:nvPr/>
        </p:nvSpPr>
        <p:spPr>
          <a:xfrm>
            <a:off x="9591261" y="6270007"/>
            <a:ext cx="1752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>
                <a:latin typeface="Aptos" panose="020B0004020202020204" pitchFamily="34" charset="0"/>
              </a:rPr>
              <a:t>De </a:t>
            </a:r>
            <a:r>
              <a:rPr lang="pt-PT" sz="1400" err="1">
                <a:latin typeface="Aptos" panose="020B0004020202020204" pitchFamily="34" charset="0"/>
              </a:rPr>
              <a:t>Cuyper</a:t>
            </a:r>
            <a:r>
              <a:rPr lang="pt-PT" sz="1400">
                <a:latin typeface="Aptos" panose="020B0004020202020204" pitchFamily="34" charset="0"/>
              </a:rPr>
              <a:t> (2020)</a:t>
            </a:r>
          </a:p>
        </p:txBody>
      </p:sp>
      <p:sp>
        <p:nvSpPr>
          <p:cNvPr id="4" name="Google Shape;196;gf7810d3ba0_0_64">
            <a:extLst>
              <a:ext uri="{FF2B5EF4-FFF2-40B4-BE49-F238E27FC236}">
                <a16:creationId xmlns:a16="http://schemas.microsoft.com/office/drawing/2014/main" id="{A5FF7BBE-112A-AEB9-05DE-4010F38C98C5}"/>
              </a:ext>
            </a:extLst>
          </p:cNvPr>
          <p:cNvSpPr txBox="1"/>
          <p:nvPr/>
        </p:nvSpPr>
        <p:spPr>
          <a:xfrm>
            <a:off x="3157831" y="1795082"/>
            <a:ext cx="658207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 lvl="0" indent="0" algn="just">
              <a:buClr>
                <a:schemeClr val="bg2">
                  <a:lumMod val="50000"/>
                </a:schemeClr>
              </a:buClr>
              <a:buSzPts val="2000"/>
              <a:buFont typeface="Arial"/>
              <a:buNone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Introdução dos processos de mentoria</a:t>
            </a:r>
            <a:endParaRPr sz="1800" b="1">
              <a:solidFill>
                <a:srgbClr val="459395"/>
              </a:solidFill>
              <a:latin typeface="Aptos Black" panose="020F050202020403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i="0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Início</a:t>
            </a:r>
            <a:r>
              <a:rPr lang="en-US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dos processos de 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mentoria</a:t>
            </a:r>
            <a:endParaRPr sz="1800" i="0" strike="noStrike" cap="none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Boas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vindas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e 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a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presentação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dos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procedimentos</a:t>
            </a:r>
            <a:endParaRPr sz="1800" i="0" u="none" strike="noStrike" cap="none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b="1" i="0" u="none" strike="noStrike" cap="none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Acordo</a:t>
            </a:r>
            <a:r>
              <a:rPr lang="en-US" sz="1800" b="1" i="0" u="none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b="1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M</a:t>
            </a:r>
            <a:r>
              <a:rPr lang="en-US" sz="1800" b="1" i="0" u="none" strike="noStrike" cap="none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entoria</a:t>
            </a:r>
            <a:r>
              <a:rPr lang="en-US" sz="1800" b="1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*</a:t>
            </a:r>
            <a:endParaRPr sz="1800" b="1" i="0" u="none" strike="noStrike" cap="none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Confirmação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do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emparelhamento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após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algumas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sessões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dá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-se a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confirmação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de que 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mentor e o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mentorando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estão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satisfeit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os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com o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emparelhamento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)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Preenchimento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do 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Plano de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Ação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*</a:t>
            </a:r>
            <a:endParaRPr sz="1800" i="0" u="none" strike="noStrike" cap="none">
              <a:solidFill>
                <a:schemeClr val="bg2">
                  <a:lumMod val="50000"/>
                </a:schemeClr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01600" algn="just">
              <a:buClr>
                <a:schemeClr val="bg2">
                  <a:lumMod val="50000"/>
                </a:schemeClr>
              </a:buClr>
              <a:buSzPts val="2000"/>
            </a:pPr>
            <a:endParaRPr lang="pt-PT" sz="1800" b="1">
              <a:solidFill>
                <a:srgbClr val="459395"/>
              </a:solidFill>
              <a:latin typeface="Aptos Black" panose="020F0502020204030204" pitchFamily="34" charset="0"/>
              <a:ea typeface="Calibri"/>
              <a:cs typeface="Calibri"/>
              <a:sym typeface="Calibri"/>
            </a:endParaRPr>
          </a:p>
          <a:p>
            <a:pPr marL="101600" algn="just">
              <a:buClr>
                <a:schemeClr val="bg2">
                  <a:lumMod val="50000"/>
                </a:schemeClr>
              </a:buClr>
              <a:buSzPts val="2000"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Desenvolvimento dos processos de mentoria</a:t>
            </a:r>
            <a:endParaRPr sz="1800" b="1">
              <a:solidFill>
                <a:srgbClr val="459395"/>
              </a:solidFill>
              <a:latin typeface="Aptos Black" panose="020F0502020204030204" pitchFamily="34" charset="0"/>
              <a:ea typeface="Calibri"/>
              <a:cs typeface="Calibri"/>
              <a:sym typeface="Calibri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Duração</a:t>
            </a:r>
            <a:r>
              <a:rPr lang="en-US" sz="1800" b="1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: </a:t>
            </a:r>
            <a:r>
              <a:rPr lang="en-US" sz="1800" b="1" i="0" u="none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6 meses</a:t>
            </a:r>
            <a:endParaRPr sz="1800" b="1">
              <a:solidFill>
                <a:schemeClr val="tx1"/>
              </a:solidFill>
              <a:latin typeface="Aptos Black" panose="020B0004020202020204" pitchFamily="34" charset="0"/>
              <a:ea typeface="Calibri"/>
              <a:cs typeface="Calibri"/>
              <a:sym typeface="Calibri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Sessões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quinzenais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ou </a:t>
            </a:r>
            <a:r>
              <a:rPr lang="en-US" sz="1800" b="1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semanais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flexibilidade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acordo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com as 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necessidades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e </a:t>
            </a:r>
            <a:r>
              <a:rPr lang="en-US" sz="1800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disponibilidade</a:t>
            </a: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)</a:t>
            </a:r>
            <a:endParaRPr sz="1800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Agendamento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da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sessão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seguinte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no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início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/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fim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cada</a:t>
            </a:r>
            <a:r>
              <a:rPr lang="en-US" sz="1800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sessão</a:t>
            </a:r>
            <a:endParaRPr sz="1800">
              <a:solidFill>
                <a:schemeClr val="tx1"/>
              </a:solidFill>
              <a:latin typeface="Aptos Black" panose="020B0004020202020204" pitchFamily="34" charset="0"/>
              <a:ea typeface="Calibri"/>
              <a:cs typeface="Calibri"/>
              <a:sym typeface="Calibri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 mentor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deve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obrigatoriamente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realizar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um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R</a:t>
            </a:r>
            <a:r>
              <a:rPr lang="en-US" sz="1800" i="0" strike="noStrike" cap="none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egisto</a:t>
            </a:r>
            <a:r>
              <a:rPr lang="en-US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S</a:t>
            </a:r>
            <a:r>
              <a:rPr lang="en-US" sz="1800" i="0" strike="noStrike" cap="none" err="1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essão</a:t>
            </a:r>
            <a:r>
              <a:rPr lang="en-US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*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no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próprio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dia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cada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sessão</a:t>
            </a:r>
            <a:r>
              <a:rPr lang="en-US" sz="1800" i="0" u="none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de </a:t>
            </a:r>
            <a:r>
              <a:rPr lang="en-US" sz="1800" i="0" u="none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mentoria</a:t>
            </a:r>
            <a:endParaRPr sz="1800" i="0" u="none" strike="noStrike" cap="none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C7F757FC-090F-292E-2D46-C791C842445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2161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82A86-60DD-E32E-7270-A63706482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A4346A-790C-1564-1AA5-D7572442C9E5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F3A82DB4-F7C3-C12E-5BE5-B5C7E95F53E5}"/>
              </a:ext>
            </a:extLst>
          </p:cNvPr>
          <p:cNvGrpSpPr/>
          <p:nvPr/>
        </p:nvGrpSpPr>
        <p:grpSpPr>
          <a:xfrm>
            <a:off x="1031080" y="1002330"/>
            <a:ext cx="8970255" cy="792752"/>
            <a:chOff x="1031080" y="1002330"/>
            <a:chExt cx="8970255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29EA5700-7336-9001-A617-C2EF01DAD0E1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76DEC6D6-1D4E-F763-B719-7A4A41E21E94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696852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Fases</a:t>
              </a:r>
              <a:r>
                <a:rPr lang="en-US" sz="3600">
                  <a:latin typeface="Aptos Black" panose="020B0004020202020204" pitchFamily="34" charset="0"/>
                </a:rPr>
                <a:t> do Programa de </a:t>
              </a:r>
              <a:r>
                <a:rPr lang="en-US" sz="3600" err="1">
                  <a:latin typeface="Aptos Black" panose="020B0004020202020204" pitchFamily="34" charset="0"/>
                </a:rPr>
                <a:t>Mentoria</a:t>
              </a:r>
              <a:r>
                <a:rPr lang="en-US" sz="3600">
                  <a:latin typeface="Aptos Black" panose="020B0004020202020204" pitchFamily="34" charset="0"/>
                </a:rPr>
                <a:t> 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08296543-867E-4A22-F343-E69CD42C26F7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948E91-7000-B207-2F3B-621D8C969597}"/>
              </a:ext>
            </a:extLst>
          </p:cNvPr>
          <p:cNvSpPr txBox="1"/>
          <p:nvPr/>
        </p:nvSpPr>
        <p:spPr>
          <a:xfrm>
            <a:off x="9591261" y="6270007"/>
            <a:ext cx="1752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dirty="0">
                <a:latin typeface="Aptos" panose="020B0004020202020204" pitchFamily="34" charset="0"/>
              </a:rPr>
              <a:t>De </a:t>
            </a:r>
            <a:r>
              <a:rPr lang="pt-PT" sz="1400" dirty="0" err="1">
                <a:latin typeface="Aptos" panose="020B0004020202020204" pitchFamily="34" charset="0"/>
              </a:rPr>
              <a:t>Cuyper</a:t>
            </a:r>
            <a:r>
              <a:rPr lang="pt-PT" sz="1400" dirty="0">
                <a:latin typeface="Aptos" panose="020B0004020202020204" pitchFamily="34" charset="0"/>
              </a:rPr>
              <a:t> (2020)</a:t>
            </a:r>
          </a:p>
        </p:txBody>
      </p:sp>
      <p:sp>
        <p:nvSpPr>
          <p:cNvPr id="4" name="Google Shape;196;gf7810d3ba0_0_64">
            <a:extLst>
              <a:ext uri="{FF2B5EF4-FFF2-40B4-BE49-F238E27FC236}">
                <a16:creationId xmlns:a16="http://schemas.microsoft.com/office/drawing/2014/main" id="{278B7DD2-2EF7-B986-63C6-388CDA5FE040}"/>
              </a:ext>
            </a:extLst>
          </p:cNvPr>
          <p:cNvSpPr txBox="1"/>
          <p:nvPr/>
        </p:nvSpPr>
        <p:spPr>
          <a:xfrm>
            <a:off x="3168105" y="2083577"/>
            <a:ext cx="6582070" cy="1569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 lvl="0" indent="0" algn="just">
              <a:buClr>
                <a:schemeClr val="bg2">
                  <a:lumMod val="50000"/>
                </a:schemeClr>
              </a:buClr>
              <a:buSzPts val="2000"/>
              <a:buFont typeface="Arial"/>
              <a:buNone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Encerramento e avaliação</a:t>
            </a:r>
            <a:endParaRPr sz="1800" b="1">
              <a:solidFill>
                <a:srgbClr val="459395"/>
              </a:solidFill>
              <a:latin typeface="Aptos Black" panose="020F050202020403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Os processos acabam ao fim de 6 meses (pode ser revisto)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Deve ser efetuado um momento de término e reflexão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Avaliação para mentores e mentorandos (antes e após os processos de mentoria) – 4lessburnout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D7A4399-137B-B1C4-12D7-2B7B916C2E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9366" t="63221" r="2439" b="21680"/>
          <a:stretch/>
        </p:blipFill>
        <p:spPr>
          <a:xfrm>
            <a:off x="1031080" y="2083577"/>
            <a:ext cx="2137025" cy="924675"/>
          </a:xfrm>
          <a:prstGeom prst="rect">
            <a:avLst/>
          </a:prstGeom>
        </p:spPr>
      </p:pic>
      <p:pic>
        <p:nvPicPr>
          <p:cNvPr id="6" name="Imagem 5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CBD268A0-D112-1C36-43F9-58988995A10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2641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F2514-32B0-8C4C-4087-381C4D8E0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7E3B0E-9BF5-ADB4-C4C4-65F405EC4A65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99AB9B0B-95ED-3DEB-95EE-868E7C5F58A5}"/>
              </a:ext>
            </a:extLst>
          </p:cNvPr>
          <p:cNvGrpSpPr/>
          <p:nvPr/>
        </p:nvGrpSpPr>
        <p:grpSpPr>
          <a:xfrm>
            <a:off x="1031080" y="1002330"/>
            <a:ext cx="8970255" cy="792752"/>
            <a:chOff x="1031080" y="1002330"/>
            <a:chExt cx="8970255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B73DB034-5E9A-FF65-12B5-A084285FF9FF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C16A752D-DBAA-073C-4D1D-0FDC268E5F81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696852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dirty="0">
                  <a:latin typeface="Aptos Black" panose="020B0004020202020204" pitchFamily="34" charset="0"/>
                </a:rPr>
                <a:t>Plano de </a:t>
              </a:r>
              <a:r>
                <a:rPr lang="en-US" sz="3600" dirty="0" err="1">
                  <a:latin typeface="Aptos Black" panose="020B0004020202020204" pitchFamily="34" charset="0"/>
                </a:rPr>
                <a:t>Ação</a:t>
              </a:r>
              <a:endParaRPr lang="en-US" sz="3600" i="0" dirty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715A4FB9-375D-61FD-D3D3-C60804462DB5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6" name="Imagem 5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67A9880F-5650-07EB-66D4-A41708734B0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A poster with a person walking up a staircase&#10;&#10;Description automatically generated">
            <a:extLst>
              <a:ext uri="{FF2B5EF4-FFF2-40B4-BE49-F238E27FC236}">
                <a16:creationId xmlns:a16="http://schemas.microsoft.com/office/drawing/2014/main" id="{8199E296-9C2E-19B1-75C6-A9DCCEFE70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609" y="1795082"/>
            <a:ext cx="6858120" cy="485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8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0D2F7-9B63-2416-6D5F-D160ACFDF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EA46947-2BF8-F838-CBFC-9DC120B4C1C4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2F9760CD-0D49-D860-276E-68A96A70BE9E}"/>
              </a:ext>
            </a:extLst>
          </p:cNvPr>
          <p:cNvGrpSpPr/>
          <p:nvPr/>
        </p:nvGrpSpPr>
        <p:grpSpPr>
          <a:xfrm>
            <a:off x="1031080" y="1002330"/>
            <a:ext cx="8970255" cy="792752"/>
            <a:chOff x="1031080" y="1002330"/>
            <a:chExt cx="8970255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56ED3F42-EE53-E288-AFB0-9D1A4E14E9BC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8A3E9FB8-31F2-20EB-9CC8-BE48ADB53C8D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8696852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Instrumentos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0B107976-4D54-9C87-22DF-6F80982C00F9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Google Shape;196;gf7810d3ba0_0_64">
            <a:extLst>
              <a:ext uri="{FF2B5EF4-FFF2-40B4-BE49-F238E27FC236}">
                <a16:creationId xmlns:a16="http://schemas.microsoft.com/office/drawing/2014/main" id="{FCC37C5B-55C5-D3C3-E714-121F92C93918}"/>
              </a:ext>
            </a:extLst>
          </p:cNvPr>
          <p:cNvSpPr txBox="1"/>
          <p:nvPr/>
        </p:nvSpPr>
        <p:spPr>
          <a:xfrm>
            <a:off x="1205434" y="1795082"/>
            <a:ext cx="9781131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01600" lvl="0" indent="0" algn="just">
              <a:buClr>
                <a:schemeClr val="bg2">
                  <a:lumMod val="50000"/>
                </a:schemeClr>
              </a:buClr>
              <a:buSzPts val="2000"/>
              <a:buFont typeface="Arial"/>
              <a:buNone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Acordo de Mentoria</a:t>
            </a:r>
            <a:endParaRPr sz="1800" b="1">
              <a:solidFill>
                <a:srgbClr val="459395"/>
              </a:solidFill>
              <a:latin typeface="Aptos Black" panose="020F0502020204030204" pitchFamily="34" charset="0"/>
              <a:ea typeface="Calibri"/>
              <a:cs typeface="Calibri"/>
              <a:sym typeface="Calibri"/>
            </a:endParaRP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Mentor e mentorando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assumem um compromisso 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 definem os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parâmetros da relação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Deve ser referida a questão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da hierarquia na relação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, no sentido da distinção de outros tipos de relação (como amizade, </a:t>
            </a:r>
            <a:r>
              <a:rPr lang="pt-PT" sz="1800" i="0" strike="noStrike" cap="none" err="1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coaching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ou psicologia)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Devem ser discutidas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expectativas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e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limites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Devem ser sublinhadas a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ética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e a </a:t>
            </a:r>
            <a:r>
              <a:rPr lang="pt-PT" sz="1800" i="0" strike="noStrike" cap="none">
                <a:solidFill>
                  <a:schemeClr val="tx1"/>
                </a:solidFill>
                <a:latin typeface="Aptos Black" panose="020B0004020202020204" pitchFamily="34" charset="0"/>
                <a:ea typeface="Calibri"/>
                <a:cs typeface="Calibri"/>
                <a:sym typeface="Calibri"/>
              </a:rPr>
              <a:t>confidencialidade</a:t>
            </a: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dos conteúdos abordados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endParaRPr lang="pt-PT" sz="1800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01600">
              <a:buClrTx/>
              <a:buSzPts val="2000"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Registo de Sessão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Cada mentor é responsável por fazer o registo após cada sessão de mentoria, devendo reportar ao coordenador no próprio dia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endParaRPr lang="pt-PT" sz="1800" i="0" strike="noStrike" cap="none">
              <a:solidFill>
                <a:schemeClr val="tx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01600" lvl="0">
              <a:buClrTx/>
              <a:buSzPts val="2000"/>
            </a:pPr>
            <a:r>
              <a:rPr lang="pt-PT" sz="1800" b="1">
                <a:solidFill>
                  <a:srgbClr val="459395"/>
                </a:solidFill>
                <a:latin typeface="Aptos Black" panose="020F0502020204030204" pitchFamily="34" charset="0"/>
                <a:ea typeface="Calibri"/>
                <a:cs typeface="Calibri"/>
                <a:sym typeface="Calibri"/>
              </a:rPr>
              <a:t>Plano de Ação</a:t>
            </a:r>
          </a:p>
          <a:p>
            <a:pPr marL="38735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Char char="•"/>
            </a:pPr>
            <a:r>
              <a:rPr lang="pt-PT" sz="1800" i="0" strike="noStrike" cap="none">
                <a:solidFill>
                  <a:schemeClr val="tx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O processo de mentoria deve ser iniciado com a definição de objetivos entre mentor e mentorando</a:t>
            </a: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242144AD-3E07-FDA7-90F4-668F8C11E9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08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Office PowerPoint</Application>
  <PresentationFormat>Ευρεία οθόνη</PresentationFormat>
  <Paragraphs>68</Paragraphs>
  <Slides>10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8" baseType="lpstr">
      <vt:lpstr>Aptos</vt:lpstr>
      <vt:lpstr>Aptos Black</vt:lpstr>
      <vt:lpstr>Arial</vt:lpstr>
      <vt:lpstr>Broadway</vt:lpstr>
      <vt:lpstr>Calibri</vt:lpstr>
      <vt:lpstr>Calibri Light</vt:lpstr>
      <vt:lpstr>Franklin Gothic Book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Dionisis Gkalantzis</dc:creator>
  <cp:lastModifiedBy>Dionisis Gkalantzis</cp:lastModifiedBy>
  <cp:revision>1</cp:revision>
  <dcterms:created xsi:type="dcterms:W3CDTF">2025-11-04T10:07:29Z</dcterms:created>
  <dcterms:modified xsi:type="dcterms:W3CDTF">2025-11-04T10:08:07Z</dcterms:modified>
</cp:coreProperties>
</file>