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887" r:id="rId2"/>
    <p:sldId id="837" r:id="rId3"/>
    <p:sldId id="886" r:id="rId4"/>
    <p:sldId id="897" r:id="rId5"/>
    <p:sldId id="88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8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E64CD-6FF6-4099-BF44-4DF1E0FC740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AD0C2-95FC-47BF-ACC7-600F1A900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44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b="1"/>
              <a:t>Alexandra</a:t>
            </a:r>
            <a:endParaRPr lang="en-GB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83D561-B86C-4AF2-9CCD-C5B37EEB1AAF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11916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2FAB11-7372-C4E4-B8E8-B5828CFDA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52E3451F-0554-A31F-2689-406D71B8D4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E98283FF-63D4-A2D4-1342-CAE51C0534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spcBef>
                <a:spcPts val="375"/>
              </a:spcBef>
              <a:spcAft>
                <a:spcPts val="375"/>
              </a:spcAft>
            </a:pPr>
            <a:r>
              <a:rPr lang="pt-PT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Passos da atividade</a:t>
            </a:r>
          </a:p>
          <a:p>
            <a:pPr algn="l">
              <a:buFont typeface="+mj-lt"/>
              <a:buAutoNum type="arabicPeriod"/>
            </a:pPr>
            <a:r>
              <a:rPr lang="pt-PT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 Introdução</a:t>
            </a: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:</a:t>
            </a:r>
          </a:p>
          <a:p>
            <a:pPr marL="742950" lvl="1" indent="-285750" algn="l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Explicar a importância de um emparelhamento adequado.</a:t>
            </a:r>
          </a:p>
          <a:p>
            <a:pPr marL="742950" lvl="1" indent="-285750" algn="l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Discutir os critérios que devem ser considerados ao emparelhar mentores e mentorandos (e.g., compatibilidade de personalidade, necessidades específicas, áreas de especialização).</a:t>
            </a:r>
          </a:p>
          <a:p>
            <a:pPr algn="l">
              <a:buFont typeface="+mj-lt"/>
              <a:buAutoNum type="arabicPeriod"/>
            </a:pPr>
            <a:r>
              <a:rPr lang="pt-PT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 Distribuição dos perfis</a:t>
            </a: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:</a:t>
            </a:r>
          </a:p>
          <a:p>
            <a:pPr marL="742950" lvl="1" indent="-285750" algn="l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Entregar a cada grupo um conjunto de perfis fictícios de mentores e mentorandos.</a:t>
            </a:r>
          </a:p>
          <a:p>
            <a:pPr algn="l">
              <a:buFont typeface="+mj-lt"/>
              <a:buAutoNum type="arabicPeriod"/>
            </a:pPr>
            <a:r>
              <a:rPr lang="pt-PT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Análise dos perfis</a:t>
            </a: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:</a:t>
            </a:r>
          </a:p>
          <a:p>
            <a:pPr marL="742950" lvl="1" indent="-285750" algn="l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Cada grupo deve analisar os perfis recebidos, identificando as características e necessidades de cada mentor e mentorando.</a:t>
            </a:r>
          </a:p>
          <a:p>
            <a:pPr algn="l">
              <a:buFont typeface="+mj-lt"/>
              <a:buAutoNum type="arabicPeriod"/>
            </a:pPr>
            <a:r>
              <a:rPr lang="pt-PT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Emparelhamento</a:t>
            </a: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:</a:t>
            </a:r>
          </a:p>
          <a:p>
            <a:pPr marL="742950" lvl="1" indent="-285750" algn="l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Os grupos devem decidir como emparelhar os mentores com os mentorandos, justificando suas escolhas com base nos critérios discutidos.</a:t>
            </a:r>
          </a:p>
          <a:p>
            <a:pPr algn="l">
              <a:buFont typeface="+mj-lt"/>
              <a:buAutoNum type="arabicPeriod"/>
            </a:pPr>
            <a:r>
              <a:rPr lang="pt-PT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Apresentação e discussão</a:t>
            </a: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:</a:t>
            </a:r>
          </a:p>
          <a:p>
            <a:pPr marL="742950" lvl="1" indent="-285750" algn="l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Cada grupo apresentará as suas decisões de emparelhamento e as justificações para as suas escolhas.</a:t>
            </a:r>
          </a:p>
          <a:p>
            <a:pPr marL="742950" lvl="1" indent="-285750" algn="l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Discutir as diferentes abordagens e critérios utilizados pelos grupos.</a:t>
            </a:r>
          </a:p>
          <a:p>
            <a:pPr algn="l">
              <a:buFont typeface="+mj-lt"/>
              <a:buAutoNum type="arabicPeriod"/>
            </a:pPr>
            <a:r>
              <a:rPr lang="pt-PT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Reflexão sobre o Papel do Coordenador</a:t>
            </a: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:</a:t>
            </a:r>
          </a:p>
          <a:p>
            <a:pPr marL="742950" lvl="1" indent="-285750" algn="l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Discutir como o coordenador pode apoiar o processo de emparelhamento, incluindo:</a:t>
            </a:r>
          </a:p>
          <a:p>
            <a:pPr marL="1143000" lvl="2" indent="-228600" algn="l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Avaliação inicial</a:t>
            </a: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: Realizar entrevistas e avaliações para entender melhor as necessidades e as características dos mentores e mentorandos.</a:t>
            </a:r>
          </a:p>
          <a:p>
            <a:pPr marL="1143000" lvl="2" indent="-228600" algn="l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Monitorização</a:t>
            </a: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: Acompanhar o progresso das relações de mentoria e fazer ajustes quando necessário.</a:t>
            </a:r>
          </a:p>
          <a:p>
            <a:pPr marL="1143000" lvl="2" indent="-228600" algn="l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Feedback contínuo</a:t>
            </a: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: Fornecer feedback contínuo aos mentores e mentorandos para melhorar a eficácia da mentoria.</a:t>
            </a:r>
          </a:p>
          <a:p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Franklin Gothic Book" panose="020B0503020102020204" pitchFamily="34" charset="0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CCE30AE-679D-750C-8C6B-DF6CB5E1D0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83D561-B86C-4AF2-9CCD-C5B37EEB1AAF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89744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1158F-F6CC-4E33-33ED-14C2A23F5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11389381-3306-AB7E-910A-D47DAAED60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493ACB8C-28C5-AC8C-DED6-4DA6E76CED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spcBef>
                <a:spcPts val="375"/>
              </a:spcBef>
              <a:spcAft>
                <a:spcPts val="375"/>
              </a:spcAft>
            </a:pPr>
            <a:r>
              <a:rPr lang="pt-PT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Passos da atividade</a:t>
            </a:r>
          </a:p>
          <a:p>
            <a:pPr algn="l">
              <a:buFont typeface="+mj-lt"/>
              <a:buNone/>
            </a:pPr>
            <a:r>
              <a:rPr lang="pt-PT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Reflexão sobre o Papel do Coordenador</a:t>
            </a: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:</a:t>
            </a:r>
          </a:p>
          <a:p>
            <a:pPr marL="742950" lvl="1" indent="-285750" algn="l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Discutir como o coordenador pode apoiar o processo de emparelhamento, incluindo:</a:t>
            </a:r>
          </a:p>
          <a:p>
            <a:pPr marL="1143000" lvl="2" indent="-228600" algn="l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Avaliação inicial</a:t>
            </a: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: Realizar entrevistas e avaliações para entender melhor as necessidades e as características dos mentores e mentorandos.</a:t>
            </a:r>
          </a:p>
          <a:p>
            <a:pPr marL="1143000" lvl="2" indent="-228600" algn="l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Monitorização</a:t>
            </a: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: Acompanhar o progresso das relações de mentoria e fazer ajustes quando necessário.</a:t>
            </a:r>
          </a:p>
          <a:p>
            <a:pPr marL="1143000" lvl="2" indent="-228600" algn="l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Feedback contínuo</a:t>
            </a:r>
            <a:r>
              <a:rPr lang="pt-P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: Fornecer feedback contínuo aos mentores e mentorandos para melhorar a eficácia da mentoria.</a:t>
            </a:r>
          </a:p>
          <a:p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Franklin Gothic Book" panose="020B0503020102020204" pitchFamily="34" charset="0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78D3CDF9-7D06-8305-1BA9-4A46572988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83D561-B86C-4AF2-9CCD-C5B37EEB1AAF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00037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7E1A4-245A-EA5C-4B43-9FB285989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233D8447-DABF-8B16-575B-21B290760F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512DB530-3D27-D748-78DC-3A5F5E0DC0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GB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Franklin Gothic Book" panose="020B0503020102020204" pitchFamily="34" charset="0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C77B6D2-5DB1-60DE-6863-15150464E6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83D561-B86C-4AF2-9CCD-C5B37EEB1AAF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2870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F7643F-7A15-C8BB-C873-27D88CC3CE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B0F608E-40A9-D79B-E564-0C3E32F66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D7C6065-43D2-8B69-F20E-A1794D60F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BD8A-98C0-4BA5-9F4E-099F744747C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8CDBEAB-3721-A166-BA6F-EA48626FF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6B8F0A2-FD1E-61A4-E217-FB35F7791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53DBE-1EC8-401F-A290-4064540E4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46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642F77-81D1-B438-F8FE-0FB67B035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D0AE6DD-2CD9-9569-5F2C-001F4AC0D4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F15E5CE-6676-C918-A5ED-86A24DE52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BD8A-98C0-4BA5-9F4E-099F744747C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4C9850F-39C7-11CB-DB7A-6A12066AD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3254B68-6DBD-CDCE-0E1D-05D658A77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53DBE-1EC8-401F-A290-4064540E4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97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FC8A438-46DF-5EF7-71C7-CD9EC948C7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6270E48-0C83-6B00-4D6E-ABF9B4A643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C396B95-B10E-903F-3404-F325A7C5E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BD8A-98C0-4BA5-9F4E-099F744747C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5EFA2EE-9B98-9CE0-C7EC-9FF3A8A96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934BF91-2309-7B50-44DB-5DF20F844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53DBE-1EC8-401F-A290-4064540E4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0149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squema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4FE17787-94DD-24C2-71E7-7C58E5C10EBF}"/>
              </a:ext>
            </a:extLst>
          </p:cNvPr>
          <p:cNvSpPr/>
          <p:nvPr userDrawn="1"/>
        </p:nvSpPr>
        <p:spPr>
          <a:xfrm>
            <a:off x="0" y="232956"/>
            <a:ext cx="12192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EDB613C9-1A58-7824-7D86-C6A7F18E7512}"/>
              </a:ext>
            </a:extLst>
          </p:cNvPr>
          <p:cNvGrpSpPr/>
          <p:nvPr userDrawn="1"/>
        </p:nvGrpSpPr>
        <p:grpSpPr>
          <a:xfrm>
            <a:off x="1662712" y="5415033"/>
            <a:ext cx="8668569" cy="928310"/>
            <a:chOff x="1662712" y="5415033"/>
            <a:chExt cx="8668569" cy="928310"/>
          </a:xfrm>
        </p:grpSpPr>
        <p:pic>
          <p:nvPicPr>
            <p:cNvPr id="16" name="Εικόνα 8">
              <a:extLst>
                <a:ext uri="{FF2B5EF4-FFF2-40B4-BE49-F238E27FC236}">
                  <a16:creationId xmlns:a16="http://schemas.microsoft.com/office/drawing/2014/main" id="{29098376-3EB7-4BCD-BF97-3E63CDF96D7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2712" y="5679562"/>
              <a:ext cx="1906111" cy="399253"/>
            </a:xfrm>
            <a:prstGeom prst="rect">
              <a:avLst/>
            </a:prstGeom>
          </p:spPr>
        </p:pic>
        <p:grpSp>
          <p:nvGrpSpPr>
            <p:cNvPr id="7" name="Agrupar 6">
              <a:extLst>
                <a:ext uri="{FF2B5EF4-FFF2-40B4-BE49-F238E27FC236}">
                  <a16:creationId xmlns:a16="http://schemas.microsoft.com/office/drawing/2014/main" id="{24D23F95-5E12-DFB7-28A2-8F04825D93F5}"/>
                </a:ext>
              </a:extLst>
            </p:cNvPr>
            <p:cNvGrpSpPr/>
            <p:nvPr/>
          </p:nvGrpSpPr>
          <p:grpSpPr>
            <a:xfrm>
              <a:off x="3627584" y="5415033"/>
              <a:ext cx="6703697" cy="928310"/>
              <a:chOff x="3627584" y="5415033"/>
              <a:chExt cx="6703697" cy="928310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4C08BE3D-8F8C-773C-CEEE-2B9FDB79DF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54031" y="5442648"/>
                <a:ext cx="745901" cy="745221"/>
              </a:xfrm>
              <a:prstGeom prst="rect">
                <a:avLst/>
              </a:prstGeom>
            </p:spPr>
          </p:pic>
          <p:pic>
            <p:nvPicPr>
              <p:cNvPr id="9" name="Picture 3" descr="Text&#10;&#10;Description automatically generated">
                <a:extLst>
                  <a:ext uri="{FF2B5EF4-FFF2-40B4-BE49-F238E27FC236}">
                    <a16:creationId xmlns:a16="http://schemas.microsoft.com/office/drawing/2014/main" id="{4576D0B2-90D7-09E6-841B-CC7D3839EF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24054" y="5564900"/>
                <a:ext cx="1052995" cy="441995"/>
              </a:xfrm>
              <a:prstGeom prst="rect">
                <a:avLst/>
              </a:prstGeom>
            </p:spPr>
          </p:pic>
          <p:pic>
            <p:nvPicPr>
              <p:cNvPr id="10" name="Picture 5" descr="Logo&#10;&#10;Description automatically generated">
                <a:extLst>
                  <a:ext uri="{FF2B5EF4-FFF2-40B4-BE49-F238E27FC236}">
                    <a16:creationId xmlns:a16="http://schemas.microsoft.com/office/drawing/2014/main" id="{10808821-948C-C404-8EED-1443220FAC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76914" y="5415033"/>
                <a:ext cx="980054" cy="762265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695D7846-8CAB-B097-FAD1-11D2210E97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787542" y="5558565"/>
                <a:ext cx="651720" cy="651720"/>
              </a:xfrm>
              <a:prstGeom prst="rect">
                <a:avLst/>
              </a:prstGeom>
            </p:spPr>
          </p:pic>
          <p:pic>
            <p:nvPicPr>
              <p:cNvPr id="21" name="Picture 20">
                <a:extLst>
                  <a:ext uri="{FF2B5EF4-FFF2-40B4-BE49-F238E27FC236}">
                    <a16:creationId xmlns:a16="http://schemas.microsoft.com/office/drawing/2014/main" id="{EB604B68-E29D-E44C-FECA-5B1EE56645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733950" y="5466733"/>
                <a:ext cx="876610" cy="876610"/>
              </a:xfrm>
              <a:prstGeom prst="rect">
                <a:avLst/>
              </a:prstGeom>
            </p:spPr>
          </p:pic>
          <p:pic>
            <p:nvPicPr>
              <p:cNvPr id="30" name="Picture 29">
                <a:extLst>
                  <a:ext uri="{FF2B5EF4-FFF2-40B4-BE49-F238E27FC236}">
                    <a16:creationId xmlns:a16="http://schemas.microsoft.com/office/drawing/2014/main" id="{16460FE5-289A-CCDF-121A-084EC7B1B3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27584" y="5473773"/>
                <a:ext cx="619488" cy="616735"/>
              </a:xfrm>
              <a:prstGeom prst="rect">
                <a:avLst/>
              </a:prstGeom>
            </p:spPr>
          </p:pic>
          <p:pic>
            <p:nvPicPr>
              <p:cNvPr id="32" name="Picture 31" descr="A picture containing text, clipart&#10;&#10;Description automatically generated">
                <a:extLst>
                  <a:ext uri="{FF2B5EF4-FFF2-40B4-BE49-F238E27FC236}">
                    <a16:creationId xmlns:a16="http://schemas.microsoft.com/office/drawing/2014/main" id="{6078CFD3-F795-D80C-792A-B6009C96AA6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16245" y="5588841"/>
                <a:ext cx="715036" cy="572598"/>
              </a:xfrm>
              <a:prstGeom prst="rect">
                <a:avLst/>
              </a:prstGeom>
            </p:spPr>
          </p:pic>
        </p:grpSp>
      </p:grpSp>
      <p:sp>
        <p:nvSpPr>
          <p:cNvPr id="11" name="Rectangle 8">
            <a:extLst>
              <a:ext uri="{FF2B5EF4-FFF2-40B4-BE49-F238E27FC236}">
                <a16:creationId xmlns:a16="http://schemas.microsoft.com/office/drawing/2014/main" id="{7B144CC6-098F-5573-E1F4-C9651571446C}"/>
              </a:ext>
            </a:extLst>
          </p:cNvPr>
          <p:cNvSpPr/>
          <p:nvPr userDrawn="1"/>
        </p:nvSpPr>
        <p:spPr>
          <a:xfrm flipV="1">
            <a:off x="11867499" y="2880957"/>
            <a:ext cx="45719" cy="39770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7" name="Imagem 16" descr="Uma imagem com Tipo de letra, texto, logótipo, Gráficos&#10;&#10;Descrição gerada automaticamente">
            <a:extLst>
              <a:ext uri="{FF2B5EF4-FFF2-40B4-BE49-F238E27FC236}">
                <a16:creationId xmlns:a16="http://schemas.microsoft.com/office/drawing/2014/main" id="{D45C0A84-13DB-2E59-76FF-A3407AF4340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072" y="426179"/>
            <a:ext cx="1627200" cy="1890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807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5040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F224183-3976-307E-DC8E-0B2B21C12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52EC40-B4C7-19EB-AC22-3EB0B60F2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AE4FCE1-BFE5-BA6D-1AE1-2F26B672F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BD8A-98C0-4BA5-9F4E-099F744747C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16750B-3B15-D889-5E07-3E1B5654D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20AAA51-2BC5-C083-665B-AC3F1C952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53DBE-1EC8-401F-A290-4064540E4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80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69AA4F8-C132-BAF3-E61E-E2233722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5965A97-A336-F553-E68C-FB80583FF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8084E1E-FBBF-33E5-3DE7-56503909D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BD8A-98C0-4BA5-9F4E-099F744747C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F46CF94-3BDC-02B1-F881-1F7690DA1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AEC7B64-2E81-A715-2A5D-00E9810AB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53DBE-1EC8-401F-A290-4064540E4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12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47A231-0B3F-00B4-1A28-6A20FBCDA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62F8A3-5B9A-1999-B7D2-5DD74AC7AB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CD4A821-A1D9-017D-121F-1D2B6DDC7E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0EE072C-F29A-9A71-A6FD-0F30470D4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BD8A-98C0-4BA5-9F4E-099F744747C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77538F0-2008-E423-04C5-98DB6F89D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1218454-26E8-0DB9-712B-6A47E294F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53DBE-1EC8-401F-A290-4064540E4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551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555EA7-E353-A575-284E-DF3FB78DE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4519FBD-F328-5B33-9871-22E05B8BA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BAE6661-2F49-082D-6FBD-E4DC7399D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0A4938BB-D2B7-CCFF-C277-BE89AC35D4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689306A-8E62-6761-B5B1-D864A41B5F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4FEE140-D19F-1DC0-E004-0F1506211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BD8A-98C0-4BA5-9F4E-099F744747C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74397456-C92C-71FE-BBFF-8EE2A0845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D61E1CC-57F8-194D-FCE5-52C2888B7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53DBE-1EC8-401F-A290-4064540E4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000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8BCB1E-8F81-657E-DFF4-5293FDA5B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5513DC3C-FDFC-6140-8AF0-9E2708990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BD8A-98C0-4BA5-9F4E-099F744747C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EFC3679-CC9B-0AED-136B-E0FE8E44C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E032B90-A4E4-0E42-6028-2DB8276C0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53DBE-1EC8-401F-A290-4064540E4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06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C8D13AC0-12D3-9DD4-438C-EB58DEB3D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BD8A-98C0-4BA5-9F4E-099F744747C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846FC39-FF09-20FA-2088-3D2A6FB9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2E082B4E-D852-DBF0-2B64-323EB9141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53DBE-1EC8-401F-A290-4064540E4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68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2594883-F762-7037-2553-D3A29D3B1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C588314-BF28-E876-DB96-F2308599F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CC86EA7-5EE7-8753-5757-24FB2F4FC6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16AF1E4-6502-D4DA-8448-E4992F495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BD8A-98C0-4BA5-9F4E-099F744747C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A175085-64B8-E24F-5A53-A672BFF6F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154E728-87AB-0373-C07F-0DF58FAF0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53DBE-1EC8-401F-A290-4064540E4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59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0D7194-E53F-C5D7-5A39-DC379C167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8CD90A5-82AE-6DA8-3FD7-FB835AB25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835E1D6-988E-2606-E99E-E194EECC78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E9534B9-1A7C-61A0-1989-837474B79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BD8A-98C0-4BA5-9F4E-099F744747C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42B25AA-519F-2559-CF53-1682A3D65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B85AFEE-7A36-AC05-87FA-3F8BB0A29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53DBE-1EC8-401F-A290-4064540E4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4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B5357F7-E72B-1580-D40C-EEE4B2E2B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3D48777-1530-D777-DB6F-DE2A32367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2CAB674-3CD6-1633-82F2-84FD91C152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EBD8A-98C0-4BA5-9F4E-099F744747C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9F57FB3-E4D8-A8DD-E474-64E6C74CF8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C342945-368D-4CAB-C405-515FAC453F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53DBE-1EC8-401F-A290-4064540E4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648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BB1BD-6FB0-044F-8D06-3B781EEA2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>
            <a:extLst>
              <a:ext uri="{FF2B5EF4-FFF2-40B4-BE49-F238E27FC236}">
                <a16:creationId xmlns:a16="http://schemas.microsoft.com/office/drawing/2014/main" id="{AE338B9C-CCBA-7F4B-013E-AE3323FAB834}"/>
              </a:ext>
            </a:extLst>
          </p:cNvPr>
          <p:cNvGrpSpPr/>
          <p:nvPr/>
        </p:nvGrpSpPr>
        <p:grpSpPr>
          <a:xfrm>
            <a:off x="1582858" y="2605906"/>
            <a:ext cx="8986957" cy="1646188"/>
            <a:chOff x="924258" y="2534830"/>
            <a:chExt cx="8986957" cy="1646188"/>
          </a:xfrm>
        </p:grpSpPr>
        <p:pic>
          <p:nvPicPr>
            <p:cNvPr id="3" name="Picture 6">
              <a:extLst>
                <a:ext uri="{FF2B5EF4-FFF2-40B4-BE49-F238E27FC236}">
                  <a16:creationId xmlns:a16="http://schemas.microsoft.com/office/drawing/2014/main" id="{B85CFC8D-9F1A-F9DC-C67C-13290A9928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924258" y="2534830"/>
              <a:ext cx="1179846" cy="1646188"/>
            </a:xfrm>
            <a:prstGeom prst="rect">
              <a:avLst/>
            </a:prstGeom>
          </p:spPr>
        </p:pic>
        <p:sp>
          <p:nvSpPr>
            <p:cNvPr id="4" name="Title 1">
              <a:extLst>
                <a:ext uri="{FF2B5EF4-FFF2-40B4-BE49-F238E27FC236}">
                  <a16:creationId xmlns:a16="http://schemas.microsoft.com/office/drawing/2014/main" id="{3A1D6423-A56F-D426-FA1D-E459912AC324}"/>
                </a:ext>
              </a:extLst>
            </p:cNvPr>
            <p:cNvSpPr txBox="1">
              <a:spLocks/>
            </p:cNvSpPr>
            <p:nvPr/>
          </p:nvSpPr>
          <p:spPr>
            <a:xfrm>
              <a:off x="1746043" y="2756113"/>
              <a:ext cx="8165172" cy="120362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b="0" i="0" err="1">
                  <a:effectLst/>
                  <a:latin typeface="Aptos Black" panose="020B0004020202020204" pitchFamily="34" charset="0"/>
                </a:rPr>
                <a:t>Módulo</a:t>
              </a:r>
              <a:r>
                <a:rPr lang="en-US" sz="3600" b="0" i="0">
                  <a:effectLst/>
                  <a:latin typeface="Aptos Black" panose="020B0004020202020204" pitchFamily="34" charset="0"/>
                </a:rPr>
                <a:t> 3. </a:t>
              </a:r>
            </a:p>
            <a:p>
              <a:pPr algn="l"/>
              <a:r>
                <a:rPr lang="en-US" sz="3600" err="1">
                  <a:latin typeface="Aptos Black" panose="020B0004020202020204" pitchFamily="34" charset="0"/>
                </a:rPr>
                <a:t>Emparelhamento</a:t>
              </a:r>
              <a:endParaRPr lang="en-US" sz="3600" i="0">
                <a:effectLst/>
                <a:latin typeface="Aptos Black" panose="020B00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9299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49457-6D9E-C997-BF1A-CD338F12F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DC53262-C0A0-E79E-2236-A1AACCE5097C}"/>
              </a:ext>
            </a:extLst>
          </p:cNvPr>
          <p:cNvSpPr/>
          <p:nvPr/>
        </p:nvSpPr>
        <p:spPr>
          <a:xfrm>
            <a:off x="10001335" y="5687092"/>
            <a:ext cx="2331104" cy="29350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3" name="Agrupar 22">
            <a:extLst>
              <a:ext uri="{FF2B5EF4-FFF2-40B4-BE49-F238E27FC236}">
                <a16:creationId xmlns:a16="http://schemas.microsoft.com/office/drawing/2014/main" id="{3FED08C4-3DB0-F236-8F90-45E21C56F4C1}"/>
              </a:ext>
            </a:extLst>
          </p:cNvPr>
          <p:cNvGrpSpPr/>
          <p:nvPr/>
        </p:nvGrpSpPr>
        <p:grpSpPr>
          <a:xfrm>
            <a:off x="1031080" y="1002330"/>
            <a:ext cx="4498730" cy="792752"/>
            <a:chOff x="1031080" y="1002330"/>
            <a:chExt cx="4498730" cy="792752"/>
          </a:xfrm>
        </p:grpSpPr>
        <p:sp>
          <p:nvSpPr>
            <p:cNvPr id="24" name="Rectangle 6">
              <a:extLst>
                <a:ext uri="{FF2B5EF4-FFF2-40B4-BE49-F238E27FC236}">
                  <a16:creationId xmlns:a16="http://schemas.microsoft.com/office/drawing/2014/main" id="{B47CBF46-648A-0369-8761-4FF51C2EC80F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rgbClr val="E7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Title 1">
              <a:extLst>
                <a:ext uri="{FF2B5EF4-FFF2-40B4-BE49-F238E27FC236}">
                  <a16:creationId xmlns:a16="http://schemas.microsoft.com/office/drawing/2014/main" id="{39E450C6-FA33-5086-6641-00816B5E870E}"/>
                </a:ext>
              </a:extLst>
            </p:cNvPr>
            <p:cNvSpPr txBox="1">
              <a:spLocks/>
            </p:cNvSpPr>
            <p:nvPr/>
          </p:nvSpPr>
          <p:spPr>
            <a:xfrm>
              <a:off x="1304483" y="1002330"/>
              <a:ext cx="4225327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i="0">
                  <a:effectLst/>
                  <a:latin typeface="Aptos Black" panose="020B0004020202020204" pitchFamily="34" charset="0"/>
                </a:rPr>
                <a:t>Conteúdos</a:t>
              </a:r>
            </a:p>
          </p:txBody>
        </p:sp>
      </p:grp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161FCD35-B7B9-A439-7E7C-8F578D798184}"/>
              </a:ext>
            </a:extLst>
          </p:cNvPr>
          <p:cNvGrpSpPr/>
          <p:nvPr/>
        </p:nvGrpSpPr>
        <p:grpSpPr>
          <a:xfrm>
            <a:off x="2683155" y="1555605"/>
            <a:ext cx="7074544" cy="2756203"/>
            <a:chOff x="2683155" y="680914"/>
            <a:chExt cx="7074544" cy="2756203"/>
          </a:xfrm>
        </p:grpSpPr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8D93068D-7CD8-3EBC-E70A-D9D34FBF50B1}"/>
                </a:ext>
              </a:extLst>
            </p:cNvPr>
            <p:cNvGrpSpPr/>
            <p:nvPr/>
          </p:nvGrpSpPr>
          <p:grpSpPr>
            <a:xfrm>
              <a:off x="2683155" y="680914"/>
              <a:ext cx="7074544" cy="1631216"/>
              <a:chOff x="2683155" y="680914"/>
              <a:chExt cx="7074544" cy="1631216"/>
            </a:xfrm>
          </p:grpSpPr>
          <p:sp>
            <p:nvSpPr>
              <p:cNvPr id="15" name="CaixaDeTexto 14">
                <a:extLst>
                  <a:ext uri="{FF2B5EF4-FFF2-40B4-BE49-F238E27FC236}">
                    <a16:creationId xmlns:a16="http://schemas.microsoft.com/office/drawing/2014/main" id="{630EF962-FE82-2258-1CA6-75B89BA622FA}"/>
                  </a:ext>
                </a:extLst>
              </p:cNvPr>
              <p:cNvSpPr txBox="1"/>
              <p:nvPr/>
            </p:nvSpPr>
            <p:spPr>
              <a:xfrm>
                <a:off x="2683155" y="680914"/>
                <a:ext cx="2239861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pt-PT" sz="10000" b="1">
                    <a:solidFill>
                      <a:schemeClr val="accent6"/>
                    </a:solidFill>
                    <a:latin typeface="Broadway" panose="020F0502020204030204" pitchFamily="82" charset="0"/>
                  </a:rPr>
                  <a:t>01</a:t>
                </a:r>
              </a:p>
            </p:txBody>
          </p:sp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C15413DB-90DC-7368-D04D-FED546203796}"/>
                  </a:ext>
                </a:extLst>
              </p:cNvPr>
              <p:cNvSpPr txBox="1"/>
              <p:nvPr/>
            </p:nvSpPr>
            <p:spPr>
              <a:xfrm>
                <a:off x="4443247" y="1311856"/>
                <a:ext cx="53144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dirty="0">
                    <a:latin typeface="Aptos" panose="020B0004020202020204" pitchFamily="34" charset="0"/>
                  </a:rPr>
                  <a:t>Atividade </a:t>
                </a:r>
                <a:r>
                  <a:rPr lang="en-US" dirty="0" err="1">
                    <a:latin typeface="Aptos" panose="020B0004020202020204" pitchFamily="34" charset="0"/>
                  </a:rPr>
                  <a:t>sobre</a:t>
                </a:r>
                <a:r>
                  <a:rPr lang="en-US" dirty="0">
                    <a:latin typeface="Aptos" panose="020B0004020202020204" pitchFamily="34" charset="0"/>
                  </a:rPr>
                  <a:t> o </a:t>
                </a:r>
                <a:r>
                  <a:rPr lang="en-US" dirty="0" err="1">
                    <a:latin typeface="Aptos" panose="020B0004020202020204" pitchFamily="34" charset="0"/>
                  </a:rPr>
                  <a:t>emparelhamento</a:t>
                </a:r>
                <a:endParaRPr lang="en-US" sz="1800" dirty="0">
                  <a:latin typeface="Aptos" panose="020B0004020202020204" pitchFamily="34" charset="0"/>
                </a:endParaRPr>
              </a:p>
            </p:txBody>
          </p:sp>
        </p:grpSp>
        <p:grpSp>
          <p:nvGrpSpPr>
            <p:cNvPr id="13" name="Agrupar 12">
              <a:extLst>
                <a:ext uri="{FF2B5EF4-FFF2-40B4-BE49-F238E27FC236}">
                  <a16:creationId xmlns:a16="http://schemas.microsoft.com/office/drawing/2014/main" id="{0995270A-F7A3-1A72-58C4-F90D39DFAA15}"/>
                </a:ext>
              </a:extLst>
            </p:cNvPr>
            <p:cNvGrpSpPr/>
            <p:nvPr/>
          </p:nvGrpSpPr>
          <p:grpSpPr>
            <a:xfrm>
              <a:off x="2683155" y="1805901"/>
              <a:ext cx="7074544" cy="1631216"/>
              <a:chOff x="2683155" y="1767536"/>
              <a:chExt cx="7074544" cy="1631216"/>
            </a:xfrm>
          </p:grpSpPr>
          <p:sp>
            <p:nvSpPr>
              <p:cNvPr id="20" name="CaixaDeTexto 19">
                <a:extLst>
                  <a:ext uri="{FF2B5EF4-FFF2-40B4-BE49-F238E27FC236}">
                    <a16:creationId xmlns:a16="http://schemas.microsoft.com/office/drawing/2014/main" id="{15E9B04D-F4A9-362E-E911-CD8EB29DBC1B}"/>
                  </a:ext>
                </a:extLst>
              </p:cNvPr>
              <p:cNvSpPr txBox="1"/>
              <p:nvPr/>
            </p:nvSpPr>
            <p:spPr>
              <a:xfrm>
                <a:off x="2683155" y="1767536"/>
                <a:ext cx="2239861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pt-PT" sz="10000" b="1">
                    <a:solidFill>
                      <a:schemeClr val="accent6"/>
                    </a:solidFill>
                    <a:latin typeface="Broadway" panose="020F0502020204030204" pitchFamily="82" charset="0"/>
                  </a:rPr>
                  <a:t>02</a:t>
                </a:r>
              </a:p>
            </p:txBody>
          </p:sp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D6935242-5F82-F07A-298D-2F235264B8F7}"/>
                  </a:ext>
                </a:extLst>
              </p:cNvPr>
              <p:cNvSpPr txBox="1"/>
              <p:nvPr/>
            </p:nvSpPr>
            <p:spPr>
              <a:xfrm>
                <a:off x="4443247" y="2398478"/>
                <a:ext cx="53144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dirty="0" err="1">
                    <a:latin typeface="Aptos" panose="020B0004020202020204" pitchFamily="34" charset="0"/>
                  </a:rPr>
                  <a:t>Emparelhamento</a:t>
                </a:r>
                <a:r>
                  <a:rPr lang="en-US" dirty="0">
                    <a:latin typeface="Aptos" panose="020B0004020202020204" pitchFamily="34" charset="0"/>
                  </a:rPr>
                  <a:t> mentor-mentorando</a:t>
                </a:r>
                <a:endParaRPr lang="en-US" sz="1800" dirty="0">
                  <a:latin typeface="Aptos" panose="020B0004020202020204" pitchFamily="34" charset="0"/>
                </a:endParaRPr>
              </a:p>
            </p:txBody>
          </p:sp>
        </p:grpSp>
      </p:grpSp>
      <p:sp>
        <p:nvSpPr>
          <p:cNvPr id="3" name="Rectangle 26">
            <a:extLst>
              <a:ext uri="{FF2B5EF4-FFF2-40B4-BE49-F238E27FC236}">
                <a16:creationId xmlns:a16="http://schemas.microsoft.com/office/drawing/2014/main" id="{1F15A13B-DD2C-629B-4CFD-DEA844F4F690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2">
              <a:alphaModFix amt="50000"/>
            </a:blip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1710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B3315-AAD2-0A12-5CEA-BD83FD4A6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>
            <a:extLst>
              <a:ext uri="{FF2B5EF4-FFF2-40B4-BE49-F238E27FC236}">
                <a16:creationId xmlns:a16="http://schemas.microsoft.com/office/drawing/2014/main" id="{6F6C11BC-7C26-BE7D-591B-88F95CA94E60}"/>
              </a:ext>
            </a:extLst>
          </p:cNvPr>
          <p:cNvGrpSpPr/>
          <p:nvPr/>
        </p:nvGrpSpPr>
        <p:grpSpPr>
          <a:xfrm>
            <a:off x="1031080" y="1002330"/>
            <a:ext cx="9261235" cy="792752"/>
            <a:chOff x="1031080" y="1002330"/>
            <a:chExt cx="9261235" cy="792752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F2C5D82F-367C-6F6B-6A2D-890F13A3CDAA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Title 1">
              <a:extLst>
                <a:ext uri="{FF2B5EF4-FFF2-40B4-BE49-F238E27FC236}">
                  <a16:creationId xmlns:a16="http://schemas.microsoft.com/office/drawing/2014/main" id="{CCBAB5B8-FA73-ABE9-331B-5BC4B95D27F4}"/>
                </a:ext>
              </a:extLst>
            </p:cNvPr>
            <p:cNvSpPr txBox="1">
              <a:spLocks/>
            </p:cNvSpPr>
            <p:nvPr/>
          </p:nvSpPr>
          <p:spPr>
            <a:xfrm>
              <a:off x="1304482" y="1002330"/>
              <a:ext cx="8987833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err="1">
                  <a:latin typeface="Aptos Black" panose="020B0004020202020204" pitchFamily="34" charset="0"/>
                </a:rPr>
                <a:t>Atividade</a:t>
              </a:r>
              <a:r>
                <a:rPr lang="en-US" sz="3600">
                  <a:latin typeface="Aptos Black" panose="020B0004020202020204" pitchFamily="34" charset="0"/>
                </a:rPr>
                <a:t>: Emparelhamento</a:t>
              </a:r>
              <a:endParaRPr lang="en-US" sz="3600" i="0">
                <a:effectLst/>
                <a:latin typeface="Aptos Black" panose="020B0004020202020204" pitchFamily="34" charset="0"/>
              </a:endParaRPr>
            </a:p>
          </p:txBody>
        </p:sp>
      </p:grpSp>
      <p:sp>
        <p:nvSpPr>
          <p:cNvPr id="25" name="TextBox 20">
            <a:extLst>
              <a:ext uri="{FF2B5EF4-FFF2-40B4-BE49-F238E27FC236}">
                <a16:creationId xmlns:a16="http://schemas.microsoft.com/office/drawing/2014/main" id="{DA2575CB-2BA1-0E49-C400-27EC54C4A49C}"/>
              </a:ext>
            </a:extLst>
          </p:cNvPr>
          <p:cNvSpPr txBox="1"/>
          <p:nvPr/>
        </p:nvSpPr>
        <p:spPr>
          <a:xfrm>
            <a:off x="934299" y="1985087"/>
            <a:ext cx="508555" cy="272878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marR="0" lvl="0" indent="0" algn="ctr" defTabSz="914400" eaLnBrk="1" fontAlgn="auto" latinLnBrk="0" hangingPunct="1">
              <a:lnSpc>
                <a:spcPts val="286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A65E60E5-E2A5-05E1-5AA2-6E7AFA23E3FE}"/>
              </a:ext>
            </a:extLst>
          </p:cNvPr>
          <p:cNvSpPr/>
          <p:nvPr/>
        </p:nvSpPr>
        <p:spPr>
          <a:xfrm flipV="1">
            <a:off x="11737992" y="-19014"/>
            <a:ext cx="55704" cy="68770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Rectangle 26">
            <a:extLst>
              <a:ext uri="{FF2B5EF4-FFF2-40B4-BE49-F238E27FC236}">
                <a16:creationId xmlns:a16="http://schemas.microsoft.com/office/drawing/2014/main" id="{DEB1E6ED-19AB-D5B0-2763-C1C4B5F33514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3"/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TextBox 112">
            <a:extLst>
              <a:ext uri="{FF2B5EF4-FFF2-40B4-BE49-F238E27FC236}">
                <a16:creationId xmlns:a16="http://schemas.microsoft.com/office/drawing/2014/main" id="{D05C1702-BA2F-DEC7-5107-F0F0E820AC16}"/>
              </a:ext>
            </a:extLst>
          </p:cNvPr>
          <p:cNvSpPr txBox="1"/>
          <p:nvPr/>
        </p:nvSpPr>
        <p:spPr>
          <a:xfrm>
            <a:off x="1369826" y="2121526"/>
            <a:ext cx="9442385" cy="2739211"/>
          </a:xfrm>
          <a:prstGeom prst="rect">
            <a:avLst/>
          </a:prstGeom>
          <a:noFill/>
        </p:spPr>
        <p:txBody>
          <a:bodyPr wrap="square" lIns="0" tIns="45720" rIns="91440" bIns="45720" rtlCol="0" anchor="ctr">
            <a:spAutoFit/>
          </a:bodyPr>
          <a:lstStyle/>
          <a:p>
            <a:pPr algn="just">
              <a:spcBef>
                <a:spcPts val="375"/>
              </a:spcBef>
              <a:spcAft>
                <a:spcPts val="375"/>
              </a:spcAft>
            </a:pPr>
            <a:r>
              <a:rPr lang="pt-PT" b="1" i="0">
                <a:solidFill>
                  <a:schemeClr val="accent6"/>
                </a:solidFill>
                <a:effectLst/>
                <a:latin typeface="Aptos Black" panose="020B0004020202020204" pitchFamily="34" charset="0"/>
              </a:rPr>
              <a:t>Objetivo</a:t>
            </a:r>
          </a:p>
          <a:p>
            <a:pPr algn="just"/>
            <a:r>
              <a:rPr lang="pt-PT" b="0" i="0">
                <a:solidFill>
                  <a:srgbClr val="242424"/>
                </a:solidFill>
                <a:effectLst/>
                <a:latin typeface="Aptos" panose="020B0004020202020204" pitchFamily="34" charset="0"/>
              </a:rPr>
              <a:t>Capacitar os coordenadores para a realizar um emparelhamento eficaz entre mentores e mentorandos, considerando as necessidades e as características de ambos para promover uma relação de mentoria produtiva e harmoniosa.</a:t>
            </a:r>
          </a:p>
          <a:p>
            <a:pPr algn="just"/>
            <a:endParaRPr lang="pt-PT" b="0" i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just">
              <a:spcBef>
                <a:spcPts val="375"/>
              </a:spcBef>
              <a:spcAft>
                <a:spcPts val="375"/>
              </a:spcAft>
            </a:pPr>
            <a:r>
              <a:rPr lang="pt-PT" b="1">
                <a:solidFill>
                  <a:schemeClr val="accent6"/>
                </a:solidFill>
                <a:latin typeface="Aptos Black" panose="020B0004020202020204" pitchFamily="34" charset="0"/>
              </a:rPr>
              <a:t>Descrição</a:t>
            </a:r>
          </a:p>
          <a:p>
            <a:pPr algn="just"/>
            <a:r>
              <a:rPr lang="pt-PT" b="0" i="0">
                <a:solidFill>
                  <a:srgbClr val="242424"/>
                </a:solidFill>
                <a:effectLst/>
                <a:latin typeface="Aptos" panose="020B0004020202020204" pitchFamily="34" charset="0"/>
              </a:rPr>
              <a:t>Os participantes serão divididos em grupos e receberão perfis fictícios de mentores e mentorandos. Cada grupo deverá analisar os perfis e proceder ao emparelhamento entre os mentores e os mentorandos, justificando suas escolhas com base nos critérios escolhidos.</a:t>
            </a:r>
          </a:p>
        </p:txBody>
      </p:sp>
    </p:spTree>
    <p:extLst>
      <p:ext uri="{BB962C8B-B14F-4D97-AF65-F5344CB8AC3E}">
        <p14:creationId xmlns:p14="http://schemas.microsoft.com/office/powerpoint/2010/main" val="1112206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A2FEB-B372-1B04-14D5-1ED7E7F99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>
            <a:extLst>
              <a:ext uri="{FF2B5EF4-FFF2-40B4-BE49-F238E27FC236}">
                <a16:creationId xmlns:a16="http://schemas.microsoft.com/office/drawing/2014/main" id="{98F81111-8079-80FD-0B9E-C9F73823A78F}"/>
              </a:ext>
            </a:extLst>
          </p:cNvPr>
          <p:cNvGrpSpPr/>
          <p:nvPr/>
        </p:nvGrpSpPr>
        <p:grpSpPr>
          <a:xfrm>
            <a:off x="1031080" y="1002330"/>
            <a:ext cx="9261235" cy="792752"/>
            <a:chOff x="1031080" y="1002330"/>
            <a:chExt cx="9261235" cy="792752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CBC04850-BF79-F644-572E-B76C4D32FF17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Title 1">
              <a:extLst>
                <a:ext uri="{FF2B5EF4-FFF2-40B4-BE49-F238E27FC236}">
                  <a16:creationId xmlns:a16="http://schemas.microsoft.com/office/drawing/2014/main" id="{8CD9253F-E917-5BA3-4BC9-77387F4819C5}"/>
                </a:ext>
              </a:extLst>
            </p:cNvPr>
            <p:cNvSpPr txBox="1">
              <a:spLocks/>
            </p:cNvSpPr>
            <p:nvPr/>
          </p:nvSpPr>
          <p:spPr>
            <a:xfrm>
              <a:off x="1304482" y="1002330"/>
              <a:ext cx="8987833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err="1">
                  <a:latin typeface="Aptos Black" panose="020B0004020202020204" pitchFamily="34" charset="0"/>
                </a:rPr>
                <a:t>Atividade</a:t>
              </a:r>
              <a:r>
                <a:rPr lang="en-US" sz="3600">
                  <a:latin typeface="Aptos Black" panose="020B0004020202020204" pitchFamily="34" charset="0"/>
                </a:rPr>
                <a:t>: Emparelhamento</a:t>
              </a:r>
              <a:endParaRPr lang="en-US" sz="3600" i="0">
                <a:effectLst/>
                <a:latin typeface="Aptos Black" panose="020B0004020202020204" pitchFamily="34" charset="0"/>
              </a:endParaRPr>
            </a:p>
          </p:txBody>
        </p:sp>
      </p:grpSp>
      <p:sp>
        <p:nvSpPr>
          <p:cNvPr id="25" name="TextBox 20">
            <a:extLst>
              <a:ext uri="{FF2B5EF4-FFF2-40B4-BE49-F238E27FC236}">
                <a16:creationId xmlns:a16="http://schemas.microsoft.com/office/drawing/2014/main" id="{E1CD6E81-6151-9501-239D-90A723B1EC88}"/>
              </a:ext>
            </a:extLst>
          </p:cNvPr>
          <p:cNvSpPr txBox="1"/>
          <p:nvPr/>
        </p:nvSpPr>
        <p:spPr>
          <a:xfrm>
            <a:off x="934299" y="1985087"/>
            <a:ext cx="508555" cy="272878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marR="0" lvl="0" indent="0" algn="ctr" defTabSz="914400" eaLnBrk="1" fontAlgn="auto" latinLnBrk="0" hangingPunct="1">
              <a:lnSpc>
                <a:spcPts val="286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DF595632-77E4-E10E-BE11-18430F86BBD7}"/>
              </a:ext>
            </a:extLst>
          </p:cNvPr>
          <p:cNvSpPr/>
          <p:nvPr/>
        </p:nvSpPr>
        <p:spPr>
          <a:xfrm flipV="1">
            <a:off x="11737992" y="-19014"/>
            <a:ext cx="55704" cy="68770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Rectangle 26">
            <a:extLst>
              <a:ext uri="{FF2B5EF4-FFF2-40B4-BE49-F238E27FC236}">
                <a16:creationId xmlns:a16="http://schemas.microsoft.com/office/drawing/2014/main" id="{79842031-8108-4A8E-53FA-A57CFC9C97DF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3"/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TextBox 112">
            <a:extLst>
              <a:ext uri="{FF2B5EF4-FFF2-40B4-BE49-F238E27FC236}">
                <a16:creationId xmlns:a16="http://schemas.microsoft.com/office/drawing/2014/main" id="{3887CFCB-F384-F7CF-B37E-AFAA2747BAFF}"/>
              </a:ext>
            </a:extLst>
          </p:cNvPr>
          <p:cNvSpPr txBox="1"/>
          <p:nvPr/>
        </p:nvSpPr>
        <p:spPr>
          <a:xfrm>
            <a:off x="1374808" y="2485152"/>
            <a:ext cx="9442385" cy="1887696"/>
          </a:xfrm>
          <a:prstGeom prst="rect">
            <a:avLst/>
          </a:prstGeom>
          <a:noFill/>
        </p:spPr>
        <p:txBody>
          <a:bodyPr wrap="square" lIns="0" tIns="45720" rIns="91440" bIns="45720" rtlCol="0" anchor="ctr">
            <a:spAutoFit/>
          </a:bodyPr>
          <a:lstStyle/>
          <a:p>
            <a:pPr marL="742950" lvl="1" indent="-285750" algn="just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0" i="0" dirty="0">
                <a:solidFill>
                  <a:srgbClr val="242424"/>
                </a:solidFill>
                <a:effectLst/>
                <a:latin typeface="Aptos" panose="020B0004020202020204" pitchFamily="34" charset="0"/>
              </a:rPr>
              <a:t>Com base nos perfis apresentados, os grupos devem emparelhar os mentores com os mentorandos. </a:t>
            </a:r>
          </a:p>
          <a:p>
            <a:pPr marL="742950" lvl="1" indent="-285750" algn="just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b="0" i="0" dirty="0">
                <a:solidFill>
                  <a:srgbClr val="242424"/>
                </a:solidFill>
                <a:effectLst/>
                <a:latin typeface="Aptos" panose="020B0004020202020204" pitchFamily="34" charset="0"/>
              </a:rPr>
              <a:t>Cada grupo deve justificar as suas escolhas e apresentar os critérios utilizados.</a:t>
            </a:r>
          </a:p>
          <a:p>
            <a:pPr marL="742950" lvl="1" indent="-285750" algn="just"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t-PT" dirty="0">
                <a:solidFill>
                  <a:srgbClr val="242424"/>
                </a:solidFill>
                <a:latin typeface="Aptos" panose="020B0004020202020204" pitchFamily="34" charset="0"/>
              </a:rPr>
              <a:t>Devem refletir sobre o papel do coordenador e sobre a forma como este pode apoiar o processo de emparelhamento.</a:t>
            </a:r>
          </a:p>
        </p:txBody>
      </p:sp>
    </p:spTree>
    <p:extLst>
      <p:ext uri="{BB962C8B-B14F-4D97-AF65-F5344CB8AC3E}">
        <p14:creationId xmlns:p14="http://schemas.microsoft.com/office/powerpoint/2010/main" val="1606960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0A671-F4D0-8208-4CF2-B7B015937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>
            <a:extLst>
              <a:ext uri="{FF2B5EF4-FFF2-40B4-BE49-F238E27FC236}">
                <a16:creationId xmlns:a16="http://schemas.microsoft.com/office/drawing/2014/main" id="{DB410241-88F2-7F43-92C4-2D5C7C02157B}"/>
              </a:ext>
            </a:extLst>
          </p:cNvPr>
          <p:cNvGrpSpPr/>
          <p:nvPr/>
        </p:nvGrpSpPr>
        <p:grpSpPr>
          <a:xfrm>
            <a:off x="1031080" y="1002330"/>
            <a:ext cx="9261235" cy="792752"/>
            <a:chOff x="1031080" y="1002330"/>
            <a:chExt cx="9261235" cy="792752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62B0E5D1-6F3A-9C49-4DFA-FF24BFA1BB3B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Title 1">
              <a:extLst>
                <a:ext uri="{FF2B5EF4-FFF2-40B4-BE49-F238E27FC236}">
                  <a16:creationId xmlns:a16="http://schemas.microsoft.com/office/drawing/2014/main" id="{818AB75B-A581-6539-BE83-3A56A3416E7E}"/>
                </a:ext>
              </a:extLst>
            </p:cNvPr>
            <p:cNvSpPr txBox="1">
              <a:spLocks/>
            </p:cNvSpPr>
            <p:nvPr/>
          </p:nvSpPr>
          <p:spPr>
            <a:xfrm>
              <a:off x="1304482" y="1002330"/>
              <a:ext cx="8987833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err="1">
                  <a:latin typeface="Aptos Black" panose="020B0004020202020204" pitchFamily="34" charset="0"/>
                </a:rPr>
                <a:t>Emparelhamento</a:t>
              </a:r>
              <a:endParaRPr lang="en-US" sz="3600" i="0">
                <a:effectLst/>
                <a:latin typeface="Aptos Black" panose="020B0004020202020204" pitchFamily="34" charset="0"/>
              </a:endParaRPr>
            </a:p>
          </p:txBody>
        </p:sp>
      </p:grpSp>
      <p:sp>
        <p:nvSpPr>
          <p:cNvPr id="25" name="TextBox 20">
            <a:extLst>
              <a:ext uri="{FF2B5EF4-FFF2-40B4-BE49-F238E27FC236}">
                <a16:creationId xmlns:a16="http://schemas.microsoft.com/office/drawing/2014/main" id="{758E6B4B-AD09-3B16-A400-356E5788AF58}"/>
              </a:ext>
            </a:extLst>
          </p:cNvPr>
          <p:cNvSpPr txBox="1"/>
          <p:nvPr/>
        </p:nvSpPr>
        <p:spPr>
          <a:xfrm>
            <a:off x="934299" y="1985087"/>
            <a:ext cx="508555" cy="272878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marR="0" lvl="0" indent="0" algn="ctr" defTabSz="914400" eaLnBrk="1" fontAlgn="auto" latinLnBrk="0" hangingPunct="1">
              <a:lnSpc>
                <a:spcPts val="286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CEBDA994-1E86-B709-C5D6-35BC4B335390}"/>
              </a:ext>
            </a:extLst>
          </p:cNvPr>
          <p:cNvSpPr/>
          <p:nvPr/>
        </p:nvSpPr>
        <p:spPr>
          <a:xfrm flipV="1">
            <a:off x="11737992" y="-19014"/>
            <a:ext cx="55704" cy="68770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Rectangle 26">
            <a:extLst>
              <a:ext uri="{FF2B5EF4-FFF2-40B4-BE49-F238E27FC236}">
                <a16:creationId xmlns:a16="http://schemas.microsoft.com/office/drawing/2014/main" id="{DF644A74-626C-D322-BE73-3D2D212A83EF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3"/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TextBox 112">
            <a:extLst>
              <a:ext uri="{FF2B5EF4-FFF2-40B4-BE49-F238E27FC236}">
                <a16:creationId xmlns:a16="http://schemas.microsoft.com/office/drawing/2014/main" id="{379E58D0-05F3-08D0-2959-B593F3544373}"/>
              </a:ext>
            </a:extLst>
          </p:cNvPr>
          <p:cNvSpPr txBox="1"/>
          <p:nvPr/>
        </p:nvSpPr>
        <p:spPr>
          <a:xfrm>
            <a:off x="1374807" y="1985087"/>
            <a:ext cx="9442385" cy="3970318"/>
          </a:xfrm>
          <a:prstGeom prst="rect">
            <a:avLst/>
          </a:prstGeom>
          <a:noFill/>
        </p:spPr>
        <p:txBody>
          <a:bodyPr wrap="square" lIns="0" tIns="45720" rIns="91440" bIns="45720" rtlCol="0" anchor="ctr">
            <a:spAutoFit/>
          </a:bodyPr>
          <a:lstStyle/>
          <a:p>
            <a:pPr algn="just"/>
            <a:r>
              <a:rPr lang="pt-PT" dirty="0">
                <a:latin typeface="Aptos" panose="020B0004020202020204" pitchFamily="34" charset="0"/>
                <a:ea typeface="+mn-lt"/>
                <a:cs typeface="+mn-lt"/>
              </a:rPr>
              <a:t>O emparelhamento é realizado pelo </a:t>
            </a:r>
            <a:r>
              <a:rPr lang="pt-PT" b="1" dirty="0">
                <a:solidFill>
                  <a:schemeClr val="accent6"/>
                </a:solidFill>
                <a:latin typeface="Aptos Black" panose="020B0004020202020204" pitchFamily="34" charset="0"/>
                <a:ea typeface="+mn-lt"/>
                <a:cs typeface="+mn-lt"/>
              </a:rPr>
              <a:t>coordenador com base no perfil dos mentores e dos mentorandos</a:t>
            </a:r>
            <a:r>
              <a:rPr lang="pt-PT" dirty="0">
                <a:latin typeface="Aptos" panose="020B0004020202020204" pitchFamily="34" charset="0"/>
                <a:ea typeface="+mn-lt"/>
                <a:cs typeface="+mn-lt"/>
              </a:rPr>
              <a:t>.</a:t>
            </a:r>
            <a:r>
              <a:rPr lang="pt-PT" b="1" dirty="0">
                <a:solidFill>
                  <a:schemeClr val="accent6"/>
                </a:solidFill>
                <a:latin typeface="Aptos Black" panose="020B0004020202020204" pitchFamily="34" charset="0"/>
                <a:ea typeface="+mn-lt"/>
                <a:cs typeface="+mn-lt"/>
              </a:rPr>
              <a:t> </a:t>
            </a:r>
            <a:r>
              <a:rPr lang="pt-PT" dirty="0">
                <a:latin typeface="Aptos" panose="020B0004020202020204" pitchFamily="34" charset="0"/>
                <a:ea typeface="+mn-lt"/>
                <a:cs typeface="+mn-lt"/>
              </a:rPr>
              <a:t>Deve ter em conta fatores que promovam uma relação positiva, tais como: </a:t>
            </a:r>
          </a:p>
          <a:p>
            <a:pPr algn="just"/>
            <a:endParaRPr lang="pt-PT" dirty="0">
              <a:latin typeface="Aptos" panose="020B0004020202020204" pitchFamily="34" charset="0"/>
              <a:ea typeface="+mn-lt"/>
              <a:cs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>
                <a:latin typeface="Aptos" panose="020B0004020202020204" pitchFamily="34" charset="0"/>
                <a:ea typeface="+mn-lt"/>
                <a:cs typeface="+mn-lt"/>
              </a:rPr>
              <a:t>Personalidade e estilos de comunicação compatíveis;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>
                <a:latin typeface="Aptos" panose="020B0004020202020204" pitchFamily="34" charset="0"/>
                <a:ea typeface="+mn-lt"/>
                <a:cs typeface="+mn-lt"/>
              </a:rPr>
              <a:t>Preferências, interesses ou hobbies semelhantes;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>
                <a:latin typeface="Aptos" panose="020B0004020202020204" pitchFamily="34" charset="0"/>
                <a:ea typeface="+mn-lt"/>
                <a:cs typeface="+mn-lt"/>
              </a:rPr>
              <a:t>Competências e experiências pessoais;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>
                <a:latin typeface="Aptos" panose="020B0004020202020204" pitchFamily="34" charset="0"/>
                <a:ea typeface="+mn-lt"/>
                <a:cs typeface="+mn-lt"/>
              </a:rPr>
              <a:t>Área de atividade, orientação e experiência profissional;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>
                <a:latin typeface="Aptos" panose="020B0004020202020204" pitchFamily="34" charset="0"/>
                <a:ea typeface="+mn-lt"/>
                <a:cs typeface="+mn-lt"/>
              </a:rPr>
              <a:t>Necessidades e expectativas dos mentorandos e nível de autonomia;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>
                <a:latin typeface="Aptos" panose="020B0004020202020204" pitchFamily="34" charset="0"/>
                <a:ea typeface="+mn-lt"/>
                <a:cs typeface="+mn-lt"/>
              </a:rPr>
              <a:t>Particularidades semelhantes sobre a cultura, contexto de vida, língua, etnia, religião;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>
                <a:latin typeface="Aptos" panose="020B0004020202020204" pitchFamily="34" charset="0"/>
                <a:ea typeface="+mn-lt"/>
                <a:cs typeface="+mn-lt"/>
              </a:rPr>
              <a:t>Idade;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>
                <a:latin typeface="Aptos" panose="020B0004020202020204" pitchFamily="34" charset="0"/>
                <a:ea typeface="+mn-lt"/>
                <a:cs typeface="+mn-lt"/>
              </a:rPr>
              <a:t>Género;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>
                <a:latin typeface="Aptos" panose="020B0004020202020204" pitchFamily="34" charset="0"/>
                <a:ea typeface="+mn-lt"/>
                <a:cs typeface="+mn-lt"/>
              </a:rPr>
              <a:t>Proximidade geográfica, agenda/disponibilidade ou acessibilidade;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>
                <a:latin typeface="Aptos" panose="020B0004020202020204" pitchFamily="34" charset="0"/>
                <a:ea typeface="+mn-lt"/>
                <a:cs typeface="+mn-lt"/>
              </a:rPr>
              <a:t>Objetivos específicos do programa, do indivíduo e outros fatores individuais considerados relevantes.</a:t>
            </a:r>
          </a:p>
        </p:txBody>
      </p:sp>
      <p:pic>
        <p:nvPicPr>
          <p:cNvPr id="5" name="Imagem 4" descr="Uma imagem com texto, Gráficos, logótipo, Tipo de letra&#10;&#10;Descrição gerada automaticamente">
            <a:extLst>
              <a:ext uri="{FF2B5EF4-FFF2-40B4-BE49-F238E27FC236}">
                <a16:creationId xmlns:a16="http://schemas.microsoft.com/office/drawing/2014/main" id="{FBD041BE-A8D1-690A-119E-4077D7D8E6A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8" t="10275" r="23554" b="19311"/>
          <a:stretch/>
        </p:blipFill>
        <p:spPr bwMode="auto">
          <a:xfrm>
            <a:off x="9708729" y="103773"/>
            <a:ext cx="1100517" cy="612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3836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544</Words>
  <Application>Microsoft Office PowerPoint</Application>
  <PresentationFormat>Ευρεία οθόνη</PresentationFormat>
  <Paragraphs>59</Paragraphs>
  <Slides>5</Slides>
  <Notes>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4" baseType="lpstr">
      <vt:lpstr>Aptos</vt:lpstr>
      <vt:lpstr>Aptos Black</vt:lpstr>
      <vt:lpstr>Arial</vt:lpstr>
      <vt:lpstr>Broadway</vt:lpstr>
      <vt:lpstr>Calibri</vt:lpstr>
      <vt:lpstr>Calibri Light</vt:lpstr>
      <vt:lpstr>Franklin Gothic Book</vt:lpstr>
      <vt:lpstr>Segoe UI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Dionisis Gkalantzis</dc:creator>
  <cp:lastModifiedBy>Dionisis Gkalantzis</cp:lastModifiedBy>
  <cp:revision>3</cp:revision>
  <dcterms:created xsi:type="dcterms:W3CDTF">2025-11-04T10:01:31Z</dcterms:created>
  <dcterms:modified xsi:type="dcterms:W3CDTF">2025-11-04T10:11:53Z</dcterms:modified>
</cp:coreProperties>
</file>