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833" r:id="rId5"/>
    <p:sldId id="835" r:id="rId6"/>
    <p:sldId id="841" r:id="rId7"/>
    <p:sldId id="840" r:id="rId8"/>
    <p:sldId id="842" r:id="rId9"/>
    <p:sldId id="843" r:id="rId10"/>
    <p:sldId id="844" r:id="rId11"/>
    <p:sldId id="877" r:id="rId12"/>
    <p:sldId id="878" r:id="rId13"/>
    <p:sldId id="879" r:id="rId14"/>
    <p:sldId id="880" r:id="rId15"/>
    <p:sldId id="881" r:id="rId16"/>
    <p:sldId id="869" r:id="rId17"/>
    <p:sldId id="852" r:id="rId18"/>
    <p:sldId id="882" r:id="rId19"/>
    <p:sldId id="854" r:id="rId20"/>
    <p:sldId id="893" r:id="rId21"/>
    <p:sldId id="894" r:id="rId22"/>
    <p:sldId id="895" r:id="rId23"/>
    <p:sldId id="896" r:id="rId24"/>
    <p:sldId id="855" r:id="rId25"/>
    <p:sldId id="883" r:id="rId26"/>
    <p:sldId id="856" r:id="rId27"/>
    <p:sldId id="884" r:id="rId2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9395"/>
    <a:srgbClr val="00B4B0"/>
    <a:srgbClr val="EB7C69"/>
    <a:srgbClr val="EF395F"/>
    <a:srgbClr val="E7E6E6"/>
    <a:srgbClr val="9BD1CC"/>
    <a:srgbClr val="8ACA8C"/>
    <a:srgbClr val="FFFFFF"/>
    <a:srgbClr val="688BB1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F12D44-B95F-4ED0-9985-23B9F89B8E71}" v="2584" dt="2024-11-27T00:55:13.777"/>
    <p1510:client id="{70137FDE-65B5-2FD6-0B9D-64E43868D010}" v="18" dt="2024-11-28T17:27:57.809"/>
    <p1510:client id="{92BB631C-6B5D-4B99-A942-A4807B1713F3}" v="1779" dt="2024-11-26T18:23:29.9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4444" autoAdjust="0"/>
  </p:normalViewPr>
  <p:slideViewPr>
    <p:cSldViewPr snapToGrid="0">
      <p:cViewPr varScale="1">
        <p:scale>
          <a:sx n="72" d="100"/>
          <a:sy n="72" d="100"/>
        </p:scale>
        <p:origin x="107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0B1D96-BA49-4599-9A7D-1217B982C13D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DD607442-3728-4B9E-B7F0-F386D2DFD055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PT" sz="1800">
              <a:latin typeface="Aptos Black" panose="020B0004020202020204" pitchFamily="34" charset="0"/>
            </a:rPr>
            <a:t>Barreiras físicas</a:t>
          </a:r>
        </a:p>
      </dgm:t>
    </dgm:pt>
    <dgm:pt modelId="{EDD381BC-A1EC-4E44-A348-CD63F4E2F710}" type="parTrans" cxnId="{28BA0934-5C58-4F09-902B-B4DBF4B8DB0F}">
      <dgm:prSet/>
      <dgm:spPr/>
      <dgm:t>
        <a:bodyPr/>
        <a:lstStyle/>
        <a:p>
          <a:endParaRPr lang="pt-PT"/>
        </a:p>
      </dgm:t>
    </dgm:pt>
    <dgm:pt modelId="{6A8CAB42-C79B-4DD2-8FD3-FE75D18D191C}" type="sibTrans" cxnId="{28BA0934-5C58-4F09-902B-B4DBF4B8DB0F}">
      <dgm:prSet/>
      <dgm:spPr/>
      <dgm:t>
        <a:bodyPr/>
        <a:lstStyle/>
        <a:p>
          <a:endParaRPr lang="pt-PT"/>
        </a:p>
      </dgm:t>
    </dgm:pt>
    <dgm:pt modelId="{E64D519F-3E10-495C-94FD-D09D6C2A1A7B}">
      <dgm:prSet phldrT="[Texto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PT" sz="1800">
              <a:latin typeface="Aptos" panose="020B0004020202020204" pitchFamily="34" charset="0"/>
            </a:rPr>
            <a:t>Distanciamento social, trabalho remoto, etc.</a:t>
          </a:r>
        </a:p>
      </dgm:t>
    </dgm:pt>
    <dgm:pt modelId="{10995A79-09DE-4F86-B790-D8887C10CB4E}" type="parTrans" cxnId="{48A368FC-5FB6-41D4-BC46-C011F9C2834E}">
      <dgm:prSet/>
      <dgm:spPr>
        <a:solidFill>
          <a:srgbClr val="E7E6E6"/>
        </a:solidFill>
      </dgm:spPr>
      <dgm:t>
        <a:bodyPr/>
        <a:lstStyle/>
        <a:p>
          <a:endParaRPr lang="pt-PT"/>
        </a:p>
      </dgm:t>
    </dgm:pt>
    <dgm:pt modelId="{7F1A94FF-407B-42D0-8E97-CA72580A9AE6}" type="sibTrans" cxnId="{48A368FC-5FB6-41D4-BC46-C011F9C2834E}">
      <dgm:prSet/>
      <dgm:spPr/>
      <dgm:t>
        <a:bodyPr/>
        <a:lstStyle/>
        <a:p>
          <a:endParaRPr lang="pt-PT"/>
        </a:p>
      </dgm:t>
    </dgm:pt>
    <dgm:pt modelId="{ECFCC638-2685-46EB-9950-5CCB0FC8B407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PT" sz="1800">
              <a:latin typeface="Aptos Black" panose="020B0004020202020204" pitchFamily="34" charset="0"/>
            </a:rPr>
            <a:t>Barreiras emocionais</a:t>
          </a:r>
        </a:p>
      </dgm:t>
    </dgm:pt>
    <dgm:pt modelId="{8C9DDEC2-BD16-4C94-8946-784E704177EE}" type="parTrans" cxnId="{11A9A227-665D-41B4-937B-9778FFA75EA4}">
      <dgm:prSet/>
      <dgm:spPr/>
      <dgm:t>
        <a:bodyPr/>
        <a:lstStyle/>
        <a:p>
          <a:endParaRPr lang="pt-PT"/>
        </a:p>
      </dgm:t>
    </dgm:pt>
    <dgm:pt modelId="{0DA93B98-5DBB-4FAA-A4F3-71C264D63B4D}" type="sibTrans" cxnId="{11A9A227-665D-41B4-937B-9778FFA75EA4}">
      <dgm:prSet/>
      <dgm:spPr/>
      <dgm:t>
        <a:bodyPr/>
        <a:lstStyle/>
        <a:p>
          <a:endParaRPr lang="pt-PT"/>
        </a:p>
      </dgm:t>
    </dgm:pt>
    <dgm:pt modelId="{7BC8A5DF-277B-404A-9A7B-6929E5A4BBF7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PT" sz="1800">
              <a:latin typeface="Aptos Black" panose="020B0004020202020204" pitchFamily="34" charset="0"/>
            </a:rPr>
            <a:t>Barreiras linguísticas</a:t>
          </a:r>
        </a:p>
      </dgm:t>
    </dgm:pt>
    <dgm:pt modelId="{AF4D0360-9B09-40E4-B80D-D5BE4CF19CDB}" type="parTrans" cxnId="{B92CE32A-C20D-47C8-8095-09639AD841C4}">
      <dgm:prSet/>
      <dgm:spPr/>
      <dgm:t>
        <a:bodyPr/>
        <a:lstStyle/>
        <a:p>
          <a:endParaRPr lang="pt-PT"/>
        </a:p>
      </dgm:t>
    </dgm:pt>
    <dgm:pt modelId="{BC7C94CC-DAE9-4AAA-B339-A083FFE51ACE}" type="sibTrans" cxnId="{B92CE32A-C20D-47C8-8095-09639AD841C4}">
      <dgm:prSet/>
      <dgm:spPr/>
      <dgm:t>
        <a:bodyPr/>
        <a:lstStyle/>
        <a:p>
          <a:endParaRPr lang="pt-PT"/>
        </a:p>
      </dgm:t>
    </dgm:pt>
    <dgm:pt modelId="{0AEF9B1F-82D9-4BAD-A823-802D7D82A1F2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PT" sz="1800">
              <a:latin typeface="Aptos" panose="020B0004020202020204" pitchFamily="34" charset="0"/>
            </a:rPr>
            <a:t>Resultantes de emoções como a desconfiança e o medo.</a:t>
          </a:r>
        </a:p>
      </dgm:t>
    </dgm:pt>
    <dgm:pt modelId="{86541851-BA45-4773-B9D7-5831B6AF5FCB}" type="parTrans" cxnId="{6955AC70-9DE2-4D7E-9916-3684F013A936}">
      <dgm:prSet/>
      <dgm:spPr>
        <a:solidFill>
          <a:srgbClr val="E7E6E6"/>
        </a:solidFill>
      </dgm:spPr>
      <dgm:t>
        <a:bodyPr/>
        <a:lstStyle/>
        <a:p>
          <a:endParaRPr lang="pt-PT"/>
        </a:p>
      </dgm:t>
    </dgm:pt>
    <dgm:pt modelId="{0C97CECF-3344-434E-9709-78C0FB962963}" type="sibTrans" cxnId="{6955AC70-9DE2-4D7E-9916-3684F013A936}">
      <dgm:prSet/>
      <dgm:spPr/>
      <dgm:t>
        <a:bodyPr/>
        <a:lstStyle/>
        <a:p>
          <a:endParaRPr lang="pt-PT"/>
        </a:p>
      </dgm:t>
    </dgm:pt>
    <dgm:pt modelId="{2BB06ED4-F9E1-4ED4-8376-F29B902A9B03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PT" sz="1800">
              <a:latin typeface="Aptos" panose="020B0004020202020204" pitchFamily="34" charset="0"/>
            </a:rPr>
            <a:t>Comunicação verbal e não verbal.</a:t>
          </a:r>
        </a:p>
      </dgm:t>
    </dgm:pt>
    <dgm:pt modelId="{F239EEF0-E1A1-45E1-B5CC-93E5410726CD}" type="parTrans" cxnId="{D4AE1050-6392-415F-A4DA-F5C0528A1CA5}">
      <dgm:prSet/>
      <dgm:spPr>
        <a:solidFill>
          <a:srgbClr val="E7E6E6"/>
        </a:solidFill>
      </dgm:spPr>
      <dgm:t>
        <a:bodyPr/>
        <a:lstStyle/>
        <a:p>
          <a:endParaRPr lang="pt-PT"/>
        </a:p>
      </dgm:t>
    </dgm:pt>
    <dgm:pt modelId="{99B7D270-0196-4F10-8DE4-8D92E71EE376}" type="sibTrans" cxnId="{D4AE1050-6392-415F-A4DA-F5C0528A1CA5}">
      <dgm:prSet/>
      <dgm:spPr/>
      <dgm:t>
        <a:bodyPr/>
        <a:lstStyle/>
        <a:p>
          <a:endParaRPr lang="pt-PT"/>
        </a:p>
      </dgm:t>
    </dgm:pt>
    <dgm:pt modelId="{003EFADF-2E62-430A-A1D4-2BBBE4305AA9}" type="pres">
      <dgm:prSet presAssocID="{420B1D96-BA49-4599-9A7D-1217B982C13D}" presName="Name0" presStyleCnt="0">
        <dgm:presLayoutVars>
          <dgm:dir/>
          <dgm:animLvl val="lvl"/>
          <dgm:resizeHandles val="exact"/>
        </dgm:presLayoutVars>
      </dgm:prSet>
      <dgm:spPr/>
    </dgm:pt>
    <dgm:pt modelId="{7B48EE89-A7E7-44B0-93FC-890105223EC0}" type="pres">
      <dgm:prSet presAssocID="{DD607442-3728-4B9E-B7F0-F386D2DFD055}" presName="vertFlow" presStyleCnt="0"/>
      <dgm:spPr/>
    </dgm:pt>
    <dgm:pt modelId="{25F87FBD-9F93-4B8A-9244-47719678E72A}" type="pres">
      <dgm:prSet presAssocID="{DD607442-3728-4B9E-B7F0-F386D2DFD055}" presName="header" presStyleLbl="node1" presStyleIdx="0" presStyleCnt="3"/>
      <dgm:spPr/>
    </dgm:pt>
    <dgm:pt modelId="{F1A9F411-9E18-4075-9EC8-4F9A242E61F2}" type="pres">
      <dgm:prSet presAssocID="{10995A79-09DE-4F86-B790-D8887C10CB4E}" presName="parTrans" presStyleLbl="sibTrans2D1" presStyleIdx="0" presStyleCnt="3"/>
      <dgm:spPr/>
    </dgm:pt>
    <dgm:pt modelId="{0A2357E9-1068-4169-B43B-E45A9599ACAF}" type="pres">
      <dgm:prSet presAssocID="{E64D519F-3E10-495C-94FD-D09D6C2A1A7B}" presName="child" presStyleLbl="alignAccFollowNode1" presStyleIdx="0" presStyleCnt="3" custScaleY="194146">
        <dgm:presLayoutVars>
          <dgm:chMax val="0"/>
          <dgm:bulletEnabled val="1"/>
        </dgm:presLayoutVars>
      </dgm:prSet>
      <dgm:spPr/>
    </dgm:pt>
    <dgm:pt modelId="{3FA03CB0-C79A-44FD-A92E-2CDF5A55FE36}" type="pres">
      <dgm:prSet presAssocID="{DD607442-3728-4B9E-B7F0-F386D2DFD055}" presName="hSp" presStyleCnt="0"/>
      <dgm:spPr/>
    </dgm:pt>
    <dgm:pt modelId="{9090C703-A224-4964-BDD2-A78011A79DCE}" type="pres">
      <dgm:prSet presAssocID="{ECFCC638-2685-46EB-9950-5CCB0FC8B407}" presName="vertFlow" presStyleCnt="0"/>
      <dgm:spPr/>
    </dgm:pt>
    <dgm:pt modelId="{8BDEB819-F66F-4B33-AEB1-76C004E9265B}" type="pres">
      <dgm:prSet presAssocID="{ECFCC638-2685-46EB-9950-5CCB0FC8B407}" presName="header" presStyleLbl="node1" presStyleIdx="1" presStyleCnt="3"/>
      <dgm:spPr/>
    </dgm:pt>
    <dgm:pt modelId="{0C4BBCF2-8A4F-4668-8355-5BCC991D8ACA}" type="pres">
      <dgm:prSet presAssocID="{86541851-BA45-4773-B9D7-5831B6AF5FCB}" presName="parTrans" presStyleLbl="sibTrans2D1" presStyleIdx="1" presStyleCnt="3"/>
      <dgm:spPr/>
    </dgm:pt>
    <dgm:pt modelId="{F94A39D9-E1AB-4384-A137-36FBA2166438}" type="pres">
      <dgm:prSet presAssocID="{0AEF9B1F-82D9-4BAD-A823-802D7D82A1F2}" presName="child" presStyleLbl="alignAccFollowNode1" presStyleIdx="1" presStyleCnt="3" custScaleY="194146">
        <dgm:presLayoutVars>
          <dgm:chMax val="0"/>
          <dgm:bulletEnabled val="1"/>
        </dgm:presLayoutVars>
      </dgm:prSet>
      <dgm:spPr/>
    </dgm:pt>
    <dgm:pt modelId="{4E132B21-F004-47AB-80CC-9D002C211D09}" type="pres">
      <dgm:prSet presAssocID="{ECFCC638-2685-46EB-9950-5CCB0FC8B407}" presName="hSp" presStyleCnt="0"/>
      <dgm:spPr/>
    </dgm:pt>
    <dgm:pt modelId="{EEB99F78-2BE3-4600-B217-C8C7AEE82B5E}" type="pres">
      <dgm:prSet presAssocID="{7BC8A5DF-277B-404A-9A7B-6929E5A4BBF7}" presName="vertFlow" presStyleCnt="0"/>
      <dgm:spPr/>
    </dgm:pt>
    <dgm:pt modelId="{298CE093-4647-49B8-BEB2-275D04FA35B7}" type="pres">
      <dgm:prSet presAssocID="{7BC8A5DF-277B-404A-9A7B-6929E5A4BBF7}" presName="header" presStyleLbl="node1" presStyleIdx="2" presStyleCnt="3"/>
      <dgm:spPr/>
    </dgm:pt>
    <dgm:pt modelId="{59EFDEF6-E189-447F-A386-4A15AA8FDB30}" type="pres">
      <dgm:prSet presAssocID="{F239EEF0-E1A1-45E1-B5CC-93E5410726CD}" presName="parTrans" presStyleLbl="sibTrans2D1" presStyleIdx="2" presStyleCnt="3"/>
      <dgm:spPr/>
    </dgm:pt>
    <dgm:pt modelId="{1C40F015-4811-4AD5-90E7-499F829AA626}" type="pres">
      <dgm:prSet presAssocID="{2BB06ED4-F9E1-4ED4-8376-F29B902A9B03}" presName="child" presStyleLbl="alignAccFollowNode1" presStyleIdx="2" presStyleCnt="3" custScaleY="194146">
        <dgm:presLayoutVars>
          <dgm:chMax val="0"/>
          <dgm:bulletEnabled val="1"/>
        </dgm:presLayoutVars>
      </dgm:prSet>
      <dgm:spPr/>
    </dgm:pt>
  </dgm:ptLst>
  <dgm:cxnLst>
    <dgm:cxn modelId="{11A9A227-665D-41B4-937B-9778FFA75EA4}" srcId="{420B1D96-BA49-4599-9A7D-1217B982C13D}" destId="{ECFCC638-2685-46EB-9950-5CCB0FC8B407}" srcOrd="1" destOrd="0" parTransId="{8C9DDEC2-BD16-4C94-8946-784E704177EE}" sibTransId="{0DA93B98-5DBB-4FAA-A4F3-71C264D63B4D}"/>
    <dgm:cxn modelId="{B92CE32A-C20D-47C8-8095-09639AD841C4}" srcId="{420B1D96-BA49-4599-9A7D-1217B982C13D}" destId="{7BC8A5DF-277B-404A-9A7B-6929E5A4BBF7}" srcOrd="2" destOrd="0" parTransId="{AF4D0360-9B09-40E4-B80D-D5BE4CF19CDB}" sibTransId="{BC7C94CC-DAE9-4AAA-B339-A083FFE51ACE}"/>
    <dgm:cxn modelId="{E1A82A31-81BA-4338-9E7B-FACB3559AF51}" type="presOf" srcId="{420B1D96-BA49-4599-9A7D-1217B982C13D}" destId="{003EFADF-2E62-430A-A1D4-2BBBE4305AA9}" srcOrd="0" destOrd="0" presId="urn:microsoft.com/office/officeart/2005/8/layout/lProcess1"/>
    <dgm:cxn modelId="{28BA0934-5C58-4F09-902B-B4DBF4B8DB0F}" srcId="{420B1D96-BA49-4599-9A7D-1217B982C13D}" destId="{DD607442-3728-4B9E-B7F0-F386D2DFD055}" srcOrd="0" destOrd="0" parTransId="{EDD381BC-A1EC-4E44-A348-CD63F4E2F710}" sibTransId="{6A8CAB42-C79B-4DD2-8FD3-FE75D18D191C}"/>
    <dgm:cxn modelId="{9D28173A-AC0A-4490-8C2F-42817C223A77}" type="presOf" srcId="{10995A79-09DE-4F86-B790-D8887C10CB4E}" destId="{F1A9F411-9E18-4075-9EC8-4F9A242E61F2}" srcOrd="0" destOrd="0" presId="urn:microsoft.com/office/officeart/2005/8/layout/lProcess1"/>
    <dgm:cxn modelId="{EFD55460-9B3F-4804-A649-8FDC12E2C85A}" type="presOf" srcId="{ECFCC638-2685-46EB-9950-5CCB0FC8B407}" destId="{8BDEB819-F66F-4B33-AEB1-76C004E9265B}" srcOrd="0" destOrd="0" presId="urn:microsoft.com/office/officeart/2005/8/layout/lProcess1"/>
    <dgm:cxn modelId="{070E326B-8E84-4D4D-8B49-14EA8D7BA478}" type="presOf" srcId="{E64D519F-3E10-495C-94FD-D09D6C2A1A7B}" destId="{0A2357E9-1068-4169-B43B-E45A9599ACAF}" srcOrd="0" destOrd="0" presId="urn:microsoft.com/office/officeart/2005/8/layout/lProcess1"/>
    <dgm:cxn modelId="{F416EC4C-ECB5-47E1-A162-F8A992F34FB9}" type="presOf" srcId="{7BC8A5DF-277B-404A-9A7B-6929E5A4BBF7}" destId="{298CE093-4647-49B8-BEB2-275D04FA35B7}" srcOrd="0" destOrd="0" presId="urn:microsoft.com/office/officeart/2005/8/layout/lProcess1"/>
    <dgm:cxn modelId="{D4AE1050-6392-415F-A4DA-F5C0528A1CA5}" srcId="{7BC8A5DF-277B-404A-9A7B-6929E5A4BBF7}" destId="{2BB06ED4-F9E1-4ED4-8376-F29B902A9B03}" srcOrd="0" destOrd="0" parTransId="{F239EEF0-E1A1-45E1-B5CC-93E5410726CD}" sibTransId="{99B7D270-0196-4F10-8DE4-8D92E71EE376}"/>
    <dgm:cxn modelId="{6955AC70-9DE2-4D7E-9916-3684F013A936}" srcId="{ECFCC638-2685-46EB-9950-5CCB0FC8B407}" destId="{0AEF9B1F-82D9-4BAD-A823-802D7D82A1F2}" srcOrd="0" destOrd="0" parTransId="{86541851-BA45-4773-B9D7-5831B6AF5FCB}" sibTransId="{0C97CECF-3344-434E-9709-78C0FB962963}"/>
    <dgm:cxn modelId="{9F1C6987-627E-476F-A54D-414926865AF7}" type="presOf" srcId="{86541851-BA45-4773-B9D7-5831B6AF5FCB}" destId="{0C4BBCF2-8A4F-4668-8355-5BCC991D8ACA}" srcOrd="0" destOrd="0" presId="urn:microsoft.com/office/officeart/2005/8/layout/lProcess1"/>
    <dgm:cxn modelId="{B1D407A1-D1B2-48C4-A7F2-75200D9D0261}" type="presOf" srcId="{2BB06ED4-F9E1-4ED4-8376-F29B902A9B03}" destId="{1C40F015-4811-4AD5-90E7-499F829AA626}" srcOrd="0" destOrd="0" presId="urn:microsoft.com/office/officeart/2005/8/layout/lProcess1"/>
    <dgm:cxn modelId="{F0BA81A5-482E-4F23-B35B-48D43DDA1998}" type="presOf" srcId="{F239EEF0-E1A1-45E1-B5CC-93E5410726CD}" destId="{59EFDEF6-E189-447F-A386-4A15AA8FDB30}" srcOrd="0" destOrd="0" presId="urn:microsoft.com/office/officeart/2005/8/layout/lProcess1"/>
    <dgm:cxn modelId="{2226FFEA-0BC4-441D-953D-180A89DC3A01}" type="presOf" srcId="{DD607442-3728-4B9E-B7F0-F386D2DFD055}" destId="{25F87FBD-9F93-4B8A-9244-47719678E72A}" srcOrd="0" destOrd="0" presId="urn:microsoft.com/office/officeart/2005/8/layout/lProcess1"/>
    <dgm:cxn modelId="{4468D0EC-58EF-415A-9EB0-C6A03F464F2C}" type="presOf" srcId="{0AEF9B1F-82D9-4BAD-A823-802D7D82A1F2}" destId="{F94A39D9-E1AB-4384-A137-36FBA2166438}" srcOrd="0" destOrd="0" presId="urn:microsoft.com/office/officeart/2005/8/layout/lProcess1"/>
    <dgm:cxn modelId="{48A368FC-5FB6-41D4-BC46-C011F9C2834E}" srcId="{DD607442-3728-4B9E-B7F0-F386D2DFD055}" destId="{E64D519F-3E10-495C-94FD-D09D6C2A1A7B}" srcOrd="0" destOrd="0" parTransId="{10995A79-09DE-4F86-B790-D8887C10CB4E}" sibTransId="{7F1A94FF-407B-42D0-8E97-CA72580A9AE6}"/>
    <dgm:cxn modelId="{3F5A92BE-5CE2-4C43-ACC2-7317E64E5D1F}" type="presParOf" srcId="{003EFADF-2E62-430A-A1D4-2BBBE4305AA9}" destId="{7B48EE89-A7E7-44B0-93FC-890105223EC0}" srcOrd="0" destOrd="0" presId="urn:microsoft.com/office/officeart/2005/8/layout/lProcess1"/>
    <dgm:cxn modelId="{28C28E7A-42FB-4C79-8173-D85B25C61CC9}" type="presParOf" srcId="{7B48EE89-A7E7-44B0-93FC-890105223EC0}" destId="{25F87FBD-9F93-4B8A-9244-47719678E72A}" srcOrd="0" destOrd="0" presId="urn:microsoft.com/office/officeart/2005/8/layout/lProcess1"/>
    <dgm:cxn modelId="{440AA89D-12C9-4952-B66C-3063A50EF6FA}" type="presParOf" srcId="{7B48EE89-A7E7-44B0-93FC-890105223EC0}" destId="{F1A9F411-9E18-4075-9EC8-4F9A242E61F2}" srcOrd="1" destOrd="0" presId="urn:microsoft.com/office/officeart/2005/8/layout/lProcess1"/>
    <dgm:cxn modelId="{1CEB27E4-98E3-4A81-BCA6-60932F8BF2D2}" type="presParOf" srcId="{7B48EE89-A7E7-44B0-93FC-890105223EC0}" destId="{0A2357E9-1068-4169-B43B-E45A9599ACAF}" srcOrd="2" destOrd="0" presId="urn:microsoft.com/office/officeart/2005/8/layout/lProcess1"/>
    <dgm:cxn modelId="{AF57896B-F724-4998-B3DB-FD0FEBD09F8A}" type="presParOf" srcId="{003EFADF-2E62-430A-A1D4-2BBBE4305AA9}" destId="{3FA03CB0-C79A-44FD-A92E-2CDF5A55FE36}" srcOrd="1" destOrd="0" presId="urn:microsoft.com/office/officeart/2005/8/layout/lProcess1"/>
    <dgm:cxn modelId="{ABDD0A00-560A-4E5A-A6BA-C03E091EFD7C}" type="presParOf" srcId="{003EFADF-2E62-430A-A1D4-2BBBE4305AA9}" destId="{9090C703-A224-4964-BDD2-A78011A79DCE}" srcOrd="2" destOrd="0" presId="urn:microsoft.com/office/officeart/2005/8/layout/lProcess1"/>
    <dgm:cxn modelId="{B361F521-4328-4028-A497-D6C0F54DF297}" type="presParOf" srcId="{9090C703-A224-4964-BDD2-A78011A79DCE}" destId="{8BDEB819-F66F-4B33-AEB1-76C004E9265B}" srcOrd="0" destOrd="0" presId="urn:microsoft.com/office/officeart/2005/8/layout/lProcess1"/>
    <dgm:cxn modelId="{389C6068-BA80-4466-AE4D-ACC4045E9DB7}" type="presParOf" srcId="{9090C703-A224-4964-BDD2-A78011A79DCE}" destId="{0C4BBCF2-8A4F-4668-8355-5BCC991D8ACA}" srcOrd="1" destOrd="0" presId="urn:microsoft.com/office/officeart/2005/8/layout/lProcess1"/>
    <dgm:cxn modelId="{E997CAE1-8AF9-44CA-89DC-37F9BBB90FF1}" type="presParOf" srcId="{9090C703-A224-4964-BDD2-A78011A79DCE}" destId="{F94A39D9-E1AB-4384-A137-36FBA2166438}" srcOrd="2" destOrd="0" presId="urn:microsoft.com/office/officeart/2005/8/layout/lProcess1"/>
    <dgm:cxn modelId="{5AC03246-13AA-4839-9415-2D2AEC57B17E}" type="presParOf" srcId="{003EFADF-2E62-430A-A1D4-2BBBE4305AA9}" destId="{4E132B21-F004-47AB-80CC-9D002C211D09}" srcOrd="3" destOrd="0" presId="urn:microsoft.com/office/officeart/2005/8/layout/lProcess1"/>
    <dgm:cxn modelId="{F7A2398B-0C16-4037-BAB4-613CBACB13E8}" type="presParOf" srcId="{003EFADF-2E62-430A-A1D4-2BBBE4305AA9}" destId="{EEB99F78-2BE3-4600-B217-C8C7AEE82B5E}" srcOrd="4" destOrd="0" presId="urn:microsoft.com/office/officeart/2005/8/layout/lProcess1"/>
    <dgm:cxn modelId="{EA4F3601-8401-47FE-B77E-4D5A37522FF2}" type="presParOf" srcId="{EEB99F78-2BE3-4600-B217-C8C7AEE82B5E}" destId="{298CE093-4647-49B8-BEB2-275D04FA35B7}" srcOrd="0" destOrd="0" presId="urn:microsoft.com/office/officeart/2005/8/layout/lProcess1"/>
    <dgm:cxn modelId="{B66229AB-824F-4D02-9214-FB303921B3D3}" type="presParOf" srcId="{EEB99F78-2BE3-4600-B217-C8C7AEE82B5E}" destId="{59EFDEF6-E189-447F-A386-4A15AA8FDB30}" srcOrd="1" destOrd="0" presId="urn:microsoft.com/office/officeart/2005/8/layout/lProcess1"/>
    <dgm:cxn modelId="{416F82CF-232D-4D7C-8521-22B769585AA1}" type="presParOf" srcId="{EEB99F78-2BE3-4600-B217-C8C7AEE82B5E}" destId="{1C40F015-4811-4AD5-90E7-499F829AA626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0B1D96-BA49-4599-9A7D-1217B982C13D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DD607442-3728-4B9E-B7F0-F386D2DFD055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PT" sz="1800">
              <a:latin typeface="Aptos Black" panose="020B0004020202020204" pitchFamily="34" charset="0"/>
            </a:rPr>
            <a:t>Escuta ativa</a:t>
          </a:r>
        </a:p>
      </dgm:t>
    </dgm:pt>
    <dgm:pt modelId="{EDD381BC-A1EC-4E44-A348-CD63F4E2F710}" type="parTrans" cxnId="{28BA0934-5C58-4F09-902B-B4DBF4B8DB0F}">
      <dgm:prSet/>
      <dgm:spPr/>
      <dgm:t>
        <a:bodyPr/>
        <a:lstStyle/>
        <a:p>
          <a:endParaRPr lang="pt-PT"/>
        </a:p>
      </dgm:t>
    </dgm:pt>
    <dgm:pt modelId="{6A8CAB42-C79B-4DD2-8FD3-FE75D18D191C}" type="sibTrans" cxnId="{28BA0934-5C58-4F09-902B-B4DBF4B8DB0F}">
      <dgm:prSet/>
      <dgm:spPr/>
      <dgm:t>
        <a:bodyPr/>
        <a:lstStyle/>
        <a:p>
          <a:endParaRPr lang="pt-PT"/>
        </a:p>
      </dgm:t>
    </dgm:pt>
    <dgm:pt modelId="{E64D519F-3E10-495C-94FD-D09D6C2A1A7B}">
      <dgm:prSet phldrT="[Texto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PT" sz="1800" b="0" i="0">
              <a:latin typeface="Aptos" panose="020B0004020202020204" pitchFamily="34" charset="0"/>
            </a:rPr>
            <a:t>Envolve ouvir atentamente o que o orador está a dizer, refletindo de volta o que foi ouvido para garantir compreensão mútua e demonstrar empatia</a:t>
          </a:r>
          <a:endParaRPr lang="pt-PT" sz="1800">
            <a:latin typeface="Aptos" panose="020B0004020202020204" pitchFamily="34" charset="0"/>
          </a:endParaRPr>
        </a:p>
      </dgm:t>
    </dgm:pt>
    <dgm:pt modelId="{10995A79-09DE-4F86-B790-D8887C10CB4E}" type="parTrans" cxnId="{48A368FC-5FB6-41D4-BC46-C011F9C2834E}">
      <dgm:prSet/>
      <dgm:spPr>
        <a:solidFill>
          <a:srgbClr val="E7E6E6"/>
        </a:solidFill>
      </dgm:spPr>
      <dgm:t>
        <a:bodyPr/>
        <a:lstStyle/>
        <a:p>
          <a:endParaRPr lang="pt-PT"/>
        </a:p>
      </dgm:t>
    </dgm:pt>
    <dgm:pt modelId="{7F1A94FF-407B-42D0-8E97-CA72580A9AE6}" type="sibTrans" cxnId="{48A368FC-5FB6-41D4-BC46-C011F9C2834E}">
      <dgm:prSet/>
      <dgm:spPr/>
      <dgm:t>
        <a:bodyPr/>
        <a:lstStyle/>
        <a:p>
          <a:endParaRPr lang="pt-PT"/>
        </a:p>
      </dgm:t>
    </dgm:pt>
    <dgm:pt modelId="{ECFCC638-2685-46EB-9950-5CCB0FC8B407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PT" sz="1800">
              <a:latin typeface="Aptos Black" panose="020B0004020202020204" pitchFamily="34" charset="0"/>
            </a:rPr>
            <a:t>Comunicação assertiva</a:t>
          </a:r>
        </a:p>
      </dgm:t>
    </dgm:pt>
    <dgm:pt modelId="{8C9DDEC2-BD16-4C94-8946-784E704177EE}" type="parTrans" cxnId="{11A9A227-665D-41B4-937B-9778FFA75EA4}">
      <dgm:prSet/>
      <dgm:spPr/>
      <dgm:t>
        <a:bodyPr/>
        <a:lstStyle/>
        <a:p>
          <a:endParaRPr lang="pt-PT"/>
        </a:p>
      </dgm:t>
    </dgm:pt>
    <dgm:pt modelId="{0DA93B98-5DBB-4FAA-A4F3-71C264D63B4D}" type="sibTrans" cxnId="{11A9A227-665D-41B4-937B-9778FFA75EA4}">
      <dgm:prSet/>
      <dgm:spPr/>
      <dgm:t>
        <a:bodyPr/>
        <a:lstStyle/>
        <a:p>
          <a:endParaRPr lang="pt-PT"/>
        </a:p>
      </dgm:t>
    </dgm:pt>
    <dgm:pt modelId="{0AEF9B1F-82D9-4BAD-A823-802D7D82A1F2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PT" sz="1800" b="0" i="0">
              <a:latin typeface="Aptos" panose="020B0004020202020204" pitchFamily="34" charset="0"/>
            </a:rPr>
            <a:t>Expressar pensamentos e sentimentos de maneira clara, direta e respeitadora, sem agressividade ou passividade</a:t>
          </a:r>
          <a:endParaRPr lang="pt-PT" sz="1800">
            <a:latin typeface="Aptos" panose="020B0004020202020204" pitchFamily="34" charset="0"/>
          </a:endParaRPr>
        </a:p>
      </dgm:t>
    </dgm:pt>
    <dgm:pt modelId="{86541851-BA45-4773-B9D7-5831B6AF5FCB}" type="parTrans" cxnId="{6955AC70-9DE2-4D7E-9916-3684F013A936}">
      <dgm:prSet/>
      <dgm:spPr>
        <a:solidFill>
          <a:srgbClr val="E7E6E6"/>
        </a:solidFill>
      </dgm:spPr>
      <dgm:t>
        <a:bodyPr/>
        <a:lstStyle/>
        <a:p>
          <a:endParaRPr lang="pt-PT"/>
        </a:p>
      </dgm:t>
    </dgm:pt>
    <dgm:pt modelId="{0C97CECF-3344-434E-9709-78C0FB962963}" type="sibTrans" cxnId="{6955AC70-9DE2-4D7E-9916-3684F013A936}">
      <dgm:prSet/>
      <dgm:spPr/>
      <dgm:t>
        <a:bodyPr/>
        <a:lstStyle/>
        <a:p>
          <a:endParaRPr lang="pt-PT"/>
        </a:p>
      </dgm:t>
    </dgm:pt>
    <dgm:pt modelId="{637B2795-0CBA-4357-8BD0-DE582389CB2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PT" sz="1800">
              <a:latin typeface="Aptos Black" panose="020B0004020202020204" pitchFamily="34" charset="0"/>
            </a:rPr>
            <a:t>Negociação</a:t>
          </a:r>
        </a:p>
      </dgm:t>
    </dgm:pt>
    <dgm:pt modelId="{DA77D077-12EE-4ED9-8DE3-4D6D9B6C08E3}" type="parTrans" cxnId="{F9AF8E75-52EB-4D7C-B937-7EC030E6623B}">
      <dgm:prSet/>
      <dgm:spPr/>
      <dgm:t>
        <a:bodyPr/>
        <a:lstStyle/>
        <a:p>
          <a:endParaRPr lang="pt-PT"/>
        </a:p>
      </dgm:t>
    </dgm:pt>
    <dgm:pt modelId="{6980036D-032E-4998-8DFD-A7769E1FD9DB}" type="sibTrans" cxnId="{F9AF8E75-52EB-4D7C-B937-7EC030E6623B}">
      <dgm:prSet/>
      <dgm:spPr/>
      <dgm:t>
        <a:bodyPr/>
        <a:lstStyle/>
        <a:p>
          <a:endParaRPr lang="pt-PT"/>
        </a:p>
      </dgm:t>
    </dgm:pt>
    <dgm:pt modelId="{CADFBEF3-987E-4514-91DF-D1C9FC677D1B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pt-PT" sz="1800" b="0" i="0">
              <a:latin typeface="Aptos" panose="020B0004020202020204" pitchFamily="34" charset="0"/>
            </a:rPr>
            <a:t>Procurar soluções que atendam às necessidades das partes envolvidas, através de concessões e acordos mútuos</a:t>
          </a:r>
          <a:endParaRPr lang="pt-PT" sz="1800">
            <a:latin typeface="Aptos" panose="020B0004020202020204" pitchFamily="34" charset="0"/>
          </a:endParaRPr>
        </a:p>
      </dgm:t>
    </dgm:pt>
    <dgm:pt modelId="{EB97B4FE-A965-44B1-A22B-B93AE9BAD866}" type="parTrans" cxnId="{BF33D9C2-7046-4D64-ACE1-ABF3E07BA5BF}">
      <dgm:prSet/>
      <dgm:spPr/>
      <dgm:t>
        <a:bodyPr/>
        <a:lstStyle/>
        <a:p>
          <a:endParaRPr lang="pt-PT"/>
        </a:p>
      </dgm:t>
    </dgm:pt>
    <dgm:pt modelId="{B4EFD490-F3AF-49BC-882E-B999324BC5ED}" type="sibTrans" cxnId="{BF33D9C2-7046-4D64-ACE1-ABF3E07BA5BF}">
      <dgm:prSet/>
      <dgm:spPr/>
      <dgm:t>
        <a:bodyPr/>
        <a:lstStyle/>
        <a:p>
          <a:endParaRPr lang="pt-PT"/>
        </a:p>
      </dgm:t>
    </dgm:pt>
    <dgm:pt modelId="{003EFADF-2E62-430A-A1D4-2BBBE4305AA9}" type="pres">
      <dgm:prSet presAssocID="{420B1D96-BA49-4599-9A7D-1217B982C13D}" presName="Name0" presStyleCnt="0">
        <dgm:presLayoutVars>
          <dgm:dir/>
          <dgm:animLvl val="lvl"/>
          <dgm:resizeHandles val="exact"/>
        </dgm:presLayoutVars>
      </dgm:prSet>
      <dgm:spPr/>
    </dgm:pt>
    <dgm:pt modelId="{7B48EE89-A7E7-44B0-93FC-890105223EC0}" type="pres">
      <dgm:prSet presAssocID="{DD607442-3728-4B9E-B7F0-F386D2DFD055}" presName="vertFlow" presStyleCnt="0"/>
      <dgm:spPr/>
    </dgm:pt>
    <dgm:pt modelId="{25F87FBD-9F93-4B8A-9244-47719678E72A}" type="pres">
      <dgm:prSet presAssocID="{DD607442-3728-4B9E-B7F0-F386D2DFD055}" presName="header" presStyleLbl="node1" presStyleIdx="0" presStyleCnt="3"/>
      <dgm:spPr/>
    </dgm:pt>
    <dgm:pt modelId="{F1A9F411-9E18-4075-9EC8-4F9A242E61F2}" type="pres">
      <dgm:prSet presAssocID="{10995A79-09DE-4F86-B790-D8887C10CB4E}" presName="parTrans" presStyleLbl="sibTrans2D1" presStyleIdx="0" presStyleCnt="3"/>
      <dgm:spPr/>
    </dgm:pt>
    <dgm:pt modelId="{0A2357E9-1068-4169-B43B-E45A9599ACAF}" type="pres">
      <dgm:prSet presAssocID="{E64D519F-3E10-495C-94FD-D09D6C2A1A7B}" presName="child" presStyleLbl="alignAccFollowNode1" presStyleIdx="0" presStyleCnt="3" custScaleY="497868">
        <dgm:presLayoutVars>
          <dgm:chMax val="0"/>
          <dgm:bulletEnabled val="1"/>
        </dgm:presLayoutVars>
      </dgm:prSet>
      <dgm:spPr/>
    </dgm:pt>
    <dgm:pt modelId="{3FA03CB0-C79A-44FD-A92E-2CDF5A55FE36}" type="pres">
      <dgm:prSet presAssocID="{DD607442-3728-4B9E-B7F0-F386D2DFD055}" presName="hSp" presStyleCnt="0"/>
      <dgm:spPr/>
    </dgm:pt>
    <dgm:pt modelId="{9090C703-A224-4964-BDD2-A78011A79DCE}" type="pres">
      <dgm:prSet presAssocID="{ECFCC638-2685-46EB-9950-5CCB0FC8B407}" presName="vertFlow" presStyleCnt="0"/>
      <dgm:spPr/>
    </dgm:pt>
    <dgm:pt modelId="{8BDEB819-F66F-4B33-AEB1-76C004E9265B}" type="pres">
      <dgm:prSet presAssocID="{ECFCC638-2685-46EB-9950-5CCB0FC8B407}" presName="header" presStyleLbl="node1" presStyleIdx="1" presStyleCnt="3"/>
      <dgm:spPr/>
    </dgm:pt>
    <dgm:pt modelId="{0C4BBCF2-8A4F-4668-8355-5BCC991D8ACA}" type="pres">
      <dgm:prSet presAssocID="{86541851-BA45-4773-B9D7-5831B6AF5FCB}" presName="parTrans" presStyleLbl="sibTrans2D1" presStyleIdx="1" presStyleCnt="3"/>
      <dgm:spPr/>
    </dgm:pt>
    <dgm:pt modelId="{F94A39D9-E1AB-4384-A137-36FBA2166438}" type="pres">
      <dgm:prSet presAssocID="{0AEF9B1F-82D9-4BAD-A823-802D7D82A1F2}" presName="child" presStyleLbl="alignAccFollowNode1" presStyleIdx="1" presStyleCnt="3" custScaleY="497868">
        <dgm:presLayoutVars>
          <dgm:chMax val="0"/>
          <dgm:bulletEnabled val="1"/>
        </dgm:presLayoutVars>
      </dgm:prSet>
      <dgm:spPr/>
    </dgm:pt>
    <dgm:pt modelId="{4E132B21-F004-47AB-80CC-9D002C211D09}" type="pres">
      <dgm:prSet presAssocID="{ECFCC638-2685-46EB-9950-5CCB0FC8B407}" presName="hSp" presStyleCnt="0"/>
      <dgm:spPr/>
    </dgm:pt>
    <dgm:pt modelId="{F0FE6E71-B186-4A72-B123-2083A663BB1C}" type="pres">
      <dgm:prSet presAssocID="{637B2795-0CBA-4357-8BD0-DE582389CB29}" presName="vertFlow" presStyleCnt="0"/>
      <dgm:spPr/>
    </dgm:pt>
    <dgm:pt modelId="{1F5A27C1-DA5A-4C8E-A100-98A1C550DB9D}" type="pres">
      <dgm:prSet presAssocID="{637B2795-0CBA-4357-8BD0-DE582389CB29}" presName="header" presStyleLbl="node1" presStyleIdx="2" presStyleCnt="3"/>
      <dgm:spPr/>
    </dgm:pt>
    <dgm:pt modelId="{FDEF5445-A303-485B-81D1-181ED36559F2}" type="pres">
      <dgm:prSet presAssocID="{EB97B4FE-A965-44B1-A22B-B93AE9BAD866}" presName="parTrans" presStyleLbl="sibTrans2D1" presStyleIdx="2" presStyleCnt="3"/>
      <dgm:spPr/>
    </dgm:pt>
    <dgm:pt modelId="{B0583081-7D4B-4B14-9325-7A47466802A5}" type="pres">
      <dgm:prSet presAssocID="{CADFBEF3-987E-4514-91DF-D1C9FC677D1B}" presName="child" presStyleLbl="alignAccFollowNode1" presStyleIdx="2" presStyleCnt="3" custScaleY="497864">
        <dgm:presLayoutVars>
          <dgm:chMax val="0"/>
          <dgm:bulletEnabled val="1"/>
        </dgm:presLayoutVars>
      </dgm:prSet>
      <dgm:spPr/>
    </dgm:pt>
  </dgm:ptLst>
  <dgm:cxnLst>
    <dgm:cxn modelId="{E5DA211C-7CE9-4808-B8E7-4FD66EE78CBA}" type="presOf" srcId="{CADFBEF3-987E-4514-91DF-D1C9FC677D1B}" destId="{B0583081-7D4B-4B14-9325-7A47466802A5}" srcOrd="0" destOrd="0" presId="urn:microsoft.com/office/officeart/2005/8/layout/lProcess1"/>
    <dgm:cxn modelId="{11A9A227-665D-41B4-937B-9778FFA75EA4}" srcId="{420B1D96-BA49-4599-9A7D-1217B982C13D}" destId="{ECFCC638-2685-46EB-9950-5CCB0FC8B407}" srcOrd="1" destOrd="0" parTransId="{8C9DDEC2-BD16-4C94-8946-784E704177EE}" sibTransId="{0DA93B98-5DBB-4FAA-A4F3-71C264D63B4D}"/>
    <dgm:cxn modelId="{E1A82A31-81BA-4338-9E7B-FACB3559AF51}" type="presOf" srcId="{420B1D96-BA49-4599-9A7D-1217B982C13D}" destId="{003EFADF-2E62-430A-A1D4-2BBBE4305AA9}" srcOrd="0" destOrd="0" presId="urn:microsoft.com/office/officeart/2005/8/layout/lProcess1"/>
    <dgm:cxn modelId="{28BA0934-5C58-4F09-902B-B4DBF4B8DB0F}" srcId="{420B1D96-BA49-4599-9A7D-1217B982C13D}" destId="{DD607442-3728-4B9E-B7F0-F386D2DFD055}" srcOrd="0" destOrd="0" parTransId="{EDD381BC-A1EC-4E44-A348-CD63F4E2F710}" sibTransId="{6A8CAB42-C79B-4DD2-8FD3-FE75D18D191C}"/>
    <dgm:cxn modelId="{9D28173A-AC0A-4490-8C2F-42817C223A77}" type="presOf" srcId="{10995A79-09DE-4F86-B790-D8887C10CB4E}" destId="{F1A9F411-9E18-4075-9EC8-4F9A242E61F2}" srcOrd="0" destOrd="0" presId="urn:microsoft.com/office/officeart/2005/8/layout/lProcess1"/>
    <dgm:cxn modelId="{EFD55460-9B3F-4804-A649-8FDC12E2C85A}" type="presOf" srcId="{ECFCC638-2685-46EB-9950-5CCB0FC8B407}" destId="{8BDEB819-F66F-4B33-AEB1-76C004E9265B}" srcOrd="0" destOrd="0" presId="urn:microsoft.com/office/officeart/2005/8/layout/lProcess1"/>
    <dgm:cxn modelId="{070E326B-8E84-4D4D-8B49-14EA8D7BA478}" type="presOf" srcId="{E64D519F-3E10-495C-94FD-D09D6C2A1A7B}" destId="{0A2357E9-1068-4169-B43B-E45A9599ACAF}" srcOrd="0" destOrd="0" presId="urn:microsoft.com/office/officeart/2005/8/layout/lProcess1"/>
    <dgm:cxn modelId="{0E3C906F-3EC7-4ECF-99A6-BC5D03ACE365}" type="presOf" srcId="{EB97B4FE-A965-44B1-A22B-B93AE9BAD866}" destId="{FDEF5445-A303-485B-81D1-181ED36559F2}" srcOrd="0" destOrd="0" presId="urn:microsoft.com/office/officeart/2005/8/layout/lProcess1"/>
    <dgm:cxn modelId="{6955AC70-9DE2-4D7E-9916-3684F013A936}" srcId="{ECFCC638-2685-46EB-9950-5CCB0FC8B407}" destId="{0AEF9B1F-82D9-4BAD-A823-802D7D82A1F2}" srcOrd="0" destOrd="0" parTransId="{86541851-BA45-4773-B9D7-5831B6AF5FCB}" sibTransId="{0C97CECF-3344-434E-9709-78C0FB962963}"/>
    <dgm:cxn modelId="{F9AF8E75-52EB-4D7C-B937-7EC030E6623B}" srcId="{420B1D96-BA49-4599-9A7D-1217B982C13D}" destId="{637B2795-0CBA-4357-8BD0-DE582389CB29}" srcOrd="2" destOrd="0" parTransId="{DA77D077-12EE-4ED9-8DE3-4D6D9B6C08E3}" sibTransId="{6980036D-032E-4998-8DFD-A7769E1FD9DB}"/>
    <dgm:cxn modelId="{9F1C6987-627E-476F-A54D-414926865AF7}" type="presOf" srcId="{86541851-BA45-4773-B9D7-5831B6AF5FCB}" destId="{0C4BBCF2-8A4F-4668-8355-5BCC991D8ACA}" srcOrd="0" destOrd="0" presId="urn:microsoft.com/office/officeart/2005/8/layout/lProcess1"/>
    <dgm:cxn modelId="{BF33D9C2-7046-4D64-ACE1-ABF3E07BA5BF}" srcId="{637B2795-0CBA-4357-8BD0-DE582389CB29}" destId="{CADFBEF3-987E-4514-91DF-D1C9FC677D1B}" srcOrd="0" destOrd="0" parTransId="{EB97B4FE-A965-44B1-A22B-B93AE9BAD866}" sibTransId="{B4EFD490-F3AF-49BC-882E-B999324BC5ED}"/>
    <dgm:cxn modelId="{8AD34CC9-4286-45DB-BC50-CB469A84C844}" type="presOf" srcId="{637B2795-0CBA-4357-8BD0-DE582389CB29}" destId="{1F5A27C1-DA5A-4C8E-A100-98A1C550DB9D}" srcOrd="0" destOrd="0" presId="urn:microsoft.com/office/officeart/2005/8/layout/lProcess1"/>
    <dgm:cxn modelId="{2226FFEA-0BC4-441D-953D-180A89DC3A01}" type="presOf" srcId="{DD607442-3728-4B9E-B7F0-F386D2DFD055}" destId="{25F87FBD-9F93-4B8A-9244-47719678E72A}" srcOrd="0" destOrd="0" presId="urn:microsoft.com/office/officeart/2005/8/layout/lProcess1"/>
    <dgm:cxn modelId="{4468D0EC-58EF-415A-9EB0-C6A03F464F2C}" type="presOf" srcId="{0AEF9B1F-82D9-4BAD-A823-802D7D82A1F2}" destId="{F94A39D9-E1AB-4384-A137-36FBA2166438}" srcOrd="0" destOrd="0" presId="urn:microsoft.com/office/officeart/2005/8/layout/lProcess1"/>
    <dgm:cxn modelId="{48A368FC-5FB6-41D4-BC46-C011F9C2834E}" srcId="{DD607442-3728-4B9E-B7F0-F386D2DFD055}" destId="{E64D519F-3E10-495C-94FD-D09D6C2A1A7B}" srcOrd="0" destOrd="0" parTransId="{10995A79-09DE-4F86-B790-D8887C10CB4E}" sibTransId="{7F1A94FF-407B-42D0-8E97-CA72580A9AE6}"/>
    <dgm:cxn modelId="{3F5A92BE-5CE2-4C43-ACC2-7317E64E5D1F}" type="presParOf" srcId="{003EFADF-2E62-430A-A1D4-2BBBE4305AA9}" destId="{7B48EE89-A7E7-44B0-93FC-890105223EC0}" srcOrd="0" destOrd="0" presId="urn:microsoft.com/office/officeart/2005/8/layout/lProcess1"/>
    <dgm:cxn modelId="{28C28E7A-42FB-4C79-8173-D85B25C61CC9}" type="presParOf" srcId="{7B48EE89-A7E7-44B0-93FC-890105223EC0}" destId="{25F87FBD-9F93-4B8A-9244-47719678E72A}" srcOrd="0" destOrd="0" presId="urn:microsoft.com/office/officeart/2005/8/layout/lProcess1"/>
    <dgm:cxn modelId="{440AA89D-12C9-4952-B66C-3063A50EF6FA}" type="presParOf" srcId="{7B48EE89-A7E7-44B0-93FC-890105223EC0}" destId="{F1A9F411-9E18-4075-9EC8-4F9A242E61F2}" srcOrd="1" destOrd="0" presId="urn:microsoft.com/office/officeart/2005/8/layout/lProcess1"/>
    <dgm:cxn modelId="{1CEB27E4-98E3-4A81-BCA6-60932F8BF2D2}" type="presParOf" srcId="{7B48EE89-A7E7-44B0-93FC-890105223EC0}" destId="{0A2357E9-1068-4169-B43B-E45A9599ACAF}" srcOrd="2" destOrd="0" presId="urn:microsoft.com/office/officeart/2005/8/layout/lProcess1"/>
    <dgm:cxn modelId="{AF57896B-F724-4998-B3DB-FD0FEBD09F8A}" type="presParOf" srcId="{003EFADF-2E62-430A-A1D4-2BBBE4305AA9}" destId="{3FA03CB0-C79A-44FD-A92E-2CDF5A55FE36}" srcOrd="1" destOrd="0" presId="urn:microsoft.com/office/officeart/2005/8/layout/lProcess1"/>
    <dgm:cxn modelId="{ABDD0A00-560A-4E5A-A6BA-C03E091EFD7C}" type="presParOf" srcId="{003EFADF-2E62-430A-A1D4-2BBBE4305AA9}" destId="{9090C703-A224-4964-BDD2-A78011A79DCE}" srcOrd="2" destOrd="0" presId="urn:microsoft.com/office/officeart/2005/8/layout/lProcess1"/>
    <dgm:cxn modelId="{B361F521-4328-4028-A497-D6C0F54DF297}" type="presParOf" srcId="{9090C703-A224-4964-BDD2-A78011A79DCE}" destId="{8BDEB819-F66F-4B33-AEB1-76C004E9265B}" srcOrd="0" destOrd="0" presId="urn:microsoft.com/office/officeart/2005/8/layout/lProcess1"/>
    <dgm:cxn modelId="{389C6068-BA80-4466-AE4D-ACC4045E9DB7}" type="presParOf" srcId="{9090C703-A224-4964-BDD2-A78011A79DCE}" destId="{0C4BBCF2-8A4F-4668-8355-5BCC991D8ACA}" srcOrd="1" destOrd="0" presId="urn:microsoft.com/office/officeart/2005/8/layout/lProcess1"/>
    <dgm:cxn modelId="{E997CAE1-8AF9-44CA-89DC-37F9BBB90FF1}" type="presParOf" srcId="{9090C703-A224-4964-BDD2-A78011A79DCE}" destId="{F94A39D9-E1AB-4384-A137-36FBA2166438}" srcOrd="2" destOrd="0" presId="urn:microsoft.com/office/officeart/2005/8/layout/lProcess1"/>
    <dgm:cxn modelId="{5AC03246-13AA-4839-9415-2D2AEC57B17E}" type="presParOf" srcId="{003EFADF-2E62-430A-A1D4-2BBBE4305AA9}" destId="{4E132B21-F004-47AB-80CC-9D002C211D09}" srcOrd="3" destOrd="0" presId="urn:microsoft.com/office/officeart/2005/8/layout/lProcess1"/>
    <dgm:cxn modelId="{414EE3C0-D367-444D-809C-608BC40C27EC}" type="presParOf" srcId="{003EFADF-2E62-430A-A1D4-2BBBE4305AA9}" destId="{F0FE6E71-B186-4A72-B123-2083A663BB1C}" srcOrd="4" destOrd="0" presId="urn:microsoft.com/office/officeart/2005/8/layout/lProcess1"/>
    <dgm:cxn modelId="{DD87E77B-01E9-4673-9E22-757B53FFDF23}" type="presParOf" srcId="{F0FE6E71-B186-4A72-B123-2083A663BB1C}" destId="{1F5A27C1-DA5A-4C8E-A100-98A1C550DB9D}" srcOrd="0" destOrd="0" presId="urn:microsoft.com/office/officeart/2005/8/layout/lProcess1"/>
    <dgm:cxn modelId="{9A0D5DDC-7021-4B68-8843-F9175027F71F}" type="presParOf" srcId="{F0FE6E71-B186-4A72-B123-2083A663BB1C}" destId="{FDEF5445-A303-485B-81D1-181ED36559F2}" srcOrd="1" destOrd="0" presId="urn:microsoft.com/office/officeart/2005/8/layout/lProcess1"/>
    <dgm:cxn modelId="{E0D09B07-C17F-49E2-AB78-05E0EC6D00B6}" type="presParOf" srcId="{F0FE6E71-B186-4A72-B123-2083A663BB1C}" destId="{B0583081-7D4B-4B14-9325-7A47466802A5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87FBD-9F93-4B8A-9244-47719678E72A}">
      <dsp:nvSpPr>
        <dsp:cNvPr id="0" name=""/>
        <dsp:cNvSpPr/>
      </dsp:nvSpPr>
      <dsp:spPr>
        <a:xfrm>
          <a:off x="376" y="27766"/>
          <a:ext cx="2886332" cy="72158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>
              <a:latin typeface="Aptos Black" panose="020B0004020202020204" pitchFamily="34" charset="0"/>
            </a:rPr>
            <a:t>Barreiras físicas</a:t>
          </a:r>
        </a:p>
      </dsp:txBody>
      <dsp:txXfrm>
        <a:off x="21510" y="48900"/>
        <a:ext cx="2844064" cy="679315"/>
      </dsp:txXfrm>
    </dsp:sp>
    <dsp:sp modelId="{F1A9F411-9E18-4075-9EC8-4F9A242E61F2}">
      <dsp:nvSpPr>
        <dsp:cNvPr id="0" name=""/>
        <dsp:cNvSpPr/>
      </dsp:nvSpPr>
      <dsp:spPr>
        <a:xfrm rot="5400000">
          <a:off x="1380404" y="812488"/>
          <a:ext cx="126277" cy="126277"/>
        </a:xfrm>
        <a:prstGeom prst="rightArrow">
          <a:avLst>
            <a:gd name="adj1" fmla="val 66700"/>
            <a:gd name="adj2" fmla="val 50000"/>
          </a:avLst>
        </a:prstGeom>
        <a:solidFill>
          <a:srgbClr val="E7E6E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357E9-1068-4169-B43B-E45A9599ACAF}">
      <dsp:nvSpPr>
        <dsp:cNvPr id="0" name=""/>
        <dsp:cNvSpPr/>
      </dsp:nvSpPr>
      <dsp:spPr>
        <a:xfrm>
          <a:off x="376" y="1001904"/>
          <a:ext cx="2886332" cy="140092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>
              <a:latin typeface="Aptos" panose="020B0004020202020204" pitchFamily="34" charset="0"/>
            </a:rPr>
            <a:t>Distanciamento social, trabalho remoto, etc.</a:t>
          </a:r>
        </a:p>
      </dsp:txBody>
      <dsp:txXfrm>
        <a:off x="41408" y="1042936"/>
        <a:ext cx="2804268" cy="1318860"/>
      </dsp:txXfrm>
    </dsp:sp>
    <dsp:sp modelId="{8BDEB819-F66F-4B33-AEB1-76C004E9265B}">
      <dsp:nvSpPr>
        <dsp:cNvPr id="0" name=""/>
        <dsp:cNvSpPr/>
      </dsp:nvSpPr>
      <dsp:spPr>
        <a:xfrm>
          <a:off x="3290796" y="27766"/>
          <a:ext cx="2886332" cy="72158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>
              <a:latin typeface="Aptos Black" panose="020B0004020202020204" pitchFamily="34" charset="0"/>
            </a:rPr>
            <a:t>Barreiras emocionais</a:t>
          </a:r>
        </a:p>
      </dsp:txBody>
      <dsp:txXfrm>
        <a:off x="3311930" y="48900"/>
        <a:ext cx="2844064" cy="679315"/>
      </dsp:txXfrm>
    </dsp:sp>
    <dsp:sp modelId="{0C4BBCF2-8A4F-4668-8355-5BCC991D8ACA}">
      <dsp:nvSpPr>
        <dsp:cNvPr id="0" name=""/>
        <dsp:cNvSpPr/>
      </dsp:nvSpPr>
      <dsp:spPr>
        <a:xfrm rot="5400000">
          <a:off x="4670823" y="812488"/>
          <a:ext cx="126277" cy="126277"/>
        </a:xfrm>
        <a:prstGeom prst="rightArrow">
          <a:avLst>
            <a:gd name="adj1" fmla="val 66700"/>
            <a:gd name="adj2" fmla="val 50000"/>
          </a:avLst>
        </a:prstGeom>
        <a:solidFill>
          <a:srgbClr val="E7E6E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A39D9-E1AB-4384-A137-36FBA2166438}">
      <dsp:nvSpPr>
        <dsp:cNvPr id="0" name=""/>
        <dsp:cNvSpPr/>
      </dsp:nvSpPr>
      <dsp:spPr>
        <a:xfrm>
          <a:off x="3290796" y="1001904"/>
          <a:ext cx="2886332" cy="140092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>
              <a:latin typeface="Aptos" panose="020B0004020202020204" pitchFamily="34" charset="0"/>
            </a:rPr>
            <a:t>Resultantes de emoções como a desconfiança e o medo.</a:t>
          </a:r>
        </a:p>
      </dsp:txBody>
      <dsp:txXfrm>
        <a:off x="3331828" y="1042936"/>
        <a:ext cx="2804268" cy="1318860"/>
      </dsp:txXfrm>
    </dsp:sp>
    <dsp:sp modelId="{298CE093-4647-49B8-BEB2-275D04FA35B7}">
      <dsp:nvSpPr>
        <dsp:cNvPr id="0" name=""/>
        <dsp:cNvSpPr/>
      </dsp:nvSpPr>
      <dsp:spPr>
        <a:xfrm>
          <a:off x="6581215" y="27766"/>
          <a:ext cx="2886332" cy="72158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>
              <a:latin typeface="Aptos Black" panose="020B0004020202020204" pitchFamily="34" charset="0"/>
            </a:rPr>
            <a:t>Barreiras linguísticas</a:t>
          </a:r>
        </a:p>
      </dsp:txBody>
      <dsp:txXfrm>
        <a:off x="6602349" y="48900"/>
        <a:ext cx="2844064" cy="679315"/>
      </dsp:txXfrm>
    </dsp:sp>
    <dsp:sp modelId="{59EFDEF6-E189-447F-A386-4A15AA8FDB30}">
      <dsp:nvSpPr>
        <dsp:cNvPr id="0" name=""/>
        <dsp:cNvSpPr/>
      </dsp:nvSpPr>
      <dsp:spPr>
        <a:xfrm rot="5400000">
          <a:off x="7961243" y="812488"/>
          <a:ext cx="126277" cy="126277"/>
        </a:xfrm>
        <a:prstGeom prst="rightArrow">
          <a:avLst>
            <a:gd name="adj1" fmla="val 66700"/>
            <a:gd name="adj2" fmla="val 50000"/>
          </a:avLst>
        </a:prstGeom>
        <a:solidFill>
          <a:srgbClr val="E7E6E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0F015-4811-4AD5-90E7-499F829AA626}">
      <dsp:nvSpPr>
        <dsp:cNvPr id="0" name=""/>
        <dsp:cNvSpPr/>
      </dsp:nvSpPr>
      <dsp:spPr>
        <a:xfrm>
          <a:off x="6581215" y="1001904"/>
          <a:ext cx="2886332" cy="1400924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>
              <a:latin typeface="Aptos" panose="020B0004020202020204" pitchFamily="34" charset="0"/>
            </a:rPr>
            <a:t>Comunicação verbal e não verbal.</a:t>
          </a:r>
        </a:p>
      </dsp:txBody>
      <dsp:txXfrm>
        <a:off x="6622247" y="1042936"/>
        <a:ext cx="2804268" cy="1318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87FBD-9F93-4B8A-9244-47719678E72A}">
      <dsp:nvSpPr>
        <dsp:cNvPr id="0" name=""/>
        <dsp:cNvSpPr/>
      </dsp:nvSpPr>
      <dsp:spPr>
        <a:xfrm>
          <a:off x="1227887" y="555"/>
          <a:ext cx="2137850" cy="53446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>
              <a:latin typeface="Aptos Black" panose="020B0004020202020204" pitchFamily="34" charset="0"/>
            </a:rPr>
            <a:t>Escuta ativa</a:t>
          </a:r>
        </a:p>
      </dsp:txBody>
      <dsp:txXfrm>
        <a:off x="1243541" y="16209"/>
        <a:ext cx="2106542" cy="503154"/>
      </dsp:txXfrm>
    </dsp:sp>
    <dsp:sp modelId="{F1A9F411-9E18-4075-9EC8-4F9A242E61F2}">
      <dsp:nvSpPr>
        <dsp:cNvPr id="0" name=""/>
        <dsp:cNvSpPr/>
      </dsp:nvSpPr>
      <dsp:spPr>
        <a:xfrm rot="5400000">
          <a:off x="2250047" y="581783"/>
          <a:ext cx="93530" cy="93530"/>
        </a:xfrm>
        <a:prstGeom prst="rightArrow">
          <a:avLst>
            <a:gd name="adj1" fmla="val 66700"/>
            <a:gd name="adj2" fmla="val 50000"/>
          </a:avLst>
        </a:prstGeom>
        <a:solidFill>
          <a:srgbClr val="E7E6E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357E9-1068-4169-B43B-E45A9599ACAF}">
      <dsp:nvSpPr>
        <dsp:cNvPr id="0" name=""/>
        <dsp:cNvSpPr/>
      </dsp:nvSpPr>
      <dsp:spPr>
        <a:xfrm>
          <a:off x="1227887" y="722079"/>
          <a:ext cx="2137850" cy="266091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0" i="0" kern="1200">
              <a:latin typeface="Aptos" panose="020B0004020202020204" pitchFamily="34" charset="0"/>
            </a:rPr>
            <a:t>Envolve ouvir atentamente o que o orador está a dizer, refletindo de volta o que foi ouvido para garantir compreensão mútua e demonstrar empatia</a:t>
          </a:r>
          <a:endParaRPr lang="pt-PT" sz="1800" kern="1200">
            <a:latin typeface="Aptos" panose="020B0004020202020204" pitchFamily="34" charset="0"/>
          </a:endParaRPr>
        </a:p>
      </dsp:txBody>
      <dsp:txXfrm>
        <a:off x="1290502" y="784694"/>
        <a:ext cx="2012620" cy="2535688"/>
      </dsp:txXfrm>
    </dsp:sp>
    <dsp:sp modelId="{8BDEB819-F66F-4B33-AEB1-76C004E9265B}">
      <dsp:nvSpPr>
        <dsp:cNvPr id="0" name=""/>
        <dsp:cNvSpPr/>
      </dsp:nvSpPr>
      <dsp:spPr>
        <a:xfrm>
          <a:off x="3665037" y="555"/>
          <a:ext cx="2137850" cy="53446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>
              <a:latin typeface="Aptos Black" panose="020B0004020202020204" pitchFamily="34" charset="0"/>
            </a:rPr>
            <a:t>Comunicação assertiva</a:t>
          </a:r>
        </a:p>
      </dsp:txBody>
      <dsp:txXfrm>
        <a:off x="3680691" y="16209"/>
        <a:ext cx="2106542" cy="503154"/>
      </dsp:txXfrm>
    </dsp:sp>
    <dsp:sp modelId="{0C4BBCF2-8A4F-4668-8355-5BCC991D8ACA}">
      <dsp:nvSpPr>
        <dsp:cNvPr id="0" name=""/>
        <dsp:cNvSpPr/>
      </dsp:nvSpPr>
      <dsp:spPr>
        <a:xfrm rot="5400000">
          <a:off x="4687197" y="581783"/>
          <a:ext cx="93530" cy="93530"/>
        </a:xfrm>
        <a:prstGeom prst="rightArrow">
          <a:avLst>
            <a:gd name="adj1" fmla="val 66700"/>
            <a:gd name="adj2" fmla="val 50000"/>
          </a:avLst>
        </a:prstGeom>
        <a:solidFill>
          <a:srgbClr val="E7E6E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A39D9-E1AB-4384-A137-36FBA2166438}">
      <dsp:nvSpPr>
        <dsp:cNvPr id="0" name=""/>
        <dsp:cNvSpPr/>
      </dsp:nvSpPr>
      <dsp:spPr>
        <a:xfrm>
          <a:off x="3665037" y="722079"/>
          <a:ext cx="2137850" cy="266091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0" i="0" kern="1200">
              <a:latin typeface="Aptos" panose="020B0004020202020204" pitchFamily="34" charset="0"/>
            </a:rPr>
            <a:t>Expressar pensamentos e sentimentos de maneira clara, direta e respeitadora, sem agressividade ou passividade</a:t>
          </a:r>
          <a:endParaRPr lang="pt-PT" sz="1800" kern="1200">
            <a:latin typeface="Aptos" panose="020B0004020202020204" pitchFamily="34" charset="0"/>
          </a:endParaRPr>
        </a:p>
      </dsp:txBody>
      <dsp:txXfrm>
        <a:off x="3727652" y="784694"/>
        <a:ext cx="2012620" cy="2535688"/>
      </dsp:txXfrm>
    </dsp:sp>
    <dsp:sp modelId="{1F5A27C1-DA5A-4C8E-A100-98A1C550DB9D}">
      <dsp:nvSpPr>
        <dsp:cNvPr id="0" name=""/>
        <dsp:cNvSpPr/>
      </dsp:nvSpPr>
      <dsp:spPr>
        <a:xfrm>
          <a:off x="6102186" y="555"/>
          <a:ext cx="2137850" cy="53446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kern="1200">
              <a:latin typeface="Aptos Black" panose="020B0004020202020204" pitchFamily="34" charset="0"/>
            </a:rPr>
            <a:t>Negociação</a:t>
          </a:r>
        </a:p>
      </dsp:txBody>
      <dsp:txXfrm>
        <a:off x="6117840" y="16209"/>
        <a:ext cx="2106542" cy="503154"/>
      </dsp:txXfrm>
    </dsp:sp>
    <dsp:sp modelId="{FDEF5445-A303-485B-81D1-181ED36559F2}">
      <dsp:nvSpPr>
        <dsp:cNvPr id="0" name=""/>
        <dsp:cNvSpPr/>
      </dsp:nvSpPr>
      <dsp:spPr>
        <a:xfrm rot="5400000">
          <a:off x="7124346" y="581783"/>
          <a:ext cx="93530" cy="9353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83081-7D4B-4B14-9325-7A47466802A5}">
      <dsp:nvSpPr>
        <dsp:cNvPr id="0" name=""/>
        <dsp:cNvSpPr/>
      </dsp:nvSpPr>
      <dsp:spPr>
        <a:xfrm>
          <a:off x="6102186" y="722079"/>
          <a:ext cx="2137850" cy="266089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0" i="0" kern="1200">
              <a:latin typeface="Aptos" panose="020B0004020202020204" pitchFamily="34" charset="0"/>
            </a:rPr>
            <a:t>Procurar soluções que atendam às necessidades das partes envolvidas, através de concessões e acordos mútuos</a:t>
          </a:r>
          <a:endParaRPr lang="pt-PT" sz="1800" kern="1200">
            <a:latin typeface="Aptos" panose="020B0004020202020204" pitchFamily="34" charset="0"/>
          </a:endParaRPr>
        </a:p>
      </dsp:txBody>
      <dsp:txXfrm>
        <a:off x="6164801" y="784694"/>
        <a:ext cx="2012620" cy="2535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15EE3-1501-4C53-83E9-29531C3D60C6}" type="datetimeFigureOut">
              <a:rPr lang="pt-PT" smtClean="0"/>
              <a:t>04/11/2025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3D561-B86C-4AF2-9CCD-C5B37EEB1AAF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257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1"/>
              <a:t>João</a:t>
            </a:r>
            <a:endParaRPr lang="en-GB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6949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CCA1B-A226-EE09-1FDD-50A1790D3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9B3D7A5C-9A6C-0FE7-BE93-F1020FB3BE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93427599-935E-F48D-AE3B-7E440DDB71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pt-PT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Alexandra</a:t>
            </a:r>
            <a:endParaRPr kumimoji="0" lang="en-GB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C2F2770-56FA-FA9F-0AD1-85FE205EAF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5148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D1962-D5F0-B35D-8911-68D5334B2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7387F3BD-EB2C-1D71-F6C8-091D11F521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66767E6C-B4CD-DD95-9F1B-96575EA44F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7777A6EC-97ED-5DD3-79C3-E54EA68553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9667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2856A-2D74-1EC4-86A3-F12C41B7D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26DDA90C-4F22-9267-4839-F03BD85CE7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D16A4910-5A7E-DC5B-62EA-7EDD58891B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123F211-6E8F-008E-B19E-D6FA0C583B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0631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93F81-F4C9-979B-DC31-B5E887CAC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D1A236E4-B1EB-9B53-E53D-78E41AB6B2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939D026F-2F0B-8C3A-EADC-0EF1A0D5EA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C5DBD2E-5072-E96A-349C-458731AC47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1048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C5701-8749-1D88-10FD-0E4AB5C10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678C9CD8-0462-67CC-D581-EABF3B0A4D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F4AD0958-8E74-1701-CB41-B53A969B26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pt-PT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Joao</a:t>
            </a:r>
            <a:endParaRPr kumimoji="0" lang="en-GB" b="1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E6C1F31A-A4BC-E7D4-6A1A-84CAB3FD63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9935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0E226-DD2A-D539-7C0C-FEE9C5C6E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35DB300D-95F7-D7ED-98E7-4CEDBB1835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478CF76C-6513-AF08-9720-79E2CFA848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BEC9EFE-B1AC-F62D-AAD4-CF9716B7FE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9603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50C6C-C655-CE45-389F-F36BAE993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6EDB3BB4-8A45-CC96-D62C-CC8D8A3BCF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CA25CCCE-7BEE-580A-DACB-A215D2BD15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B53C1A2-2DDF-5BA8-DC1B-AEC100C02C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86943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AF9B0-9A8C-E4DE-36CB-BF912A8E4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AA6FE836-960E-D94B-E1A6-2DACA8C94D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31CC6B0D-C25E-A21D-36C6-E09848E20D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21D4222-CB3B-ED89-B978-F0070DA34F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2106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A6CDE-A202-1CAE-5ADE-298ED447D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56EF537C-E455-19F6-40D0-B25E39DE80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A91F1CF5-957F-5FEB-A8F0-8C09075F6A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0D71DA1-5904-15E9-2CF2-19553392D9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1958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0382D-0D8D-0F70-561E-7BEB62FF5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14927D89-44B2-E083-95E1-913008469F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86D567ED-A3EA-98AB-E657-1AADE09284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7FAFA85E-D023-0EAD-82BA-9A41365461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1669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BD01C-E31E-6C75-34B2-94FF0B490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3F3E298F-7D4A-6BA9-06AC-C0B81F7662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01CAA06F-EA9F-6493-F5FC-1B43474300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Nesta atividade,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os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participantes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vão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estar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de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costas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um para o outro. Um dos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participantes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vai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estar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a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dar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indicações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ao outro para que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este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faça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um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desenho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com base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nas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informações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que o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primeiro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vai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dando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.</a:t>
            </a:r>
          </a:p>
          <a:p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Esta atividade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permitirá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falar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sobre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as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competências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de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comunicação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do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orador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e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sobre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a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capacidade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de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escuta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ativa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de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quem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esta a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desenhar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.</a:t>
            </a:r>
          </a:p>
          <a:p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Os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restantes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participantes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vão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ser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observadores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. No final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haverá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uma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discussão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de grupo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sobre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a atividade.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0270FB1-86D0-4F03-8774-BE063BFEB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4672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5454D-B002-71D8-752B-79760EDBC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D85C6F37-A008-5268-5802-723C78776A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17074637-6AB3-7F11-0B13-8A6CA7E0A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EE134DCA-B7BC-3568-20D4-6BF2B6548A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93366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84DCC-2D10-3EFB-FFD5-6ABADC4B0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89823E29-C848-AFAC-E2A8-010B11A87F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A022767A-8CD2-7056-2281-9BB552CDDB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74C4012C-F42D-9B60-7732-D24B1043D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88494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7A145-0A0E-9E2D-2E36-EF7A5D927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C3917BB9-F775-B04E-C940-F33D1239A3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AE5D8664-E5C7-56AF-110D-5ED6B31E49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375"/>
              </a:spcBef>
              <a:spcAft>
                <a:spcPts val="375"/>
              </a:spcAft>
            </a:pPr>
            <a:r>
              <a:rPr lang="pt-PT" b="1" i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Objetivo</a:t>
            </a:r>
          </a:p>
          <a:p>
            <a:pPr algn="l"/>
            <a:r>
              <a:rPr lang="pt-PT" b="0" i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Os participantes devem aplicar estratégias e passos de resolução de conflitos para resolver a situação entre Pedro e Carlos, promovendo um ambiente de trabalho mais harmonioso e colaborativo.</a:t>
            </a:r>
          </a:p>
          <a:p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3D8B114-375F-8ECA-35CB-7DC58632B7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9380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1E6DF-37AB-66D1-EB2F-530BD8DBD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3FE764B1-682D-B23A-3FB7-946BF15994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D2E77486-D1B4-9966-934F-7E7F5E8F33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pt-PT" b="1" i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Identificar o conflito</a:t>
            </a:r>
            <a:r>
              <a:rPr lang="pt-PT" b="0" i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: Os participantes devem discutir e definir claramente o problema central do conflito entre Pedro e Carlos.</a:t>
            </a:r>
          </a:p>
          <a:p>
            <a:pPr algn="l">
              <a:buFont typeface="+mj-lt"/>
              <a:buAutoNum type="arabicPeriod"/>
            </a:pPr>
            <a:r>
              <a:rPr lang="pt-PT" b="1" i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Explorar as causas</a:t>
            </a:r>
            <a:r>
              <a:rPr lang="pt-PT" b="0" i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: Em grupo, os participantes devem analisar as possíveis causas do conflito, considerando fatores como a comunicação, diferenças de experiência, e pressões do ambiente prisional.</a:t>
            </a:r>
          </a:p>
          <a:p>
            <a:pPr algn="l">
              <a:buFont typeface="+mj-lt"/>
              <a:buAutoNum type="arabicPeriod"/>
            </a:pPr>
            <a:r>
              <a:rPr lang="pt-PT" b="1" i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Gerar </a:t>
            </a:r>
            <a:r>
              <a:rPr lang="pt-PT" b="1">
                <a:solidFill>
                  <a:srgbClr val="242424"/>
                </a:solidFill>
                <a:latin typeface="Aptos" panose="020B0004020202020204" pitchFamily="34" charset="0"/>
              </a:rPr>
              <a:t>o</a:t>
            </a:r>
            <a:r>
              <a:rPr lang="pt-PT" b="1" i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pções</a:t>
            </a:r>
            <a:r>
              <a:rPr lang="pt-PT" b="0" i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: Realizar um brainstorming para criar uma lista de possíveis soluções para resolver o conflito. As soluções devem incluir técnicas de resolução de conflitos.</a:t>
            </a:r>
          </a:p>
          <a:p>
            <a:pPr algn="l">
              <a:buFont typeface="+mj-lt"/>
              <a:buAutoNum type="arabicPeriod"/>
            </a:pPr>
            <a:r>
              <a:rPr lang="pt-PT" b="1" i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Avaliar e </a:t>
            </a:r>
            <a:r>
              <a:rPr lang="pt-PT" b="1">
                <a:solidFill>
                  <a:srgbClr val="242424"/>
                </a:solidFill>
                <a:latin typeface="Aptos" panose="020B0004020202020204" pitchFamily="34" charset="0"/>
              </a:rPr>
              <a:t>e</a:t>
            </a:r>
            <a:r>
              <a:rPr lang="pt-PT" b="1" i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scolher</a:t>
            </a:r>
            <a:r>
              <a:rPr lang="pt-PT" b="0" i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: Analisar as opções geradas e selecionar a melhor solução, considerando os benefícios e desvantagens de cada uma. Os participantes devem justificar suas escolhas.</a:t>
            </a:r>
          </a:p>
          <a:p>
            <a:pPr algn="l">
              <a:buFont typeface="+mj-lt"/>
              <a:buAutoNum type="arabicPeriod"/>
            </a:pPr>
            <a:r>
              <a:rPr lang="pt-PT" b="1" i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Implementar e monitorizar</a:t>
            </a:r>
            <a:r>
              <a:rPr lang="pt-PT" b="0" i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: Discutir de que forma a solução escolhida pode ser implementada na prática e de que modo monitorizar os resultados para garantir que o conflito foi resolvido de forma eficaz.</a:t>
            </a:r>
          </a:p>
          <a:p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6B08BE31-8797-BB0C-7278-7FCD98288D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0312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B637D-CB91-8E04-7290-DFABF8F18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BAC4FB63-4F88-A213-DC6A-59AC32889B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41198A23-6131-3A4D-117F-62C968D0B0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72C4E2BD-57AA-A45E-C485-3D4E256DD7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89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5B386-1ADF-5043-4E7A-334EFF7BC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930143C8-B99B-EC9E-9C1B-ADE93B92BC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1CFA4D0F-EB1D-0823-6D48-0A621A1CA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98D9311E-C032-16B0-C869-BB5EAC8666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4327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6E7E4-4E09-4436-0673-19C32D38D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63125397-FA9F-FB9C-EC49-F3E86B537F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395F4B32-DC7E-FE8D-8840-49E13B9DDA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A9A0F6E-4B19-E3C3-AD14-77AAA856FA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42657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BD5F4-7B01-905E-C7F7-92836B7B8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C02D3AA5-DD1E-3E23-8A4B-E86ADA8378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B0E02172-88E7-F1E5-94DC-96D3C523B5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714B2B30-3525-9B59-9EE6-EC0B63B4B9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9229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FD7BB-15AE-A7BC-9E5B-DDC586B91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EBEF7E89-FB13-9F3C-0DB0-269BC3FC0E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9AF0F054-09CE-7D47-46F7-8FAA66CF23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5E63F88-03FA-FD11-CD0A-22FF39B0C2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8686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94984-6241-73E4-1F90-55C4807B9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AF43ED8B-58D6-FE06-DA6D-E75C9C802D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24D7DD50-DCC4-98B9-5BD9-B6BB0E61A4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39A8CFA-379C-E7D0-263F-C4666BC584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4280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4E494-C8F9-15DD-FA3D-96DE3E8A8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BF632C42-BF2D-A92F-9E8D-1B7E1B4FB4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3F3D0B92-4FFB-F997-4B2F-B10794381E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6569E4AF-F7C7-C666-8891-675A5EC9B4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3D561-B86C-4AF2-9CCD-C5B37EEB1AAF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4990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357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7D66E-A671-9690-F8A2-5DD02D335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BFFD8-32D3-E11F-A022-57E3A4C07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84EEA-D365-7737-2DB2-4FD78A711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1D875-C100-CA6A-9A1B-EE6BC9544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4/11/2025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A3DA0-2C88-1DE7-D0EF-6ECA7990B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8994F-D964-4B24-B6DD-BE5B1E83B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377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F3F9C-C547-1849-7121-EF6EC5D7D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0D3C91-2751-F538-7709-66E606F531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E08F27-C9D5-9699-B6D5-5B6583446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8265A-D06C-0EC4-B78C-B60228A2F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4/11/2025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31DB2-5F21-8934-5D0A-A359EF72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09DB4-5B03-8D96-1E2B-C7B01A47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5329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1B483-154D-1A7D-8D9E-9469E61AB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89EDCC-737E-1AAB-B2E3-104C734E2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7E5D7-76D8-9D0E-7E87-EB7EAC81D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4/11/2025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C42FB-C192-CCB7-76A2-AF745DED4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2E293-5B95-3597-8D76-AF47D7BC6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83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783A0E-0B8D-941E-92CD-11CB93F44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3DB2A1-D4E3-9129-A143-82B37ED27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2F5E8-05DC-F0CB-2D33-29D318BD4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4/11/2025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998F8-31F9-E2FB-12E0-8D4C21ECB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6DDBB-D2A0-6E5E-1EBC-7C72C9D33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739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m desenhos de criança, Consumíveis de escritório, escrita à mão, estático&#10;&#10;Descrição gerada automaticamente">
            <a:extLst>
              <a:ext uri="{FF2B5EF4-FFF2-40B4-BE49-F238E27FC236}">
                <a16:creationId xmlns:a16="http://schemas.microsoft.com/office/drawing/2014/main" id="{852F25BF-903E-A8EC-51D7-DCB89C40A5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49" b="22077"/>
          <a:stretch/>
        </p:blipFill>
        <p:spPr>
          <a:xfrm>
            <a:off x="0" y="1"/>
            <a:ext cx="10871199" cy="6858000"/>
          </a:xfrm>
          <a:prstGeom prst="rect">
            <a:avLst/>
          </a:prstGeom>
        </p:spPr>
      </p:pic>
      <p:sp>
        <p:nvSpPr>
          <p:cNvPr id="3" name="Google Shape;297;p17">
            <a:extLst>
              <a:ext uri="{FF2B5EF4-FFF2-40B4-BE49-F238E27FC236}">
                <a16:creationId xmlns:a16="http://schemas.microsoft.com/office/drawing/2014/main" id="{ED96B884-8F81-7DA2-F449-D5DA4820CA16}"/>
              </a:ext>
            </a:extLst>
          </p:cNvPr>
          <p:cNvSpPr/>
          <p:nvPr userDrawn="1"/>
        </p:nvSpPr>
        <p:spPr>
          <a:xfrm>
            <a:off x="1" y="0"/>
            <a:ext cx="10871199" cy="6857999"/>
          </a:xfrm>
          <a:prstGeom prst="rect">
            <a:avLst/>
          </a:prstGeom>
          <a:solidFill>
            <a:schemeClr val="dk1">
              <a:alpha val="4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061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FE17787-94DD-24C2-71E7-7C58E5C10EBF}"/>
              </a:ext>
            </a:extLst>
          </p:cNvPr>
          <p:cNvSpPr/>
          <p:nvPr userDrawn="1"/>
        </p:nvSpPr>
        <p:spPr>
          <a:xfrm>
            <a:off x="0" y="232956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EDB613C9-1A58-7824-7D86-C6A7F18E7512}"/>
              </a:ext>
            </a:extLst>
          </p:cNvPr>
          <p:cNvGrpSpPr/>
          <p:nvPr userDrawn="1"/>
        </p:nvGrpSpPr>
        <p:grpSpPr>
          <a:xfrm>
            <a:off x="1662712" y="5415033"/>
            <a:ext cx="8668569" cy="928310"/>
            <a:chOff x="1662712" y="5415033"/>
            <a:chExt cx="8668569" cy="928310"/>
          </a:xfrm>
        </p:grpSpPr>
        <p:pic>
          <p:nvPicPr>
            <p:cNvPr id="16" name="Εικόνα 8">
              <a:extLst>
                <a:ext uri="{FF2B5EF4-FFF2-40B4-BE49-F238E27FC236}">
                  <a16:creationId xmlns:a16="http://schemas.microsoft.com/office/drawing/2014/main" id="{29098376-3EB7-4BCD-BF97-3E63CDF96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712" y="5679562"/>
              <a:ext cx="1906111" cy="399253"/>
            </a:xfrm>
            <a:prstGeom prst="rect">
              <a:avLst/>
            </a:prstGeom>
          </p:spPr>
        </p:pic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24D23F95-5E12-DFB7-28A2-8F04825D93F5}"/>
                </a:ext>
              </a:extLst>
            </p:cNvPr>
            <p:cNvGrpSpPr/>
            <p:nvPr/>
          </p:nvGrpSpPr>
          <p:grpSpPr>
            <a:xfrm>
              <a:off x="3627584" y="5415033"/>
              <a:ext cx="6703697" cy="928310"/>
              <a:chOff x="3627584" y="5415033"/>
              <a:chExt cx="6703697" cy="92831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4C08BE3D-8F8C-773C-CEEE-2B9FDB79DF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4031" y="5442648"/>
                <a:ext cx="745901" cy="745221"/>
              </a:xfrm>
              <a:prstGeom prst="rect">
                <a:avLst/>
              </a:prstGeom>
            </p:spPr>
          </p:pic>
          <p:pic>
            <p:nvPicPr>
              <p:cNvPr id="9" name="Picture 3" descr="Text&#10;&#10;Description automatically generated">
                <a:extLst>
                  <a:ext uri="{FF2B5EF4-FFF2-40B4-BE49-F238E27FC236}">
                    <a16:creationId xmlns:a16="http://schemas.microsoft.com/office/drawing/2014/main" id="{4576D0B2-90D7-09E6-841B-CC7D3839EF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4054" y="5564900"/>
                <a:ext cx="1052995" cy="441995"/>
              </a:xfrm>
              <a:prstGeom prst="rect">
                <a:avLst/>
              </a:prstGeom>
            </p:spPr>
          </p:pic>
          <p:pic>
            <p:nvPicPr>
              <p:cNvPr id="10" name="Picture 5" descr="Logo&#10;&#10;Description automatically generated">
                <a:extLst>
                  <a:ext uri="{FF2B5EF4-FFF2-40B4-BE49-F238E27FC236}">
                    <a16:creationId xmlns:a16="http://schemas.microsoft.com/office/drawing/2014/main" id="{10808821-948C-C404-8EED-1443220FAC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6914" y="5415033"/>
                <a:ext cx="980054" cy="762265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95D7846-8CAB-B097-FAD1-11D2210E97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87542" y="5558565"/>
                <a:ext cx="651720" cy="65172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B604B68-E29D-E44C-FECA-5B1EE56645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3950" y="5466733"/>
                <a:ext cx="876610" cy="87661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16460FE5-289A-CCDF-121A-084EC7B1B3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7584" y="5473773"/>
                <a:ext cx="619488" cy="616735"/>
              </a:xfrm>
              <a:prstGeom prst="rect">
                <a:avLst/>
              </a:prstGeom>
            </p:spPr>
          </p:pic>
          <p:pic>
            <p:nvPicPr>
              <p:cNvPr id="32" name="Picture 31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6078CFD3-F795-D80C-792A-B6009C96AA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16245" y="5588841"/>
                <a:ext cx="715036" cy="572598"/>
              </a:xfrm>
              <a:prstGeom prst="rect">
                <a:avLst/>
              </a:prstGeom>
            </p:spPr>
          </p:pic>
        </p:grpSp>
      </p:grpSp>
      <p:sp>
        <p:nvSpPr>
          <p:cNvPr id="11" name="Rectangle 8">
            <a:extLst>
              <a:ext uri="{FF2B5EF4-FFF2-40B4-BE49-F238E27FC236}">
                <a16:creationId xmlns:a16="http://schemas.microsoft.com/office/drawing/2014/main" id="{7B144CC6-098F-5573-E1F4-C9651571446C}"/>
              </a:ext>
            </a:extLst>
          </p:cNvPr>
          <p:cNvSpPr/>
          <p:nvPr userDrawn="1"/>
        </p:nvSpPr>
        <p:spPr>
          <a:xfrm flipV="1">
            <a:off x="11867499" y="2880957"/>
            <a:ext cx="45719" cy="39770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7" name="Imagem 16" descr="Uma imagem com Tipo de letra, texto, logótipo, Gráficos&#10;&#10;Descrição gerada automaticamente">
            <a:extLst>
              <a:ext uri="{FF2B5EF4-FFF2-40B4-BE49-F238E27FC236}">
                <a16:creationId xmlns:a16="http://schemas.microsoft.com/office/drawing/2014/main" id="{D45C0A84-13DB-2E59-76FF-A3407AF4340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072" y="426179"/>
            <a:ext cx="1627200" cy="189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0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BF2DA-9517-8E8E-B247-87F491C37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4F0FF-CCF9-2E42-E353-306605610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46A45-2FF0-10BA-2F6E-B737AEB80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4/11/2025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F53BA-7F56-7DAC-7098-2825281E7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59411-97F3-2C9B-CD0D-166ABB17D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651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A2787-F9AF-B5C4-7930-00CF82003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F584B-B7DA-3655-805D-461A5C158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E4E9E-C739-FEEF-5A44-5BC964449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4/11/2025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925B6-7541-DFB5-6870-5E73FF719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B5FA0-8149-6977-E154-FB13801D9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077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32E2-7B3F-6A76-BED8-CB062BAF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A5567-49C3-4AFA-1324-B653FA2B6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70125-45FF-860D-3795-3659857D2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4241A-2D00-6BFA-CEAE-D02BA1309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4/11/2025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78E8A-1F6D-3421-BC4B-FE4C5BB5D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D9F74-B604-AED6-0A5C-AE38A088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420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23CBD-A9F7-E79C-6616-E7B6CC92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69A6A-3934-C074-3494-371D3E830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D45C4-9A51-45B4-5825-5E19D104A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248272-0182-AC4B-89F8-A179C2846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763BB-1426-D1C4-BCA5-993E16B67B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A0DEB4-8CE3-B224-1859-F8FA230C8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4/11/2025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F65738-6A41-8940-DFFC-594524C93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EE8286-749D-A6C3-4F85-ACE29B4D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251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4591E-4D99-8245-E7D2-8C51ED36C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E7C78-BAAE-2A26-106A-17DECA63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4/11/2025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369396-45AD-7521-C8DA-BFF3040FF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363816-DD8A-06B0-866D-F6212E36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537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E3AE9A-EE81-B7DF-1C67-EE143625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387A-7222-4937-82DE-07BA11F88A02}" type="datetimeFigureOut">
              <a:rPr lang="el-GR" smtClean="0"/>
              <a:t>4/11/2025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A8DFD9-7A74-2114-E070-FA34254D3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24A3A-DB05-F950-8207-171B00789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961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C575AA-E4F9-CB67-051A-6456215DE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B8D4F-BAB7-1221-B049-9AC5C9C06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3BF7A-A975-0297-5FDD-65A064ACA9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6387A-7222-4937-82DE-07BA11F88A02}" type="datetimeFigureOut">
              <a:rPr lang="el-GR" smtClean="0"/>
              <a:t>4/11/2025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77B2F-5B4D-BDD4-1DF5-089682A2A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3735A-9CB5-FCA0-8F7C-C5214C0E7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B7E91-0940-431C-B33D-7C26447573F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925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3EC45-D467-D018-8070-628F4BAC2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29B3F631-CB15-9BF7-5481-651ED991C197}"/>
              </a:ext>
            </a:extLst>
          </p:cNvPr>
          <p:cNvGrpSpPr/>
          <p:nvPr/>
        </p:nvGrpSpPr>
        <p:grpSpPr>
          <a:xfrm>
            <a:off x="1582858" y="2605906"/>
            <a:ext cx="8986957" cy="1646188"/>
            <a:chOff x="924258" y="2534830"/>
            <a:chExt cx="8986957" cy="1646188"/>
          </a:xfrm>
        </p:grpSpPr>
        <p:pic>
          <p:nvPicPr>
            <p:cNvPr id="3" name="Picture 6">
              <a:extLst>
                <a:ext uri="{FF2B5EF4-FFF2-40B4-BE49-F238E27FC236}">
                  <a16:creationId xmlns:a16="http://schemas.microsoft.com/office/drawing/2014/main" id="{7A08D651-2ACC-10EE-F3BE-5AD80D1E3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24258" y="2534830"/>
              <a:ext cx="1179846" cy="1646188"/>
            </a:xfrm>
            <a:prstGeom prst="rect">
              <a:avLst/>
            </a:prstGeom>
          </p:spPr>
        </p:pic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59ACE4F9-A3CA-2E24-BCE3-BA7669C55289}"/>
                </a:ext>
              </a:extLst>
            </p:cNvPr>
            <p:cNvSpPr txBox="1">
              <a:spLocks/>
            </p:cNvSpPr>
            <p:nvPr/>
          </p:nvSpPr>
          <p:spPr>
            <a:xfrm>
              <a:off x="1746043" y="2756113"/>
              <a:ext cx="8165172" cy="120362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0" i="0">
                  <a:effectLst/>
                  <a:latin typeface="Aptos Black" panose="020B0004020202020204" pitchFamily="34" charset="0"/>
                </a:rPr>
                <a:t>Módulo 2. </a:t>
              </a:r>
            </a:p>
            <a:p>
              <a:pPr algn="l"/>
              <a:r>
                <a:rPr lang="en-US" sz="3600" i="0">
                  <a:effectLst/>
                  <a:latin typeface="Aptos Black" panose="020B0004020202020204" pitchFamily="34" charset="0"/>
                </a:rPr>
                <a:t>Competências de </a:t>
              </a:r>
              <a:r>
                <a:rPr lang="en-US" sz="3600" i="0" err="1">
                  <a:effectLst/>
                  <a:latin typeface="Aptos Black" panose="020B0004020202020204" pitchFamily="34" charset="0"/>
                </a:rPr>
                <a:t>comunicação</a:t>
              </a:r>
              <a:endParaRPr lang="en-US" sz="3600" i="0">
                <a:effectLst/>
                <a:latin typeface="Aptos Black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7641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FD6EB-FBB5-4DD4-CB4A-E88F8BA71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107B7B42-08EF-DBC2-5878-2420980BA0B1}"/>
              </a:ext>
            </a:extLst>
          </p:cNvPr>
          <p:cNvGrpSpPr/>
          <p:nvPr/>
        </p:nvGrpSpPr>
        <p:grpSpPr>
          <a:xfrm>
            <a:off x="1031080" y="1002330"/>
            <a:ext cx="6837013" cy="792752"/>
            <a:chOff x="1031080" y="1002330"/>
            <a:chExt cx="6837013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5A7F3704-7D63-2DA8-C04C-18A413CAB2F9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AB586726-6069-49DF-5A23-5B083613E708}"/>
                </a:ext>
              </a:extLst>
            </p:cNvPr>
            <p:cNvSpPr txBox="1">
              <a:spLocks/>
            </p:cNvSpPr>
            <p:nvPr/>
          </p:nvSpPr>
          <p:spPr>
            <a:xfrm>
              <a:off x="1304483" y="1002330"/>
              <a:ext cx="6563610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i="0" err="1">
                  <a:effectLst/>
                  <a:latin typeface="Aptos Black" panose="020B0004020202020204" pitchFamily="34" charset="0"/>
                </a:rPr>
                <a:t>Escuta</a:t>
              </a:r>
              <a:r>
                <a:rPr lang="en-US" sz="3600" i="0">
                  <a:effectLst/>
                  <a:latin typeface="Aptos Black" panose="020B0004020202020204" pitchFamily="34" charset="0"/>
                </a:rPr>
                <a:t> </a:t>
              </a:r>
              <a:r>
                <a:rPr lang="en-US" sz="3600" i="0" err="1">
                  <a:effectLst/>
                  <a:latin typeface="Aptos Black" panose="020B0004020202020204" pitchFamily="34" charset="0"/>
                </a:rPr>
                <a:t>a</a:t>
              </a:r>
              <a:r>
                <a:rPr lang="en-US" sz="3600" err="1">
                  <a:latin typeface="Aptos Black" panose="020B0004020202020204" pitchFamily="34" charset="0"/>
                </a:rPr>
                <a:t>tiva</a:t>
              </a:r>
              <a:r>
                <a:rPr lang="en-US" sz="3600">
                  <a:latin typeface="Aptos Black" panose="020B0004020202020204" pitchFamily="34" charset="0"/>
                </a:rPr>
                <a:t>: </a:t>
              </a:r>
              <a:r>
                <a:rPr lang="en-US" sz="3600" err="1">
                  <a:latin typeface="Aptos Black" panose="020B0004020202020204" pitchFamily="34" charset="0"/>
                </a:rPr>
                <a:t>técnicas</a:t>
              </a:r>
              <a:endParaRPr lang="en-US" sz="3600" i="0">
                <a:effectLst/>
                <a:latin typeface="Aptos Black" panose="020B0004020202020204" pitchFamily="34" charset="0"/>
              </a:endParaRPr>
            </a:p>
          </p:txBody>
        </p: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F4D8E134-0002-2329-212C-60A8C9A988D0}"/>
              </a:ext>
            </a:extLst>
          </p:cNvPr>
          <p:cNvSpPr txBox="1"/>
          <p:nvPr/>
        </p:nvSpPr>
        <p:spPr>
          <a:xfrm>
            <a:off x="934299" y="1985087"/>
            <a:ext cx="508555" cy="2728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eaLnBrk="1" fontAlgn="auto" latinLnBrk="0" hangingPunct="1">
              <a:lnSpc>
                <a:spcPts val="28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DDD4FEDF-8C41-A94D-79CB-FC7802DC0D13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52AF958B-0829-C19B-A013-807BCEC66F10}"/>
              </a:ext>
            </a:extLst>
          </p:cNvPr>
          <p:cNvGrpSpPr/>
          <p:nvPr/>
        </p:nvGrpSpPr>
        <p:grpSpPr>
          <a:xfrm>
            <a:off x="542465" y="1985087"/>
            <a:ext cx="11107069" cy="4348538"/>
            <a:chOff x="357383" y="2013242"/>
            <a:chExt cx="11107069" cy="4348538"/>
          </a:xfrm>
        </p:grpSpPr>
        <p:grpSp>
          <p:nvGrpSpPr>
            <p:cNvPr id="53" name="Agrupar 52">
              <a:extLst>
                <a:ext uri="{FF2B5EF4-FFF2-40B4-BE49-F238E27FC236}">
                  <a16:creationId xmlns:a16="http://schemas.microsoft.com/office/drawing/2014/main" id="{EFADC1E9-BBA9-011D-14B4-B538429C371E}"/>
                </a:ext>
              </a:extLst>
            </p:cNvPr>
            <p:cNvGrpSpPr/>
            <p:nvPr/>
          </p:nvGrpSpPr>
          <p:grpSpPr>
            <a:xfrm>
              <a:off x="357383" y="2013242"/>
              <a:ext cx="11107069" cy="1994359"/>
              <a:chOff x="357383" y="2013242"/>
              <a:chExt cx="11107069" cy="1994359"/>
            </a:xfrm>
          </p:grpSpPr>
          <p:grpSp>
            <p:nvGrpSpPr>
              <p:cNvPr id="17" name="Agrupar 16">
                <a:extLst>
                  <a:ext uri="{FF2B5EF4-FFF2-40B4-BE49-F238E27FC236}">
                    <a16:creationId xmlns:a16="http://schemas.microsoft.com/office/drawing/2014/main" id="{E93054CD-5A5A-94CC-FBF1-85816DAC730D}"/>
                  </a:ext>
                </a:extLst>
              </p:cNvPr>
              <p:cNvGrpSpPr/>
              <p:nvPr/>
            </p:nvGrpSpPr>
            <p:grpSpPr>
              <a:xfrm>
                <a:off x="357383" y="2013242"/>
                <a:ext cx="4146881" cy="1994359"/>
                <a:chOff x="0" y="424306"/>
                <a:chExt cx="5927805" cy="1994359"/>
              </a:xfrm>
            </p:grpSpPr>
            <p:sp>
              <p:nvSpPr>
                <p:cNvPr id="24" name="Retângulo: Cantos Arredondados 23">
                  <a:extLst>
                    <a:ext uri="{FF2B5EF4-FFF2-40B4-BE49-F238E27FC236}">
                      <a16:creationId xmlns:a16="http://schemas.microsoft.com/office/drawing/2014/main" id="{029B6A75-0605-E870-8FE6-D9F87EEB47FE}"/>
                    </a:ext>
                  </a:extLst>
                </p:cNvPr>
                <p:cNvSpPr/>
                <p:nvPr/>
              </p:nvSpPr>
              <p:spPr>
                <a:xfrm>
                  <a:off x="0" y="424306"/>
                  <a:ext cx="5927805" cy="1994359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FFC000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" name="Retângulo: Cantos Arredondados 4">
                  <a:extLst>
                    <a:ext uri="{FF2B5EF4-FFF2-40B4-BE49-F238E27FC236}">
                      <a16:creationId xmlns:a16="http://schemas.microsoft.com/office/drawing/2014/main" id="{64AA7F92-7BCC-4AAB-B9F2-8F756D420C48}"/>
                    </a:ext>
                  </a:extLst>
                </p:cNvPr>
                <p:cNvSpPr txBox="1"/>
                <p:nvPr/>
              </p:nvSpPr>
              <p:spPr>
                <a:xfrm>
                  <a:off x="58413" y="482719"/>
                  <a:ext cx="5810979" cy="187753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6200" tIns="76200" rIns="76200" bIns="76200" numCol="1" spcCol="1270" anchor="ctr" anchorCtr="0">
                  <a:noAutofit/>
                </a:bodyPr>
                <a:lstStyle/>
                <a:p>
                  <a:pPr marL="0" lvl="0" indent="0" algn="ctr" defTabSz="8890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pt-PT" sz="2000" b="0" kern="1200">
                      <a:latin typeface="Aptos Black" panose="020B0004020202020204" pitchFamily="34" charset="0"/>
                      <a:ea typeface="Calibri"/>
                      <a:cs typeface="Calibri"/>
                    </a:rPr>
                    <a:t>4. Evite o enviesamento</a:t>
                  </a:r>
                </a:p>
              </p:txBody>
            </p:sp>
          </p:grpSp>
          <p:grpSp>
            <p:nvGrpSpPr>
              <p:cNvPr id="28" name="Agrupar 27">
                <a:extLst>
                  <a:ext uri="{FF2B5EF4-FFF2-40B4-BE49-F238E27FC236}">
                    <a16:creationId xmlns:a16="http://schemas.microsoft.com/office/drawing/2014/main" id="{B24FA58C-4961-059C-4CDA-70D4907F29BF}"/>
                  </a:ext>
                </a:extLst>
              </p:cNvPr>
              <p:cNvGrpSpPr/>
              <p:nvPr/>
            </p:nvGrpSpPr>
            <p:grpSpPr>
              <a:xfrm rot="16200000">
                <a:off x="4935050" y="2776421"/>
                <a:ext cx="360000" cy="468000"/>
                <a:chOff x="2671159" y="2712081"/>
                <a:chExt cx="658636" cy="982132"/>
              </a:xfrm>
            </p:grpSpPr>
            <p:sp>
              <p:nvSpPr>
                <p:cNvPr id="29" name="Seta: Para a Direita 28">
                  <a:extLst>
                    <a:ext uri="{FF2B5EF4-FFF2-40B4-BE49-F238E27FC236}">
                      <a16:creationId xmlns:a16="http://schemas.microsoft.com/office/drawing/2014/main" id="{F34C481F-B678-9489-399F-03215A1A8475}"/>
                    </a:ext>
                  </a:extLst>
                </p:cNvPr>
                <p:cNvSpPr/>
                <p:nvPr/>
              </p:nvSpPr>
              <p:spPr>
                <a:xfrm rot="5362336">
                  <a:off x="2509411" y="2873829"/>
                  <a:ext cx="982132" cy="658636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  <a:solidFill>
                  <a:srgbClr val="FFC000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30" name="Seta: Para a Direita 6">
                  <a:extLst>
                    <a:ext uri="{FF2B5EF4-FFF2-40B4-BE49-F238E27FC236}">
                      <a16:creationId xmlns:a16="http://schemas.microsoft.com/office/drawing/2014/main" id="{83898C13-99BC-C9EF-EB3B-2319015C1C47}"/>
                    </a:ext>
                  </a:extLst>
                </p:cNvPr>
                <p:cNvSpPr txBox="1"/>
                <p:nvPr/>
              </p:nvSpPr>
              <p:spPr>
                <a:xfrm rot="-37664">
                  <a:off x="2801803" y="2712087"/>
                  <a:ext cx="395182" cy="784541"/>
                </a:xfrm>
                <a:prstGeom prst="rect">
                  <a:avLst/>
                </a:prstGeom>
                <a:solidFill>
                  <a:srgbClr val="FFC000"/>
                </a:solidFill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marL="0" lvl="0" indent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pt-PT" sz="1400" kern="1200"/>
                </a:p>
              </p:txBody>
            </p:sp>
          </p:grpSp>
          <p:grpSp>
            <p:nvGrpSpPr>
              <p:cNvPr id="36" name="Agrupar 35">
                <a:extLst>
                  <a:ext uri="{FF2B5EF4-FFF2-40B4-BE49-F238E27FC236}">
                    <a16:creationId xmlns:a16="http://schemas.microsoft.com/office/drawing/2014/main" id="{3B36CA92-5557-D71D-EEE6-DA3BFF7B68AC}"/>
                  </a:ext>
                </a:extLst>
              </p:cNvPr>
              <p:cNvGrpSpPr/>
              <p:nvPr/>
            </p:nvGrpSpPr>
            <p:grpSpPr>
              <a:xfrm>
                <a:off x="5725835" y="2013242"/>
                <a:ext cx="5738617" cy="1994359"/>
                <a:chOff x="0" y="424306"/>
                <a:chExt cx="5927805" cy="1994359"/>
              </a:xfrm>
              <a:noFill/>
            </p:grpSpPr>
            <p:sp>
              <p:nvSpPr>
                <p:cNvPr id="37" name="Retângulo: Cantos Arredondados 36">
                  <a:extLst>
                    <a:ext uri="{FF2B5EF4-FFF2-40B4-BE49-F238E27FC236}">
                      <a16:creationId xmlns:a16="http://schemas.microsoft.com/office/drawing/2014/main" id="{7822EFE1-F930-6A2E-3F74-3D0DE3D854E5}"/>
                    </a:ext>
                  </a:extLst>
                </p:cNvPr>
                <p:cNvSpPr/>
                <p:nvPr/>
              </p:nvSpPr>
              <p:spPr>
                <a:xfrm>
                  <a:off x="0" y="424306"/>
                  <a:ext cx="5927805" cy="1994359"/>
                </a:xfrm>
                <a:prstGeom prst="roundRect">
                  <a:avLst>
                    <a:gd name="adj" fmla="val 10000"/>
                  </a:avLst>
                </a:prstGeom>
                <a:grp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38" name="Retângulo: Cantos Arredondados 4">
                  <a:extLst>
                    <a:ext uri="{FF2B5EF4-FFF2-40B4-BE49-F238E27FC236}">
                      <a16:creationId xmlns:a16="http://schemas.microsoft.com/office/drawing/2014/main" id="{1D3E3DEE-A2E7-CFDD-F7EB-E381EBE42193}"/>
                    </a:ext>
                  </a:extLst>
                </p:cNvPr>
                <p:cNvSpPr txBox="1"/>
                <p:nvPr/>
              </p:nvSpPr>
              <p:spPr>
                <a:xfrm>
                  <a:off x="58413" y="482719"/>
                  <a:ext cx="5810979" cy="1877533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6200" tIns="76200" rIns="76200" bIns="76200" numCol="1" spcCol="1270" anchor="ctr" anchorCtr="0">
                  <a:noAutofit/>
                </a:bodyPr>
                <a:lstStyle/>
                <a:p>
                  <a:pPr marL="0" lvl="0" indent="0" algn="ctr" defTabSz="8890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pt-PT" sz="2000" b="0" kern="1200">
                      <a:latin typeface="Aptos Black" panose="020B0004020202020204" pitchFamily="34" charset="0"/>
                      <a:ea typeface="Calibri"/>
                      <a:cs typeface="Calibri"/>
                    </a:rPr>
                    <a:t>1. Preste atenção</a:t>
                  </a:r>
                </a:p>
              </p:txBody>
            </p:sp>
          </p:grpSp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2DF37448-BBEA-1B50-47BC-25C4DCF2043B}"/>
                  </a:ext>
                </a:extLst>
              </p:cNvPr>
              <p:cNvSpPr txBox="1"/>
              <p:nvPr/>
            </p:nvSpPr>
            <p:spPr>
              <a:xfrm>
                <a:off x="5782383" y="2271757"/>
                <a:ext cx="5625520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PT" sz="1800" dirty="0">
                    <a:latin typeface="Aptos" panose="020B0004020202020204" pitchFamily="34" charset="0"/>
                  </a:rPr>
                  <a:t>Interromper frustra o orador e limita a compreensão plena da mensagem
Permita que o orador termine cada ponto antes de fazer perguntas
Não interrompa com contra-argumentos</a:t>
                </a:r>
              </a:p>
            </p:txBody>
          </p:sp>
        </p:grpSp>
        <p:grpSp>
          <p:nvGrpSpPr>
            <p:cNvPr id="54" name="Agrupar 53">
              <a:extLst>
                <a:ext uri="{FF2B5EF4-FFF2-40B4-BE49-F238E27FC236}">
                  <a16:creationId xmlns:a16="http://schemas.microsoft.com/office/drawing/2014/main" id="{6B25F1B7-5435-5809-C2AD-98523EAAFCFE}"/>
                </a:ext>
              </a:extLst>
            </p:cNvPr>
            <p:cNvGrpSpPr/>
            <p:nvPr/>
          </p:nvGrpSpPr>
          <p:grpSpPr>
            <a:xfrm>
              <a:off x="357383" y="4367421"/>
              <a:ext cx="11107069" cy="1994359"/>
              <a:chOff x="357383" y="2013242"/>
              <a:chExt cx="11107069" cy="1994359"/>
            </a:xfrm>
          </p:grpSpPr>
          <p:grpSp>
            <p:nvGrpSpPr>
              <p:cNvPr id="55" name="Agrupar 54">
                <a:extLst>
                  <a:ext uri="{FF2B5EF4-FFF2-40B4-BE49-F238E27FC236}">
                    <a16:creationId xmlns:a16="http://schemas.microsoft.com/office/drawing/2014/main" id="{2C18A46E-F926-9075-C5AE-2FF376D2992B}"/>
                  </a:ext>
                </a:extLst>
              </p:cNvPr>
              <p:cNvGrpSpPr/>
              <p:nvPr/>
            </p:nvGrpSpPr>
            <p:grpSpPr>
              <a:xfrm>
                <a:off x="357383" y="2013242"/>
                <a:ext cx="4146881" cy="1994359"/>
                <a:chOff x="0" y="424306"/>
                <a:chExt cx="5927805" cy="1994359"/>
              </a:xfrm>
            </p:grpSpPr>
            <p:sp>
              <p:nvSpPr>
                <p:cNvPr id="63" name="Retângulo: Cantos Arredondados 62">
                  <a:extLst>
                    <a:ext uri="{FF2B5EF4-FFF2-40B4-BE49-F238E27FC236}">
                      <a16:creationId xmlns:a16="http://schemas.microsoft.com/office/drawing/2014/main" id="{90A9A5BE-7E94-503F-19E9-68014EACBA03}"/>
                    </a:ext>
                  </a:extLst>
                </p:cNvPr>
                <p:cNvSpPr/>
                <p:nvPr/>
              </p:nvSpPr>
              <p:spPr>
                <a:xfrm>
                  <a:off x="0" y="424306"/>
                  <a:ext cx="5927805" cy="1994359"/>
                </a:xfrm>
                <a:prstGeom prst="roundRect">
                  <a:avLst>
                    <a:gd name="adj" fmla="val 10000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64" name="Retângulo: Cantos Arredondados 4">
                  <a:extLst>
                    <a:ext uri="{FF2B5EF4-FFF2-40B4-BE49-F238E27FC236}">
                      <a16:creationId xmlns:a16="http://schemas.microsoft.com/office/drawing/2014/main" id="{2B3357B4-BEDF-60C3-DC36-11A9C533C607}"/>
                    </a:ext>
                  </a:extLst>
                </p:cNvPr>
                <p:cNvSpPr txBox="1"/>
                <p:nvPr/>
              </p:nvSpPr>
              <p:spPr>
                <a:xfrm>
                  <a:off x="58413" y="482719"/>
                  <a:ext cx="5810979" cy="187753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6200" tIns="76200" rIns="76200" bIns="76200" numCol="1" spcCol="1270" anchor="ctr" anchorCtr="0">
                  <a:noAutofit/>
                </a:bodyPr>
                <a:lstStyle/>
                <a:p>
                  <a:pPr marL="0" lvl="0" indent="0" algn="ctr" defTabSz="8890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pt-PT" sz="2000" b="0" kern="1200">
                      <a:latin typeface="Aptos Black" panose="020B0004020202020204" pitchFamily="34" charset="0"/>
                      <a:ea typeface="Calibri"/>
                      <a:cs typeface="Calibri"/>
                    </a:rPr>
                    <a:t>5. Responda adequadamente </a:t>
                  </a:r>
                </a:p>
              </p:txBody>
            </p:sp>
          </p:grpSp>
          <p:grpSp>
            <p:nvGrpSpPr>
              <p:cNvPr id="56" name="Agrupar 55">
                <a:extLst>
                  <a:ext uri="{FF2B5EF4-FFF2-40B4-BE49-F238E27FC236}">
                    <a16:creationId xmlns:a16="http://schemas.microsoft.com/office/drawing/2014/main" id="{BF035346-1A87-B9C8-74F3-7622A96B80CB}"/>
                  </a:ext>
                </a:extLst>
              </p:cNvPr>
              <p:cNvGrpSpPr/>
              <p:nvPr/>
            </p:nvGrpSpPr>
            <p:grpSpPr>
              <a:xfrm rot="16200000">
                <a:off x="4935050" y="2776421"/>
                <a:ext cx="360000" cy="468000"/>
                <a:chOff x="2671159" y="2712081"/>
                <a:chExt cx="658636" cy="982132"/>
              </a:xfrm>
            </p:grpSpPr>
            <p:sp>
              <p:nvSpPr>
                <p:cNvPr id="61" name="Seta: Para a Direita 60">
                  <a:extLst>
                    <a:ext uri="{FF2B5EF4-FFF2-40B4-BE49-F238E27FC236}">
                      <a16:creationId xmlns:a16="http://schemas.microsoft.com/office/drawing/2014/main" id="{804B986A-6715-ABEF-D47A-43746B45A503}"/>
                    </a:ext>
                  </a:extLst>
                </p:cNvPr>
                <p:cNvSpPr/>
                <p:nvPr/>
              </p:nvSpPr>
              <p:spPr>
                <a:xfrm rot="5362336">
                  <a:off x="2509411" y="2873829"/>
                  <a:ext cx="982132" cy="658636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62" name="Seta: Para a Direita 6">
                  <a:extLst>
                    <a:ext uri="{FF2B5EF4-FFF2-40B4-BE49-F238E27FC236}">
                      <a16:creationId xmlns:a16="http://schemas.microsoft.com/office/drawing/2014/main" id="{48D9D1DD-0428-3876-9BFE-72CC729669E1}"/>
                    </a:ext>
                  </a:extLst>
                </p:cNvPr>
                <p:cNvSpPr txBox="1"/>
                <p:nvPr/>
              </p:nvSpPr>
              <p:spPr>
                <a:xfrm rot="-37664">
                  <a:off x="2801803" y="2712087"/>
                  <a:ext cx="395182" cy="784541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marL="0" lvl="0" indent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pt-PT" sz="1400" kern="1200"/>
                </a:p>
              </p:txBody>
            </p:sp>
          </p:grpSp>
          <p:grpSp>
            <p:nvGrpSpPr>
              <p:cNvPr id="57" name="Agrupar 56">
                <a:extLst>
                  <a:ext uri="{FF2B5EF4-FFF2-40B4-BE49-F238E27FC236}">
                    <a16:creationId xmlns:a16="http://schemas.microsoft.com/office/drawing/2014/main" id="{4B8E3F19-E902-CBEC-A7D2-C59E7DE8BB4E}"/>
                  </a:ext>
                </a:extLst>
              </p:cNvPr>
              <p:cNvGrpSpPr/>
              <p:nvPr/>
            </p:nvGrpSpPr>
            <p:grpSpPr>
              <a:xfrm>
                <a:off x="5725835" y="2013242"/>
                <a:ext cx="5738617" cy="1994359"/>
                <a:chOff x="0" y="424306"/>
                <a:chExt cx="5927805" cy="1994359"/>
              </a:xfrm>
              <a:noFill/>
            </p:grpSpPr>
            <p:sp>
              <p:nvSpPr>
                <p:cNvPr id="59" name="Retângulo: Cantos Arredondados 58">
                  <a:extLst>
                    <a:ext uri="{FF2B5EF4-FFF2-40B4-BE49-F238E27FC236}">
                      <a16:creationId xmlns:a16="http://schemas.microsoft.com/office/drawing/2014/main" id="{D4F00242-504A-9D18-B82A-CF3085FBA4FB}"/>
                    </a:ext>
                  </a:extLst>
                </p:cNvPr>
                <p:cNvSpPr/>
                <p:nvPr/>
              </p:nvSpPr>
              <p:spPr>
                <a:xfrm>
                  <a:off x="0" y="424306"/>
                  <a:ext cx="5927805" cy="1994359"/>
                </a:xfrm>
                <a:prstGeom prst="roundRect">
                  <a:avLst>
                    <a:gd name="adj" fmla="val 10000"/>
                  </a:avLst>
                </a:prstGeom>
                <a:grpFill/>
                <a:ln w="28575"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60" name="Retângulo: Cantos Arredondados 4">
                  <a:extLst>
                    <a:ext uri="{FF2B5EF4-FFF2-40B4-BE49-F238E27FC236}">
                      <a16:creationId xmlns:a16="http://schemas.microsoft.com/office/drawing/2014/main" id="{583CA640-C4A6-3195-B8F7-FA00750A8071}"/>
                    </a:ext>
                  </a:extLst>
                </p:cNvPr>
                <p:cNvSpPr txBox="1"/>
                <p:nvPr/>
              </p:nvSpPr>
              <p:spPr>
                <a:xfrm>
                  <a:off x="58413" y="482719"/>
                  <a:ext cx="5810979" cy="1877533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6200" tIns="76200" rIns="76200" bIns="76200" numCol="1" spcCol="1270" anchor="ctr" anchorCtr="0">
                  <a:noAutofit/>
                </a:bodyPr>
                <a:lstStyle/>
                <a:p>
                  <a:pPr marL="0" lvl="0" indent="0" algn="ctr" defTabSz="8890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pt-PT" sz="2000" b="0" kern="1200">
                      <a:latin typeface="Aptos Black" panose="020B0004020202020204" pitchFamily="34" charset="0"/>
                      <a:ea typeface="Calibri"/>
                      <a:cs typeface="Calibri"/>
                    </a:rPr>
                    <a:t>1. Preste atenção</a:t>
                  </a:r>
                </a:p>
              </p:txBody>
            </p:sp>
          </p:grpSp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FC79151E-B960-190D-837E-35312021BAFE}"/>
                  </a:ext>
                </a:extLst>
              </p:cNvPr>
              <p:cNvSpPr txBox="1"/>
              <p:nvPr/>
            </p:nvSpPr>
            <p:spPr>
              <a:xfrm>
                <a:off x="5782383" y="2410257"/>
                <a:ext cx="562552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PT" sz="1800">
                    <a:latin typeface="Aptos" panose="020B0004020202020204" pitchFamily="34" charset="0"/>
                  </a:rPr>
                  <a:t>Seja sincero, aberto e honesto na sua resposta
Afirme as suas opiniões de forma respeitadora
Trate a outra pessoa de uma forma que considere que ela gostaria de ser tratada</a:t>
                </a:r>
                <a:endParaRPr lang="en-US" sz="1800">
                  <a:latin typeface="Aptos" panose="020B00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338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E884E-641F-65C5-752C-7A86E0F1A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8D7A24F5-A59C-C747-AB2B-4503C1A28F0B}"/>
              </a:ext>
            </a:extLst>
          </p:cNvPr>
          <p:cNvGrpSpPr/>
          <p:nvPr/>
        </p:nvGrpSpPr>
        <p:grpSpPr>
          <a:xfrm>
            <a:off x="1031080" y="1002330"/>
            <a:ext cx="4498730" cy="792752"/>
            <a:chOff x="1031080" y="1002330"/>
            <a:chExt cx="4498730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8F1CEDD2-DBCF-4E66-8788-1E004AAAD762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7B1DD8E7-6E4E-2597-CF1C-D19476DDBEC6}"/>
                </a:ext>
              </a:extLst>
            </p:cNvPr>
            <p:cNvSpPr txBox="1">
              <a:spLocks/>
            </p:cNvSpPr>
            <p:nvPr/>
          </p:nvSpPr>
          <p:spPr>
            <a:xfrm>
              <a:off x="1304483" y="1002330"/>
              <a:ext cx="4225327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i="0">
                  <a:effectLst/>
                  <a:latin typeface="Aptos Black" panose="020B0004020202020204" pitchFamily="34" charset="0"/>
                </a:rPr>
                <a:t>OARS</a:t>
              </a:r>
            </a:p>
          </p:txBody>
        </p: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41564177-ED3B-C55C-4C12-8E2C57221BD3}"/>
              </a:ext>
            </a:extLst>
          </p:cNvPr>
          <p:cNvSpPr txBox="1"/>
          <p:nvPr/>
        </p:nvSpPr>
        <p:spPr>
          <a:xfrm>
            <a:off x="934299" y="1985087"/>
            <a:ext cx="508555" cy="2728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eaLnBrk="1" fontAlgn="auto" latinLnBrk="0" hangingPunct="1">
              <a:lnSpc>
                <a:spcPts val="28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79B3C36-291B-AC35-06E4-61C4F2D1B749}"/>
              </a:ext>
            </a:extLst>
          </p:cNvPr>
          <p:cNvSpPr/>
          <p:nvPr/>
        </p:nvSpPr>
        <p:spPr>
          <a:xfrm flipV="1">
            <a:off x="11737992" y="-19014"/>
            <a:ext cx="55704" cy="68770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1DB6B2DA-D6BD-996A-BDE8-8FC3F29BE067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112">
            <a:extLst>
              <a:ext uri="{FF2B5EF4-FFF2-40B4-BE49-F238E27FC236}">
                <a16:creationId xmlns:a16="http://schemas.microsoft.com/office/drawing/2014/main" id="{7C200010-9A8F-FD65-6625-8E29E003AEE3}"/>
              </a:ext>
            </a:extLst>
          </p:cNvPr>
          <p:cNvSpPr txBox="1"/>
          <p:nvPr/>
        </p:nvSpPr>
        <p:spPr>
          <a:xfrm>
            <a:off x="1369826" y="1985087"/>
            <a:ext cx="9442385" cy="1077218"/>
          </a:xfrm>
          <a:prstGeom prst="rect">
            <a:avLst/>
          </a:prstGeom>
          <a:noFill/>
        </p:spPr>
        <p:txBody>
          <a:bodyPr wrap="square" lIns="0" tIns="45720" rIns="91440" bIns="45720" rtlCol="0" anchor="ctr">
            <a:spAutoFit/>
          </a:bodyPr>
          <a:lstStyle/>
          <a:p>
            <a:pPr algn="just"/>
            <a:r>
              <a:rPr lang="pt-PT" sz="1600">
                <a:latin typeface="Aptos" panose="020B0004020202020204" pitchFamily="34" charset="0"/>
              </a:rPr>
              <a:t>O modelo OARS é uma abordagem baseada em competências de comunicação interativas, adaptada de uma abordagem centrada na pessoa, utilizando princípios da entrevista motivacional. 
</a:t>
            </a:r>
          </a:p>
          <a:p>
            <a:pPr algn="just"/>
            <a:r>
              <a:rPr lang="pt-PT" sz="1600">
                <a:latin typeface="Aptos" panose="020B0004020202020204" pitchFamily="34" charset="0"/>
              </a:rPr>
              <a:t>O modelo OARS inclui 4 competências básicas: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F0EB68D8-1AA1-008B-CF19-8E59E2685B2E}"/>
              </a:ext>
            </a:extLst>
          </p:cNvPr>
          <p:cNvGrpSpPr/>
          <p:nvPr/>
        </p:nvGrpSpPr>
        <p:grpSpPr>
          <a:xfrm>
            <a:off x="1446242" y="3062305"/>
            <a:ext cx="9299516" cy="2560056"/>
            <a:chOff x="1522031" y="3062305"/>
            <a:chExt cx="9299516" cy="2560056"/>
          </a:xfrm>
        </p:grpSpPr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id="{7FD305F5-BF9B-4677-CCDD-58419F8579E2}"/>
                </a:ext>
              </a:extLst>
            </p:cNvPr>
            <p:cNvGrpSpPr/>
            <p:nvPr/>
          </p:nvGrpSpPr>
          <p:grpSpPr>
            <a:xfrm>
              <a:off x="1522031" y="3062305"/>
              <a:ext cx="1375066" cy="2560056"/>
              <a:chOff x="1522031" y="3062305"/>
              <a:chExt cx="1375066" cy="2560056"/>
            </a:xfrm>
          </p:grpSpPr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3863AEC8-536F-6311-3E3B-EAD89DF85444}"/>
                  </a:ext>
                </a:extLst>
              </p:cNvPr>
              <p:cNvSpPr txBox="1"/>
              <p:nvPr/>
            </p:nvSpPr>
            <p:spPr>
              <a:xfrm>
                <a:off x="1606674" y="3062305"/>
                <a:ext cx="1205781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0000" b="1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roadway" panose="020F0502020204030204" pitchFamily="82" charset="0"/>
                  </a:rPr>
                  <a:t>O</a:t>
                </a:r>
              </a:p>
            </p:txBody>
          </p:sp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7CA64194-5252-B3F6-89D1-B111FA1E3D81}"/>
                  </a:ext>
                </a:extLst>
              </p:cNvPr>
              <p:cNvSpPr txBox="1"/>
              <p:nvPr/>
            </p:nvSpPr>
            <p:spPr>
              <a:xfrm>
                <a:off x="1522031" y="4422032"/>
                <a:ext cx="137506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>
                    <a:solidFill>
                      <a:schemeClr val="accent2">
                        <a:lumMod val="75000"/>
                      </a:schemeClr>
                    </a:solidFill>
                    <a:latin typeface="Aptos Black" panose="020B0004020202020204" pitchFamily="34" charset="0"/>
                  </a:rPr>
                  <a:t>Open-questions</a:t>
                </a:r>
              </a:p>
              <a:p>
                <a:pPr algn="ctr"/>
                <a:r>
                  <a:rPr lang="pt-PT" b="1">
                    <a:latin typeface="Aptos" panose="020B0004020202020204" pitchFamily="34" charset="0"/>
                  </a:rPr>
                  <a:t>Perguntas abertas</a:t>
                </a:r>
              </a:p>
            </p:txBody>
          </p:sp>
        </p:grpSp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48BEE2BB-8667-6D9D-FB2E-54D420FF1C67}"/>
                </a:ext>
              </a:extLst>
            </p:cNvPr>
            <p:cNvGrpSpPr/>
            <p:nvPr/>
          </p:nvGrpSpPr>
          <p:grpSpPr>
            <a:xfrm>
              <a:off x="4020235" y="3062305"/>
              <a:ext cx="1545699" cy="2006058"/>
              <a:chOff x="4020235" y="3062305"/>
              <a:chExt cx="1545699" cy="2006058"/>
            </a:xfrm>
          </p:grpSpPr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6A242000-9CCC-F765-4945-E6D652AC977F}"/>
                  </a:ext>
                </a:extLst>
              </p:cNvPr>
              <p:cNvSpPr txBox="1"/>
              <p:nvPr/>
            </p:nvSpPr>
            <p:spPr>
              <a:xfrm>
                <a:off x="4190194" y="3062305"/>
                <a:ext cx="1205781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0000" b="1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roadway" panose="020F0502020204030204" pitchFamily="82" charset="0"/>
                  </a:rPr>
                  <a:t>A</a:t>
                </a:r>
              </a:p>
            </p:txBody>
          </p:sp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8678F918-6EB5-19AE-232E-E1127F213A81}"/>
                  </a:ext>
                </a:extLst>
              </p:cNvPr>
              <p:cNvSpPr txBox="1"/>
              <p:nvPr/>
            </p:nvSpPr>
            <p:spPr>
              <a:xfrm>
                <a:off x="4020235" y="4422032"/>
                <a:ext cx="15456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err="1">
                    <a:solidFill>
                      <a:schemeClr val="accent2">
                        <a:lumMod val="75000"/>
                      </a:schemeClr>
                    </a:solidFill>
                    <a:latin typeface="Aptos Black" panose="020B0004020202020204" pitchFamily="34" charset="0"/>
                  </a:rPr>
                  <a:t>Affirmations</a:t>
                </a:r>
                <a:endParaRPr lang="pt-PT">
                  <a:solidFill>
                    <a:schemeClr val="accent2">
                      <a:lumMod val="75000"/>
                    </a:schemeClr>
                  </a:solidFill>
                  <a:latin typeface="Aptos Black" panose="020B0004020202020204" pitchFamily="34" charset="0"/>
                </a:endParaRPr>
              </a:p>
              <a:p>
                <a:pPr algn="ctr"/>
                <a:r>
                  <a:rPr lang="pt-PT" b="1">
                    <a:latin typeface="Aptos" panose="020B0004020202020204" pitchFamily="34" charset="0"/>
                  </a:rPr>
                  <a:t>Afirmações</a:t>
                </a:r>
              </a:p>
            </p:txBody>
          </p:sp>
        </p:grp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1B6E38EE-1DF0-FAD9-929B-B713A0B31DCB}"/>
                </a:ext>
              </a:extLst>
            </p:cNvPr>
            <p:cNvGrpSpPr/>
            <p:nvPr/>
          </p:nvGrpSpPr>
          <p:grpSpPr>
            <a:xfrm>
              <a:off x="6697302" y="3062305"/>
              <a:ext cx="1375066" cy="2560056"/>
              <a:chOff x="6697302" y="3062305"/>
              <a:chExt cx="1375066" cy="2560056"/>
            </a:xfrm>
          </p:grpSpPr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F8AB970A-09A5-18E7-949F-B3B6149D2BD0}"/>
                  </a:ext>
                </a:extLst>
              </p:cNvPr>
              <p:cNvSpPr txBox="1"/>
              <p:nvPr/>
            </p:nvSpPr>
            <p:spPr>
              <a:xfrm>
                <a:off x="6781945" y="3062305"/>
                <a:ext cx="1205781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0000" b="1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roadway" panose="020F0502020204030204" pitchFamily="82" charset="0"/>
                  </a:rPr>
                  <a:t>R</a:t>
                </a:r>
              </a:p>
            </p:txBody>
          </p:sp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8067A41-92B3-2669-30BB-89A4119E7EDB}"/>
                  </a:ext>
                </a:extLst>
              </p:cNvPr>
              <p:cNvSpPr txBox="1"/>
              <p:nvPr/>
            </p:nvSpPr>
            <p:spPr>
              <a:xfrm>
                <a:off x="6697302" y="4422032"/>
                <a:ext cx="137506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err="1">
                    <a:solidFill>
                      <a:schemeClr val="accent2">
                        <a:lumMod val="75000"/>
                      </a:schemeClr>
                    </a:solidFill>
                    <a:latin typeface="Aptos Black" panose="020B0004020202020204" pitchFamily="34" charset="0"/>
                  </a:rPr>
                  <a:t>Reflective</a:t>
                </a:r>
                <a:r>
                  <a:rPr lang="pt-PT">
                    <a:solidFill>
                      <a:schemeClr val="accent2">
                        <a:lumMod val="75000"/>
                      </a:schemeClr>
                    </a:solidFill>
                    <a:latin typeface="Aptos Black" panose="020B0004020202020204" pitchFamily="34" charset="0"/>
                  </a:rPr>
                  <a:t> </a:t>
                </a:r>
                <a:r>
                  <a:rPr lang="pt-PT" err="1">
                    <a:solidFill>
                      <a:schemeClr val="accent2">
                        <a:lumMod val="75000"/>
                      </a:schemeClr>
                    </a:solidFill>
                    <a:latin typeface="Aptos Black" panose="020B0004020202020204" pitchFamily="34" charset="0"/>
                  </a:rPr>
                  <a:t>listening</a:t>
                </a:r>
                <a:endParaRPr lang="pt-PT">
                  <a:solidFill>
                    <a:schemeClr val="accent2">
                      <a:lumMod val="75000"/>
                    </a:schemeClr>
                  </a:solidFill>
                  <a:latin typeface="Aptos Black" panose="020B0004020202020204" pitchFamily="34" charset="0"/>
                </a:endParaRPr>
              </a:p>
              <a:p>
                <a:pPr algn="ctr"/>
                <a:r>
                  <a:rPr lang="pt-PT" b="1">
                    <a:latin typeface="Aptos" panose="020B0004020202020204" pitchFamily="34" charset="0"/>
                  </a:rPr>
                  <a:t>Escuta reflexiva</a:t>
                </a:r>
              </a:p>
            </p:txBody>
          </p:sp>
        </p:grp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9A7174E2-8E45-6DFF-A733-92C2B514A92A}"/>
                </a:ext>
              </a:extLst>
            </p:cNvPr>
            <p:cNvGrpSpPr/>
            <p:nvPr/>
          </p:nvGrpSpPr>
          <p:grpSpPr>
            <a:xfrm>
              <a:off x="9123394" y="3062305"/>
              <a:ext cx="1698153" cy="2006058"/>
              <a:chOff x="9123394" y="3062305"/>
              <a:chExt cx="1698153" cy="2006058"/>
            </a:xfrm>
          </p:grpSpPr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A2AABBC-2E05-84BE-37FD-6DBD77C2152A}"/>
                  </a:ext>
                </a:extLst>
              </p:cNvPr>
              <p:cNvSpPr txBox="1"/>
              <p:nvPr/>
            </p:nvSpPr>
            <p:spPr>
              <a:xfrm>
                <a:off x="9369580" y="3062305"/>
                <a:ext cx="1205781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0000" b="1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roadway" panose="020F0502020204030204" pitchFamily="82" charset="0"/>
                  </a:rPr>
                  <a:t>S</a:t>
                </a:r>
              </a:p>
            </p:txBody>
          </p:sp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7C3979B0-1842-1CF7-AF9B-6D7C9638F725}"/>
                  </a:ext>
                </a:extLst>
              </p:cNvPr>
              <p:cNvSpPr txBox="1"/>
              <p:nvPr/>
            </p:nvSpPr>
            <p:spPr>
              <a:xfrm>
                <a:off x="9123394" y="4422032"/>
                <a:ext cx="16981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err="1">
                    <a:solidFill>
                      <a:schemeClr val="accent2">
                        <a:lumMod val="75000"/>
                      </a:schemeClr>
                    </a:solidFill>
                    <a:latin typeface="Aptos Black" panose="020B0004020202020204" pitchFamily="34" charset="0"/>
                  </a:rPr>
                  <a:t>Summarizing</a:t>
                </a:r>
                <a:endParaRPr lang="pt-PT">
                  <a:solidFill>
                    <a:schemeClr val="accent2">
                      <a:lumMod val="75000"/>
                    </a:schemeClr>
                  </a:solidFill>
                  <a:latin typeface="Aptos Black" panose="020B0004020202020204" pitchFamily="34" charset="0"/>
                </a:endParaRPr>
              </a:p>
              <a:p>
                <a:pPr algn="ctr"/>
                <a:r>
                  <a:rPr lang="pt-PT" b="1">
                    <a:latin typeface="Aptos" panose="020B0004020202020204" pitchFamily="34" charset="0"/>
                  </a:rPr>
                  <a:t>Resumir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667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07540-8A91-9F01-60B3-FB3158A96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39EB82A3-6E44-85D6-B44A-07D21FFB0481}"/>
              </a:ext>
            </a:extLst>
          </p:cNvPr>
          <p:cNvGrpSpPr/>
          <p:nvPr/>
        </p:nvGrpSpPr>
        <p:grpSpPr>
          <a:xfrm>
            <a:off x="1031080" y="1002330"/>
            <a:ext cx="4498730" cy="792752"/>
            <a:chOff x="1031080" y="1002330"/>
            <a:chExt cx="4498730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B6AFEC13-F983-FA2C-8271-6CC091BA3C18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AD8E55C3-F4A5-0DE3-18C4-A4E0F5D5B57B}"/>
                </a:ext>
              </a:extLst>
            </p:cNvPr>
            <p:cNvSpPr txBox="1">
              <a:spLocks/>
            </p:cNvSpPr>
            <p:nvPr/>
          </p:nvSpPr>
          <p:spPr>
            <a:xfrm>
              <a:off x="1304483" y="1002330"/>
              <a:ext cx="4225327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i="0">
                  <a:effectLst/>
                  <a:latin typeface="Aptos Black" panose="020B0004020202020204" pitchFamily="34" charset="0"/>
                </a:rPr>
                <a:t>OARS</a:t>
              </a:r>
            </a:p>
          </p:txBody>
        </p: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6DE2B868-869D-A562-0A57-43EF42C3308A}"/>
              </a:ext>
            </a:extLst>
          </p:cNvPr>
          <p:cNvSpPr txBox="1"/>
          <p:nvPr/>
        </p:nvSpPr>
        <p:spPr>
          <a:xfrm>
            <a:off x="934299" y="1985087"/>
            <a:ext cx="508555" cy="2728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eaLnBrk="1" fontAlgn="auto" latinLnBrk="0" hangingPunct="1">
              <a:lnSpc>
                <a:spcPts val="28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771039D3-5FB1-1B51-7831-1E5CF2F52DDB}"/>
              </a:ext>
            </a:extLst>
          </p:cNvPr>
          <p:cNvSpPr/>
          <p:nvPr/>
        </p:nvSpPr>
        <p:spPr>
          <a:xfrm flipV="1">
            <a:off x="11737992" y="-19014"/>
            <a:ext cx="55704" cy="68770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9D4346CF-4788-E2D8-166C-D680F20229EB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546BC0D5-0BF4-2B08-5636-26BDBC7E9B55}"/>
              </a:ext>
            </a:extLst>
          </p:cNvPr>
          <p:cNvGrpSpPr/>
          <p:nvPr/>
        </p:nvGrpSpPr>
        <p:grpSpPr>
          <a:xfrm>
            <a:off x="1446242" y="1555605"/>
            <a:ext cx="9299516" cy="4714492"/>
            <a:chOff x="1522031" y="3062305"/>
            <a:chExt cx="9299516" cy="4714492"/>
          </a:xfrm>
        </p:grpSpPr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id="{A9BB2C9A-0FC1-0426-3C5A-3F585412725B}"/>
                </a:ext>
              </a:extLst>
            </p:cNvPr>
            <p:cNvGrpSpPr/>
            <p:nvPr/>
          </p:nvGrpSpPr>
          <p:grpSpPr>
            <a:xfrm>
              <a:off x="1522031" y="3062305"/>
              <a:ext cx="1375066" cy="4714492"/>
              <a:chOff x="1522031" y="3062305"/>
              <a:chExt cx="1375066" cy="4714492"/>
            </a:xfrm>
          </p:grpSpPr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47EDD742-E820-77CE-AB90-A48602F883C3}"/>
                  </a:ext>
                </a:extLst>
              </p:cNvPr>
              <p:cNvSpPr txBox="1"/>
              <p:nvPr/>
            </p:nvSpPr>
            <p:spPr>
              <a:xfrm>
                <a:off x="1606674" y="3062305"/>
                <a:ext cx="1205781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0000" b="1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roadway" panose="020F0502020204030204" pitchFamily="82" charset="0"/>
                  </a:rPr>
                  <a:t>O</a:t>
                </a:r>
              </a:p>
            </p:txBody>
          </p:sp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B01B2199-99EC-1685-03AB-87F685F241FE}"/>
                  </a:ext>
                </a:extLst>
              </p:cNvPr>
              <p:cNvSpPr txBox="1"/>
              <p:nvPr/>
            </p:nvSpPr>
            <p:spPr>
              <a:xfrm>
                <a:off x="1522031" y="4422032"/>
                <a:ext cx="1375066" cy="3354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>
                    <a:solidFill>
                      <a:schemeClr val="accent2">
                        <a:lumMod val="75000"/>
                      </a:schemeClr>
                    </a:solidFill>
                    <a:latin typeface="Aptos Black" panose="020B0004020202020204" pitchFamily="34" charset="0"/>
                  </a:rPr>
                  <a:t>Open-questions</a:t>
                </a:r>
              </a:p>
              <a:p>
                <a:pPr algn="ctr"/>
                <a:r>
                  <a:rPr lang="pt-PT" b="1">
                    <a:latin typeface="Aptos" panose="020B0004020202020204" pitchFamily="34" charset="0"/>
                  </a:rPr>
                  <a:t>Perguntas abertas</a:t>
                </a:r>
              </a:p>
              <a:p>
                <a:pPr algn="ctr"/>
                <a:r>
                  <a:rPr lang="pt-PT" sz="1400">
                    <a:latin typeface="Aptos" panose="020B0004020202020204" pitchFamily="34" charset="0"/>
                  </a:rPr>
                  <a:t>Perguntas que incentivam respostas detalhadas e que ajudam a explorar pensamentos, sentimentos e experiências do orador</a:t>
                </a:r>
              </a:p>
            </p:txBody>
          </p:sp>
        </p:grpSp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9EA84134-A516-FFE0-A3C8-E8C6A08D18A9}"/>
                </a:ext>
              </a:extLst>
            </p:cNvPr>
            <p:cNvGrpSpPr/>
            <p:nvPr/>
          </p:nvGrpSpPr>
          <p:grpSpPr>
            <a:xfrm>
              <a:off x="4020235" y="3062305"/>
              <a:ext cx="1545699" cy="3945050"/>
              <a:chOff x="4020235" y="3062305"/>
              <a:chExt cx="1545699" cy="3945050"/>
            </a:xfrm>
          </p:grpSpPr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D607E806-92B8-3C96-BF56-A6A68B63CFA9}"/>
                  </a:ext>
                </a:extLst>
              </p:cNvPr>
              <p:cNvSpPr txBox="1"/>
              <p:nvPr/>
            </p:nvSpPr>
            <p:spPr>
              <a:xfrm>
                <a:off x="4190194" y="3062305"/>
                <a:ext cx="1205781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0000" b="1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roadway" panose="020F0502020204030204" pitchFamily="82" charset="0"/>
                  </a:rPr>
                  <a:t>A</a:t>
                </a:r>
              </a:p>
            </p:txBody>
          </p:sp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0138AE8A-1387-AAC1-925F-AD8BD7572774}"/>
                  </a:ext>
                </a:extLst>
              </p:cNvPr>
              <p:cNvSpPr txBox="1"/>
              <p:nvPr/>
            </p:nvSpPr>
            <p:spPr>
              <a:xfrm>
                <a:off x="4020235" y="4422032"/>
                <a:ext cx="1545699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err="1">
                    <a:solidFill>
                      <a:schemeClr val="accent2">
                        <a:lumMod val="75000"/>
                      </a:schemeClr>
                    </a:solidFill>
                    <a:latin typeface="Aptos Black" panose="020B0004020202020204" pitchFamily="34" charset="0"/>
                  </a:rPr>
                  <a:t>Affirmations</a:t>
                </a:r>
                <a:endParaRPr lang="pt-PT">
                  <a:solidFill>
                    <a:schemeClr val="accent2">
                      <a:lumMod val="75000"/>
                    </a:schemeClr>
                  </a:solidFill>
                  <a:latin typeface="Aptos Black" panose="020B0004020202020204" pitchFamily="34" charset="0"/>
                </a:endParaRPr>
              </a:p>
              <a:p>
                <a:pPr algn="ctr"/>
                <a:r>
                  <a:rPr lang="pt-PT" b="1">
                    <a:latin typeface="Aptos" panose="020B0004020202020204" pitchFamily="34" charset="0"/>
                  </a:rPr>
                  <a:t>Afirmações</a:t>
                </a:r>
              </a:p>
              <a:p>
                <a:pPr algn="ctr"/>
                <a:r>
                  <a:rPr lang="pt-PT" sz="1400">
                    <a:latin typeface="Aptos" panose="020B0004020202020204" pitchFamily="34" charset="0"/>
                  </a:rPr>
                  <a:t>Declarações que reconhecem os pontos fortes e as realizações da pessoa, ajudando a construir confiança e autoeficácia</a:t>
                </a:r>
              </a:p>
            </p:txBody>
          </p:sp>
        </p:grpSp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9BFBF3BB-7049-4333-BE0C-6D41CA245DBD}"/>
                </a:ext>
              </a:extLst>
            </p:cNvPr>
            <p:cNvGrpSpPr/>
            <p:nvPr/>
          </p:nvGrpSpPr>
          <p:grpSpPr>
            <a:xfrm>
              <a:off x="6697302" y="3062305"/>
              <a:ext cx="1375066" cy="4714492"/>
              <a:chOff x="6697302" y="3062305"/>
              <a:chExt cx="1375066" cy="4714492"/>
            </a:xfrm>
          </p:grpSpPr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160946A-AC51-5B11-8ACE-B2DA408F8FF2}"/>
                  </a:ext>
                </a:extLst>
              </p:cNvPr>
              <p:cNvSpPr txBox="1"/>
              <p:nvPr/>
            </p:nvSpPr>
            <p:spPr>
              <a:xfrm>
                <a:off x="6781945" y="3062305"/>
                <a:ext cx="1205781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0000" b="1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roadway" panose="020F0502020204030204" pitchFamily="82" charset="0"/>
                  </a:rPr>
                  <a:t>R</a:t>
                </a:r>
              </a:p>
            </p:txBody>
          </p:sp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4E018C3-8AF3-A3EF-F646-E5AE4A5859D3}"/>
                  </a:ext>
                </a:extLst>
              </p:cNvPr>
              <p:cNvSpPr txBox="1"/>
              <p:nvPr/>
            </p:nvSpPr>
            <p:spPr>
              <a:xfrm>
                <a:off x="6697302" y="4422032"/>
                <a:ext cx="1375066" cy="3354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err="1">
                    <a:solidFill>
                      <a:schemeClr val="accent2">
                        <a:lumMod val="75000"/>
                      </a:schemeClr>
                    </a:solidFill>
                    <a:latin typeface="Aptos Black" panose="020B0004020202020204" pitchFamily="34" charset="0"/>
                  </a:rPr>
                  <a:t>Reflective</a:t>
                </a:r>
                <a:r>
                  <a:rPr lang="pt-PT">
                    <a:solidFill>
                      <a:schemeClr val="accent2">
                        <a:lumMod val="75000"/>
                      </a:schemeClr>
                    </a:solidFill>
                    <a:latin typeface="Aptos Black" panose="020B0004020202020204" pitchFamily="34" charset="0"/>
                  </a:rPr>
                  <a:t> </a:t>
                </a:r>
                <a:r>
                  <a:rPr lang="pt-PT" err="1">
                    <a:solidFill>
                      <a:schemeClr val="accent2">
                        <a:lumMod val="75000"/>
                      </a:schemeClr>
                    </a:solidFill>
                    <a:latin typeface="Aptos Black" panose="020B0004020202020204" pitchFamily="34" charset="0"/>
                  </a:rPr>
                  <a:t>listening</a:t>
                </a:r>
                <a:endParaRPr lang="pt-PT">
                  <a:solidFill>
                    <a:schemeClr val="accent2">
                      <a:lumMod val="75000"/>
                    </a:schemeClr>
                  </a:solidFill>
                  <a:latin typeface="Aptos Black" panose="020B0004020202020204" pitchFamily="34" charset="0"/>
                </a:endParaRPr>
              </a:p>
              <a:p>
                <a:pPr algn="ctr"/>
                <a:r>
                  <a:rPr lang="pt-PT" b="1">
                    <a:latin typeface="Aptos" panose="020B0004020202020204" pitchFamily="34" charset="0"/>
                  </a:rPr>
                  <a:t>Escuta reflexiva</a:t>
                </a:r>
              </a:p>
              <a:p>
                <a:pPr algn="ctr"/>
                <a:r>
                  <a:rPr lang="pt-PT" sz="1400">
                    <a:latin typeface="Aptos" panose="020B0004020202020204" pitchFamily="34" charset="0"/>
                  </a:rPr>
                  <a:t>Técnica de escuta ativa onde o profissional reflete de volta o que a pessoa disse, demonstrando compreensão e empatia</a:t>
                </a:r>
              </a:p>
            </p:txBody>
          </p:sp>
        </p:grp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C27537B5-C1C4-481B-7271-3EA246E9560C}"/>
                </a:ext>
              </a:extLst>
            </p:cNvPr>
            <p:cNvGrpSpPr/>
            <p:nvPr/>
          </p:nvGrpSpPr>
          <p:grpSpPr>
            <a:xfrm>
              <a:off x="9123394" y="3062305"/>
              <a:ext cx="1698153" cy="3298719"/>
              <a:chOff x="9123394" y="3062305"/>
              <a:chExt cx="1698153" cy="3298719"/>
            </a:xfrm>
          </p:grpSpPr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FEA855FB-E897-A35A-7BCC-EC7AE76223FC}"/>
                  </a:ext>
                </a:extLst>
              </p:cNvPr>
              <p:cNvSpPr txBox="1"/>
              <p:nvPr/>
            </p:nvSpPr>
            <p:spPr>
              <a:xfrm>
                <a:off x="9369580" y="3062305"/>
                <a:ext cx="1205781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0000" b="1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roadway" panose="020F0502020204030204" pitchFamily="82" charset="0"/>
                  </a:rPr>
                  <a:t>S</a:t>
                </a:r>
              </a:p>
            </p:txBody>
          </p:sp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79C013B-A981-11B0-A405-C47A843FA9B2}"/>
                  </a:ext>
                </a:extLst>
              </p:cNvPr>
              <p:cNvSpPr txBox="1"/>
              <p:nvPr/>
            </p:nvSpPr>
            <p:spPr>
              <a:xfrm>
                <a:off x="9123394" y="4422032"/>
                <a:ext cx="169815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err="1">
                    <a:solidFill>
                      <a:schemeClr val="accent2">
                        <a:lumMod val="75000"/>
                      </a:schemeClr>
                    </a:solidFill>
                    <a:latin typeface="Aptos Black" panose="020B0004020202020204" pitchFamily="34" charset="0"/>
                  </a:rPr>
                  <a:t>Summarizing</a:t>
                </a:r>
                <a:endParaRPr lang="pt-PT">
                  <a:solidFill>
                    <a:schemeClr val="accent2">
                      <a:lumMod val="75000"/>
                    </a:schemeClr>
                  </a:solidFill>
                  <a:latin typeface="Aptos Black" panose="020B0004020202020204" pitchFamily="34" charset="0"/>
                </a:endParaRPr>
              </a:p>
              <a:p>
                <a:pPr algn="ctr"/>
                <a:r>
                  <a:rPr lang="pt-PT" b="1">
                    <a:latin typeface="Aptos" panose="020B0004020202020204" pitchFamily="34" charset="0"/>
                  </a:rPr>
                  <a:t>Resumir</a:t>
                </a:r>
              </a:p>
              <a:p>
                <a:pPr algn="ctr"/>
                <a:r>
                  <a:rPr lang="pt-PT" sz="1400">
                    <a:latin typeface="Aptos" panose="020B0004020202020204" pitchFamily="34" charset="0"/>
                  </a:rPr>
                  <a:t>Síntese das informações discutidas para garantir clareza e entendimento mútuo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405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E8E72-60D1-04FB-60E3-39675BB03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95951363-A8B4-72C1-BEFA-51181CA6767B}"/>
              </a:ext>
            </a:extLst>
          </p:cNvPr>
          <p:cNvGrpSpPr/>
          <p:nvPr/>
        </p:nvGrpSpPr>
        <p:grpSpPr>
          <a:xfrm>
            <a:off x="1031080" y="1002330"/>
            <a:ext cx="8587373" cy="792752"/>
            <a:chOff x="1031080" y="1002330"/>
            <a:chExt cx="8587373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CC31151C-B856-8413-898B-401697ECCC2C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A707599D-523D-F457-C5F5-53CC0C25E16D}"/>
                </a:ext>
              </a:extLst>
            </p:cNvPr>
            <p:cNvSpPr txBox="1">
              <a:spLocks/>
            </p:cNvSpPr>
            <p:nvPr/>
          </p:nvSpPr>
          <p:spPr>
            <a:xfrm>
              <a:off x="1304483" y="1002330"/>
              <a:ext cx="8313970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i="0">
                  <a:effectLst/>
                  <a:latin typeface="Aptos Black" panose="020B0004020202020204" pitchFamily="34" charset="0"/>
                </a:rPr>
                <a:t>OARS: Exemplo de </a:t>
              </a:r>
              <a:r>
                <a:rPr lang="en-US" sz="3600" i="0" err="1">
                  <a:effectLst/>
                  <a:latin typeface="Aptos Black" panose="020B0004020202020204" pitchFamily="34" charset="0"/>
                </a:rPr>
                <a:t>pergunta</a:t>
              </a:r>
              <a:r>
                <a:rPr lang="en-US" sz="3600" i="0">
                  <a:effectLst/>
                  <a:latin typeface="Aptos Black" panose="020B0004020202020204" pitchFamily="34" charset="0"/>
                </a:rPr>
                <a:t> </a:t>
              </a:r>
              <a:r>
                <a:rPr lang="en-US" sz="3600" i="0" err="1">
                  <a:effectLst/>
                  <a:latin typeface="Aptos Black" panose="020B0004020202020204" pitchFamily="34" charset="0"/>
                </a:rPr>
                <a:t>aberta</a:t>
              </a:r>
              <a:endParaRPr lang="en-US" sz="3600" i="0">
                <a:effectLst/>
                <a:latin typeface="Aptos Black" panose="020B0004020202020204" pitchFamily="34" charset="0"/>
              </a:endParaRPr>
            </a:p>
          </p:txBody>
        </p: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EFB10701-4C7B-9B0B-9091-5BB32BEF1199}"/>
              </a:ext>
            </a:extLst>
          </p:cNvPr>
          <p:cNvSpPr txBox="1"/>
          <p:nvPr/>
        </p:nvSpPr>
        <p:spPr>
          <a:xfrm>
            <a:off x="934299" y="1985087"/>
            <a:ext cx="508555" cy="2728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eaLnBrk="1" fontAlgn="auto" latinLnBrk="0" hangingPunct="1">
              <a:lnSpc>
                <a:spcPts val="28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75A1BB84-52C3-2443-696C-398EC38C2B05}"/>
              </a:ext>
            </a:extLst>
          </p:cNvPr>
          <p:cNvSpPr/>
          <p:nvPr/>
        </p:nvSpPr>
        <p:spPr>
          <a:xfrm flipV="1">
            <a:off x="11737992" y="-19014"/>
            <a:ext cx="55704" cy="68770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84A0E969-DF4A-C8A7-B670-C685E5DD31A2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F7A9D4BA-7C67-42F2-962F-41A8B2D8C52E}"/>
              </a:ext>
            </a:extLst>
          </p:cNvPr>
          <p:cNvGrpSpPr/>
          <p:nvPr/>
        </p:nvGrpSpPr>
        <p:grpSpPr>
          <a:xfrm>
            <a:off x="1779157" y="2413338"/>
            <a:ext cx="8633686" cy="2031325"/>
            <a:chOff x="1031080" y="2540197"/>
            <a:chExt cx="8633686" cy="20313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FB25FC-6E09-FDFC-CF6D-93A743AFBB93}"/>
                </a:ext>
              </a:extLst>
            </p:cNvPr>
            <p:cNvSpPr txBox="1"/>
            <p:nvPr/>
          </p:nvSpPr>
          <p:spPr>
            <a:xfrm>
              <a:off x="1031080" y="2540197"/>
              <a:ext cx="8633686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PT" sz="1800" b="1">
                  <a:latin typeface="Aptos" panose="020B0004020202020204" pitchFamily="34" charset="0"/>
                </a:rPr>
                <a:t>Tema: </a:t>
              </a:r>
              <a:r>
                <a:rPr lang="pt-PT" sz="1800">
                  <a:latin typeface="Aptos" panose="020B0004020202020204" pitchFamily="34" charset="0"/>
                </a:rPr>
                <a:t>Passeio do ano </a:t>
              </a:r>
              <a:r>
                <a:rPr lang="pt-PT">
                  <a:latin typeface="Aptos" panose="020B0004020202020204" pitchFamily="34" charset="0"/>
                </a:rPr>
                <a:t>p</a:t>
              </a:r>
              <a:r>
                <a:rPr lang="pt-PT" sz="1800">
                  <a:latin typeface="Aptos" panose="020B0004020202020204" pitchFamily="34" charset="0"/>
                </a:rPr>
                <a:t>assado</a:t>
              </a:r>
            </a:p>
            <a:p>
              <a:endParaRPr lang="pt-PT" b="1">
                <a:latin typeface="Aptos" panose="020B0004020202020204" pitchFamily="34" charset="0"/>
              </a:endParaRPr>
            </a:p>
            <a:p>
              <a:r>
                <a:rPr lang="pt-PT" sz="1800" b="1">
                  <a:latin typeface="Aptos" panose="020B0004020202020204" pitchFamily="34" charset="0"/>
                </a:rPr>
                <a:t>Pergunta </a:t>
              </a:r>
              <a:r>
                <a:rPr lang="pt-PT" sz="1800" b="1">
                  <a:solidFill>
                    <a:schemeClr val="accent2">
                      <a:lumMod val="75000"/>
                    </a:schemeClr>
                  </a:solidFill>
                  <a:latin typeface="Aptos Black" panose="020B0004020202020204" pitchFamily="34" charset="0"/>
                </a:rPr>
                <a:t>Fechada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PT">
                  <a:latin typeface="Aptos" panose="020B0004020202020204" pitchFamily="34" charset="0"/>
                </a:rPr>
                <a:t>Gostaste daquele passeio que fizemos no ano passado?</a:t>
              </a:r>
            </a:p>
            <a:p>
              <a:endParaRPr lang="pt-PT" sz="1800">
                <a:latin typeface="Aptos" panose="020B0004020202020204" pitchFamily="34" charset="0"/>
              </a:endParaRPr>
            </a:p>
            <a:p>
              <a:r>
                <a:rPr lang="pt-PT" b="1">
                  <a:latin typeface="Aptos" panose="020B0004020202020204" pitchFamily="34" charset="0"/>
                </a:rPr>
                <a:t>Pergunta </a:t>
              </a:r>
              <a:r>
                <a:rPr lang="pt-PT" b="1">
                  <a:solidFill>
                    <a:schemeClr val="accent2">
                      <a:lumMod val="75000"/>
                    </a:schemeClr>
                  </a:solidFill>
                  <a:latin typeface="Aptos Black" panose="020B0004020202020204" pitchFamily="34" charset="0"/>
                </a:rPr>
                <a:t>Aberta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PT">
                  <a:latin typeface="Aptos" panose="020B0004020202020204" pitchFamily="34" charset="0"/>
                </a:rPr>
                <a:t>O que é que achaste mais interessante no passeio que fizemos no ano passado?</a:t>
              </a:r>
            </a:p>
          </p:txBody>
        </p: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D53A16CC-64A2-F843-1D09-7A5565A6DB08}"/>
                </a:ext>
              </a:extLst>
            </p:cNvPr>
            <p:cNvGrpSpPr/>
            <p:nvPr/>
          </p:nvGrpSpPr>
          <p:grpSpPr>
            <a:xfrm>
              <a:off x="7162324" y="2927964"/>
              <a:ext cx="1492055" cy="1255789"/>
              <a:chOff x="8325202" y="2647284"/>
              <a:chExt cx="1492055" cy="1255789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E866C279-6E43-8EFB-FAE0-F0B5C85D9BB4}"/>
                  </a:ext>
                </a:extLst>
              </p:cNvPr>
              <p:cNvGrpSpPr/>
              <p:nvPr/>
            </p:nvGrpSpPr>
            <p:grpSpPr>
              <a:xfrm>
                <a:off x="8325202" y="2647284"/>
                <a:ext cx="694426" cy="1255789"/>
                <a:chOff x="7393313" y="3191774"/>
                <a:chExt cx="694426" cy="1255789"/>
              </a:xfrm>
            </p:grpSpPr>
            <p:pic>
              <p:nvPicPr>
                <p:cNvPr id="22" name="Graphic 21" descr="Back outline">
                  <a:extLst>
                    <a:ext uri="{FF2B5EF4-FFF2-40B4-BE49-F238E27FC236}">
                      <a16:creationId xmlns:a16="http://schemas.microsoft.com/office/drawing/2014/main" id="{0CD8DD33-0B9E-1228-9E46-29C77CF65E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93313" y="3191774"/>
                  <a:ext cx="694426" cy="694426"/>
                </a:xfrm>
                <a:prstGeom prst="rect">
                  <a:avLst/>
                </a:prstGeom>
              </p:spPr>
            </p:pic>
            <p:pic>
              <p:nvPicPr>
                <p:cNvPr id="23" name="Graphic 22" descr="Back outline">
                  <a:extLst>
                    <a:ext uri="{FF2B5EF4-FFF2-40B4-BE49-F238E27FC236}">
                      <a16:creationId xmlns:a16="http://schemas.microsoft.com/office/drawing/2014/main" id="{4031D33D-AF59-2DC7-BDBD-6067BB2F71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flipV="1">
                  <a:off x="7393313" y="3753137"/>
                  <a:ext cx="694426" cy="694426"/>
                </a:xfrm>
                <a:prstGeom prst="rect">
                  <a:avLst/>
                </a:prstGeom>
              </p:spPr>
            </p:pic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E117952-F288-82E3-CB72-689EE043F291}"/>
                  </a:ext>
                </a:extLst>
              </p:cNvPr>
              <p:cNvSpPr txBox="1"/>
              <p:nvPr/>
            </p:nvSpPr>
            <p:spPr>
              <a:xfrm>
                <a:off x="9019628" y="2813513"/>
                <a:ext cx="797629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PT" b="1">
                    <a:solidFill>
                      <a:schemeClr val="accent2">
                        <a:lumMod val="75000"/>
                      </a:schemeClr>
                    </a:solidFill>
                    <a:latin typeface="Aptos Black" panose="020B0004020202020204" pitchFamily="34" charset="0"/>
                  </a:rPr>
                  <a:t>Sim</a:t>
                </a:r>
              </a:p>
              <a:p>
                <a:endParaRPr lang="pt-PT" b="1">
                  <a:latin typeface="Aptos" panose="020B0004020202020204" pitchFamily="34" charset="0"/>
                </a:endParaRPr>
              </a:p>
              <a:p>
                <a:r>
                  <a:rPr lang="pt-PT" b="1">
                    <a:solidFill>
                      <a:schemeClr val="accent2">
                        <a:lumMod val="75000"/>
                      </a:schemeClr>
                    </a:solidFill>
                    <a:latin typeface="Aptos Black" panose="020B0004020202020204" pitchFamily="34" charset="0"/>
                  </a:rPr>
                  <a:t>Não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310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744BD-BE7A-D228-1A4E-8F00EF854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B9AB0BF4-62EE-5296-EDAD-AD86E650A4F9}"/>
              </a:ext>
            </a:extLst>
          </p:cNvPr>
          <p:cNvGrpSpPr/>
          <p:nvPr/>
        </p:nvGrpSpPr>
        <p:grpSpPr>
          <a:xfrm>
            <a:off x="1031080" y="1002330"/>
            <a:ext cx="4498730" cy="792752"/>
            <a:chOff x="1031080" y="1002330"/>
            <a:chExt cx="4498730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7357CD5E-18E3-498F-B10B-DCFCA0BD158B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3307E726-6B70-2D74-6159-ED225435A4D4}"/>
                </a:ext>
              </a:extLst>
            </p:cNvPr>
            <p:cNvSpPr txBox="1">
              <a:spLocks/>
            </p:cNvSpPr>
            <p:nvPr/>
          </p:nvSpPr>
          <p:spPr>
            <a:xfrm>
              <a:off x="1304483" y="1002330"/>
              <a:ext cx="4225327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err="1">
                  <a:latin typeface="Aptos Black" panose="020B0004020202020204" pitchFamily="34" charset="0"/>
                </a:rPr>
                <a:t>Atividade</a:t>
              </a:r>
              <a:r>
                <a:rPr lang="en-US" sz="3600">
                  <a:latin typeface="Aptos Black" panose="020B0004020202020204" pitchFamily="34" charset="0"/>
                </a:rPr>
                <a:t>: </a:t>
              </a:r>
              <a:r>
                <a:rPr lang="en-US" sz="3600" i="0">
                  <a:effectLst/>
                  <a:latin typeface="Aptos Black" panose="020B0004020202020204" pitchFamily="34" charset="0"/>
                </a:rPr>
                <a:t>OARS</a:t>
              </a:r>
            </a:p>
          </p:txBody>
        </p: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F43E273F-ED52-5D30-3DA6-B113CF8DB1D6}"/>
              </a:ext>
            </a:extLst>
          </p:cNvPr>
          <p:cNvSpPr txBox="1"/>
          <p:nvPr/>
        </p:nvSpPr>
        <p:spPr>
          <a:xfrm>
            <a:off x="934299" y="1985087"/>
            <a:ext cx="508555" cy="2728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eaLnBrk="1" fontAlgn="auto" latinLnBrk="0" hangingPunct="1">
              <a:lnSpc>
                <a:spcPts val="28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58F8EE5A-EB27-CBFA-D8C1-D6D2CDFC9AA3}"/>
              </a:ext>
            </a:extLst>
          </p:cNvPr>
          <p:cNvSpPr/>
          <p:nvPr/>
        </p:nvSpPr>
        <p:spPr>
          <a:xfrm flipV="1">
            <a:off x="11737992" y="-19014"/>
            <a:ext cx="55704" cy="68770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05B6B512-48EB-F22A-056E-D686ABF860F4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112">
            <a:extLst>
              <a:ext uri="{FF2B5EF4-FFF2-40B4-BE49-F238E27FC236}">
                <a16:creationId xmlns:a16="http://schemas.microsoft.com/office/drawing/2014/main" id="{A9AE09DA-9F5B-6BA0-35C1-05A8CB33A68B}"/>
              </a:ext>
            </a:extLst>
          </p:cNvPr>
          <p:cNvSpPr txBox="1"/>
          <p:nvPr/>
        </p:nvSpPr>
        <p:spPr>
          <a:xfrm>
            <a:off x="1070864" y="1795082"/>
            <a:ext cx="10050271" cy="3693319"/>
          </a:xfrm>
          <a:prstGeom prst="rect">
            <a:avLst/>
          </a:prstGeom>
          <a:noFill/>
        </p:spPr>
        <p:txBody>
          <a:bodyPr wrap="square" lIns="0" tIns="45720" rIns="91440" bIns="45720" rtlCol="0" anchor="ctr">
            <a:spAutoFit/>
          </a:bodyPr>
          <a:lstStyle/>
          <a:p>
            <a:r>
              <a:rPr lang="pt-PT">
                <a:solidFill>
                  <a:schemeClr val="accent2">
                    <a:lumMod val="75000"/>
                  </a:schemeClr>
                </a:solidFill>
                <a:latin typeface="Aptos Black" panose="020B0004020202020204" pitchFamily="34" charset="0"/>
              </a:rPr>
              <a:t>Em pares, devem reformular as seguintes perguntas fechadas, tornando-as em perguntas abertas:</a:t>
            </a:r>
          </a:p>
          <a:p>
            <a:pPr marL="342900" indent="-342900">
              <a:buFont typeface="+mj-lt"/>
              <a:buAutoNum type="arabicPeriod"/>
            </a:pPr>
            <a:endParaRPr lang="pt-PT">
              <a:solidFill>
                <a:schemeClr val="accent2">
                  <a:lumMod val="75000"/>
                </a:schemeClr>
              </a:solidFill>
              <a:latin typeface="Aptos Black" panose="020B00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PT">
                <a:latin typeface="Aptos" panose="020B0004020202020204" pitchFamily="34" charset="0"/>
              </a:rPr>
              <a:t>Gostaste do teu primeiro dia de trabalho?
Vais para casa depois do trabalho?
Gostaste da formação de ontem?
Estás com muito trabalho, a fazer tudo sozinho?</a:t>
            </a:r>
          </a:p>
          <a:p>
            <a:pPr marL="342900" indent="-342900">
              <a:buFont typeface="+mj-lt"/>
              <a:buAutoNum type="arabicPeriod"/>
            </a:pPr>
            <a:r>
              <a:rPr lang="pt-PT">
                <a:latin typeface="Aptos" panose="020B0004020202020204" pitchFamily="34" charset="0"/>
              </a:rPr>
              <a:t>Tratam-te de forma justa?
Está tudo bem lá por casa?</a:t>
            </a:r>
          </a:p>
          <a:p>
            <a:pPr marL="342900" indent="-342900">
              <a:buFont typeface="+mj-lt"/>
              <a:buAutoNum type="arabicPeriod"/>
            </a:pPr>
            <a:r>
              <a:rPr lang="pt-PT">
                <a:latin typeface="Aptos" panose="020B0004020202020204" pitchFamily="34" charset="0"/>
              </a:rPr>
              <a:t>És guarda prisional?</a:t>
            </a:r>
          </a:p>
          <a:p>
            <a:pPr marL="342900" indent="-342900">
              <a:buFont typeface="+mj-lt"/>
              <a:buAutoNum type="arabicPeriod"/>
            </a:pPr>
            <a:r>
              <a:rPr lang="pt-PT">
                <a:latin typeface="Aptos" panose="020B0004020202020204" pitchFamily="34" charset="0"/>
              </a:rPr>
              <a:t>Foi bom trabalhar nesta prisão?</a:t>
            </a:r>
          </a:p>
          <a:p>
            <a:pPr marL="342900" indent="-342900">
              <a:buFont typeface="+mj-lt"/>
              <a:buAutoNum type="arabicPeriod"/>
            </a:pPr>
            <a:r>
              <a:rPr lang="pt-PT">
                <a:latin typeface="Aptos" panose="020B0004020202020204" pitchFamily="34" charset="0"/>
              </a:rPr>
              <a:t>Já foste a outras prisões?</a:t>
            </a:r>
          </a:p>
          <a:p>
            <a:pPr marL="342900" indent="-342900">
              <a:buFont typeface="+mj-lt"/>
              <a:buAutoNum type="arabicPeriod"/>
            </a:pPr>
            <a:r>
              <a:rPr lang="pt-PT">
                <a:latin typeface="Aptos" panose="020B0004020202020204" pitchFamily="34" charset="0"/>
              </a:rPr>
              <a:t>Gostaste do filme de ontem?</a:t>
            </a:r>
            <a:endParaRPr lang="en-US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76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0404B-66EF-5596-EC71-C3C088E36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1366AEEA-07F1-A6F5-F3AD-94BD0014D6C8}"/>
              </a:ext>
            </a:extLst>
          </p:cNvPr>
          <p:cNvGrpSpPr/>
          <p:nvPr/>
        </p:nvGrpSpPr>
        <p:grpSpPr>
          <a:xfrm>
            <a:off x="1031080" y="1002330"/>
            <a:ext cx="8421033" cy="792752"/>
            <a:chOff x="1031080" y="1002330"/>
            <a:chExt cx="8421033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0C702C5B-9CCF-3ECD-4226-5A3F71359D9D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68157B95-1499-BBE6-BC07-3D7211D109F4}"/>
                </a:ext>
              </a:extLst>
            </p:cNvPr>
            <p:cNvSpPr txBox="1">
              <a:spLocks/>
            </p:cNvSpPr>
            <p:nvPr/>
          </p:nvSpPr>
          <p:spPr>
            <a:xfrm>
              <a:off x="1304483" y="1002330"/>
              <a:ext cx="8147630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i="0">
                  <a:effectLst/>
                  <a:latin typeface="Aptos Black" panose="020B0004020202020204" pitchFamily="34" charset="0"/>
                </a:rPr>
                <a:t>ACR: </a:t>
              </a:r>
              <a:r>
                <a:rPr lang="en-US" sz="3600" i="0" err="1">
                  <a:effectLst/>
                  <a:latin typeface="Aptos Black" panose="020B0004020202020204" pitchFamily="34" charset="0"/>
                </a:rPr>
                <a:t>Resposta</a:t>
              </a:r>
              <a:r>
                <a:rPr lang="en-US" sz="3600" i="0">
                  <a:effectLst/>
                  <a:latin typeface="Aptos Black" panose="020B0004020202020204" pitchFamily="34" charset="0"/>
                </a:rPr>
                <a:t> </a:t>
              </a:r>
              <a:r>
                <a:rPr lang="en-US" sz="3600">
                  <a:latin typeface="Aptos Black" panose="020B0004020202020204" pitchFamily="34" charset="0"/>
                </a:rPr>
                <a:t>A</a:t>
              </a:r>
              <a:r>
                <a:rPr lang="en-US" sz="3600" i="0">
                  <a:effectLst/>
                  <a:latin typeface="Aptos Black" panose="020B0004020202020204" pitchFamily="34" charset="0"/>
                </a:rPr>
                <a:t>tiva-</a:t>
              </a:r>
              <a:r>
                <a:rPr lang="en-US" sz="3600" i="0" err="1">
                  <a:effectLst/>
                  <a:latin typeface="Aptos Black" panose="020B0004020202020204" pitchFamily="34" charset="0"/>
                </a:rPr>
                <a:t>Construtiva</a:t>
              </a:r>
              <a:endParaRPr lang="en-US" sz="3600" i="0">
                <a:effectLst/>
                <a:latin typeface="Aptos Black" panose="020B0004020202020204" pitchFamily="34" charset="0"/>
              </a:endParaRPr>
            </a:p>
          </p:txBody>
        </p: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3DE57455-5BA1-F4AC-E710-D838798C1521}"/>
              </a:ext>
            </a:extLst>
          </p:cNvPr>
          <p:cNvSpPr txBox="1"/>
          <p:nvPr/>
        </p:nvSpPr>
        <p:spPr>
          <a:xfrm>
            <a:off x="934299" y="1985087"/>
            <a:ext cx="508555" cy="2728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eaLnBrk="1" fontAlgn="auto" latinLnBrk="0" hangingPunct="1">
              <a:lnSpc>
                <a:spcPts val="28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9181C2F2-5488-8944-D815-3CC58F27EF66}"/>
              </a:ext>
            </a:extLst>
          </p:cNvPr>
          <p:cNvSpPr/>
          <p:nvPr/>
        </p:nvSpPr>
        <p:spPr>
          <a:xfrm flipV="1">
            <a:off x="11737992" y="-19014"/>
            <a:ext cx="55704" cy="68770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14FB7F75-964D-FA16-F6B8-3686E7200A53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112">
            <a:extLst>
              <a:ext uri="{FF2B5EF4-FFF2-40B4-BE49-F238E27FC236}">
                <a16:creationId xmlns:a16="http://schemas.microsoft.com/office/drawing/2014/main" id="{79903FCF-5B0D-0EB3-C62E-B10E09284703}"/>
              </a:ext>
            </a:extLst>
          </p:cNvPr>
          <p:cNvSpPr txBox="1"/>
          <p:nvPr/>
        </p:nvSpPr>
        <p:spPr>
          <a:xfrm>
            <a:off x="1282096" y="1905507"/>
            <a:ext cx="9627809" cy="3046988"/>
          </a:xfrm>
          <a:prstGeom prst="rect">
            <a:avLst/>
          </a:prstGeom>
          <a:noFill/>
        </p:spPr>
        <p:txBody>
          <a:bodyPr wrap="square" lIns="0" tIns="45720" rIns="91440" bIns="45720" rtlCol="0" anchor="ctr">
            <a:spAutoFit/>
          </a:bodyPr>
          <a:lstStyle/>
          <a:p>
            <a:pPr algn="just"/>
            <a:r>
              <a:rPr lang="pt-PT" sz="1600">
                <a:latin typeface="Aptos" panose="020B0004020202020204" pitchFamily="34" charset="0"/>
              </a:rPr>
              <a:t>O modelo ACR (Resposta Ativa-Construtiva) é uma técnica de comunicação que se foca em responder de maneira positiva às informações partilhadas por outra pessoa, ajudando a melhorar as relações interpessoais.</a:t>
            </a:r>
          </a:p>
          <a:p>
            <a:pPr algn="just"/>
            <a:endParaRPr lang="pt-PT" sz="1600">
              <a:latin typeface="Aptos" panose="020B0004020202020204" pitchFamily="34" charset="0"/>
            </a:endParaRPr>
          </a:p>
          <a:p>
            <a:pPr algn="just"/>
            <a:r>
              <a:rPr lang="pt-PT" sz="1600">
                <a:latin typeface="Aptos" panose="020B0004020202020204" pitchFamily="34" charset="0"/>
              </a:rPr>
              <a:t>Esta técnica envolve:</a:t>
            </a:r>
          </a:p>
          <a:p>
            <a:pPr algn="just"/>
            <a:endParaRPr lang="pt-PT" sz="1600">
              <a:latin typeface="Aptos" panose="020B0004020202020204" pitchFamily="34" charset="0"/>
            </a:endParaRPr>
          </a:p>
          <a:p>
            <a:pPr algn="just"/>
            <a:r>
              <a:rPr lang="pt-PT" sz="1600" b="1">
                <a:solidFill>
                  <a:schemeClr val="accent2">
                    <a:lumMod val="75000"/>
                  </a:schemeClr>
                </a:solidFill>
                <a:latin typeface="Aptos Black" panose="020B0004020202020204" pitchFamily="34" charset="0"/>
              </a:rPr>
              <a:t>Demonstrar interesse genuíno</a:t>
            </a:r>
            <a:r>
              <a:rPr lang="pt-PT" sz="1600">
                <a:latin typeface="Aptos" panose="020B0004020202020204" pitchFamily="34" charset="0"/>
              </a:rPr>
              <a:t>: Demonstrar entusiasmo e curiosidade sobre a informação transmitida.</a:t>
            </a:r>
          </a:p>
          <a:p>
            <a:pPr algn="just"/>
            <a:r>
              <a:rPr lang="pt-PT" sz="1600" b="1">
                <a:solidFill>
                  <a:schemeClr val="accent2">
                    <a:lumMod val="75000"/>
                  </a:schemeClr>
                </a:solidFill>
                <a:latin typeface="Aptos Black" panose="020B0004020202020204" pitchFamily="34" charset="0"/>
              </a:rPr>
              <a:t>Explorar os detalhes</a:t>
            </a:r>
            <a:r>
              <a:rPr lang="pt-PT" sz="1600">
                <a:latin typeface="Aptos" panose="020B0004020202020204" pitchFamily="34" charset="0"/>
              </a:rPr>
              <a:t>: Fazer perguntas para que a pessoa possa reviver e expandir a experiência positiva.</a:t>
            </a:r>
          </a:p>
          <a:p>
            <a:pPr algn="just"/>
            <a:r>
              <a:rPr lang="pt-PT" sz="1600" b="1">
                <a:solidFill>
                  <a:schemeClr val="accent2">
                    <a:lumMod val="75000"/>
                  </a:schemeClr>
                </a:solidFill>
                <a:latin typeface="Aptos Black" panose="020B0004020202020204" pitchFamily="34" charset="0"/>
              </a:rPr>
              <a:t>Expressar apoio</a:t>
            </a:r>
            <a:r>
              <a:rPr lang="pt-PT" sz="1600">
                <a:latin typeface="Aptos" panose="020B0004020202020204" pitchFamily="34" charset="0"/>
              </a:rPr>
              <a:t>: Validar os sentimentos da pessoa e celebrar a conquista com ela.</a:t>
            </a:r>
          </a:p>
          <a:p>
            <a:pPr algn="just"/>
            <a:endParaRPr lang="pt-PT" sz="1600">
              <a:latin typeface="Aptos" panose="020B0004020202020204" pitchFamily="34" charset="0"/>
            </a:endParaRPr>
          </a:p>
          <a:p>
            <a:pPr algn="just"/>
            <a:r>
              <a:rPr lang="pt-PT" sz="1600">
                <a:latin typeface="Aptos" panose="020B0004020202020204" pitchFamily="34" charset="0"/>
              </a:rPr>
              <a:t>
A Resposta Ativa-Construtiva começa com a Escuta Ativa!</a:t>
            </a:r>
            <a:endParaRPr lang="en-US" sz="160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66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DFD0A-C9F9-6655-A06B-3B2D85970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06974EDF-8FF6-A156-F4B2-1FD06A36BD30}"/>
              </a:ext>
            </a:extLst>
          </p:cNvPr>
          <p:cNvGrpSpPr/>
          <p:nvPr/>
        </p:nvGrpSpPr>
        <p:grpSpPr>
          <a:xfrm>
            <a:off x="1031080" y="1002330"/>
            <a:ext cx="9261235" cy="792752"/>
            <a:chOff x="1031080" y="1002330"/>
            <a:chExt cx="9261235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D4674EA5-4A24-3F16-ED7E-D23AE9F7051C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B732AD58-5325-7C6D-28DE-7F59F8CFF1BB}"/>
                </a:ext>
              </a:extLst>
            </p:cNvPr>
            <p:cNvSpPr txBox="1">
              <a:spLocks/>
            </p:cNvSpPr>
            <p:nvPr/>
          </p:nvSpPr>
          <p:spPr>
            <a:xfrm>
              <a:off x="1304482" y="1002330"/>
              <a:ext cx="8987833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err="1">
                  <a:latin typeface="Aptos Black" panose="020B0004020202020204" pitchFamily="34" charset="0"/>
                </a:rPr>
                <a:t>Atividade</a:t>
              </a:r>
              <a:r>
                <a:rPr lang="en-US" sz="3600" i="0">
                  <a:effectLst/>
                  <a:latin typeface="Aptos Black" panose="020B0004020202020204" pitchFamily="34" charset="0"/>
                </a:rPr>
                <a:t>: </a:t>
              </a:r>
              <a:r>
                <a:rPr lang="en-US" sz="3600" i="0" err="1">
                  <a:effectLst/>
                  <a:latin typeface="Aptos Black" panose="020B0004020202020204" pitchFamily="34" charset="0"/>
                </a:rPr>
                <a:t>Resposta</a:t>
              </a:r>
              <a:r>
                <a:rPr lang="en-US" sz="3600" i="0">
                  <a:effectLst/>
                  <a:latin typeface="Aptos Black" panose="020B0004020202020204" pitchFamily="34" charset="0"/>
                </a:rPr>
                <a:t> Ativa-</a:t>
              </a:r>
              <a:r>
                <a:rPr lang="en-US" sz="3600">
                  <a:latin typeface="Aptos Black" panose="020B0004020202020204" pitchFamily="34" charset="0"/>
                </a:rPr>
                <a:t>C</a:t>
              </a:r>
              <a:r>
                <a:rPr lang="en-US" sz="3600" i="0">
                  <a:effectLst/>
                  <a:latin typeface="Aptos Black" panose="020B0004020202020204" pitchFamily="34" charset="0"/>
                </a:rPr>
                <a:t>onstrutiva</a:t>
              </a:r>
            </a:p>
          </p:txBody>
        </p: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702176B2-1CD5-6B64-BFE4-CC4643496601}"/>
              </a:ext>
            </a:extLst>
          </p:cNvPr>
          <p:cNvSpPr txBox="1"/>
          <p:nvPr/>
        </p:nvSpPr>
        <p:spPr>
          <a:xfrm>
            <a:off x="934299" y="1985087"/>
            <a:ext cx="508555" cy="2728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eaLnBrk="1" fontAlgn="auto" latinLnBrk="0" hangingPunct="1">
              <a:lnSpc>
                <a:spcPts val="28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C42CA4BD-CA9E-B98C-6DE9-38A44E194323}"/>
              </a:ext>
            </a:extLst>
          </p:cNvPr>
          <p:cNvSpPr/>
          <p:nvPr/>
        </p:nvSpPr>
        <p:spPr>
          <a:xfrm flipV="1">
            <a:off x="11737992" y="-19014"/>
            <a:ext cx="55704" cy="68770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590F8526-2A69-7883-A559-83A308CAE6E1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TextBox 112">
            <a:extLst>
              <a:ext uri="{FF2B5EF4-FFF2-40B4-BE49-F238E27FC236}">
                <a16:creationId xmlns:a16="http://schemas.microsoft.com/office/drawing/2014/main" id="{E0631B7C-252A-4E91-68BD-F8B1F368F7A3}"/>
              </a:ext>
            </a:extLst>
          </p:cNvPr>
          <p:cNvSpPr txBox="1"/>
          <p:nvPr/>
        </p:nvSpPr>
        <p:spPr>
          <a:xfrm>
            <a:off x="4385954" y="3167390"/>
            <a:ext cx="3420093" cy="523220"/>
          </a:xfrm>
          <a:prstGeom prst="rect">
            <a:avLst/>
          </a:prstGeom>
          <a:noFill/>
        </p:spPr>
        <p:txBody>
          <a:bodyPr wrap="square" lIns="0" tIns="45720" rIns="91440" bIns="45720" rtlCol="0" anchor="ctr">
            <a:spAutoFit/>
          </a:bodyPr>
          <a:lstStyle/>
          <a:p>
            <a:pPr algn="just"/>
            <a:r>
              <a:rPr lang="pt-PT" sz="2800" dirty="0">
                <a:latin typeface="Aptos" panose="020B0004020202020204" pitchFamily="34" charset="0"/>
              </a:rPr>
              <a:t>“Hoje fui promovida!”</a:t>
            </a:r>
          </a:p>
        </p:txBody>
      </p:sp>
      <p:pic>
        <p:nvPicPr>
          <p:cNvPr id="5" name="Graphic 8" descr="Follow with solid fill">
            <a:extLst>
              <a:ext uri="{FF2B5EF4-FFF2-40B4-BE49-F238E27FC236}">
                <a16:creationId xmlns:a16="http://schemas.microsoft.com/office/drawing/2014/main" id="{D063590A-CCC3-8B12-114E-4AD09A4443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380" y="3250580"/>
            <a:ext cx="3518122" cy="351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4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F8DFB-479D-F92D-17C5-93B19C285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FB4628D7-8470-AC6B-AC44-9BC746560DE2}"/>
              </a:ext>
            </a:extLst>
          </p:cNvPr>
          <p:cNvGrpSpPr/>
          <p:nvPr/>
        </p:nvGrpSpPr>
        <p:grpSpPr>
          <a:xfrm>
            <a:off x="1031080" y="1002330"/>
            <a:ext cx="9261235" cy="792752"/>
            <a:chOff x="1031080" y="1002330"/>
            <a:chExt cx="9261235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178EE95D-34F5-998B-17A8-4F46A3446BE1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E22441DB-1E34-C304-80FC-D2BC5BF15848}"/>
                </a:ext>
              </a:extLst>
            </p:cNvPr>
            <p:cNvSpPr txBox="1">
              <a:spLocks/>
            </p:cNvSpPr>
            <p:nvPr/>
          </p:nvSpPr>
          <p:spPr>
            <a:xfrm>
              <a:off x="1304482" y="1002330"/>
              <a:ext cx="8987833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err="1">
                  <a:latin typeface="Aptos Black" panose="020B0004020202020204" pitchFamily="34" charset="0"/>
                </a:rPr>
                <a:t>Atividade</a:t>
              </a:r>
              <a:r>
                <a:rPr lang="en-US" sz="3600" i="0">
                  <a:effectLst/>
                  <a:latin typeface="Aptos Black" panose="020B0004020202020204" pitchFamily="34" charset="0"/>
                </a:rPr>
                <a:t>: </a:t>
              </a:r>
              <a:r>
                <a:rPr lang="en-US" sz="3600" i="0" err="1">
                  <a:effectLst/>
                  <a:latin typeface="Aptos Black" panose="020B0004020202020204" pitchFamily="34" charset="0"/>
                </a:rPr>
                <a:t>Resposta</a:t>
              </a:r>
              <a:r>
                <a:rPr lang="en-US" sz="3600" i="0">
                  <a:effectLst/>
                  <a:latin typeface="Aptos Black" panose="020B0004020202020204" pitchFamily="34" charset="0"/>
                </a:rPr>
                <a:t> Ativa-</a:t>
              </a:r>
              <a:r>
                <a:rPr lang="en-US" sz="3600">
                  <a:latin typeface="Aptos Black" panose="020B0004020202020204" pitchFamily="34" charset="0"/>
                </a:rPr>
                <a:t>C</a:t>
              </a:r>
              <a:r>
                <a:rPr lang="en-US" sz="3600" i="0">
                  <a:effectLst/>
                  <a:latin typeface="Aptos Black" panose="020B0004020202020204" pitchFamily="34" charset="0"/>
                </a:rPr>
                <a:t>onstrutiva</a:t>
              </a:r>
            </a:p>
          </p:txBody>
        </p: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7C1C7E91-6040-FEB8-D8F0-1EA93D5F5962}"/>
              </a:ext>
            </a:extLst>
          </p:cNvPr>
          <p:cNvSpPr txBox="1"/>
          <p:nvPr/>
        </p:nvSpPr>
        <p:spPr>
          <a:xfrm>
            <a:off x="934299" y="1985087"/>
            <a:ext cx="508555" cy="2728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eaLnBrk="1" fontAlgn="auto" latinLnBrk="0" hangingPunct="1">
              <a:lnSpc>
                <a:spcPts val="28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CF633083-1820-CF6C-E1C5-2221038E2BD6}"/>
              </a:ext>
            </a:extLst>
          </p:cNvPr>
          <p:cNvSpPr/>
          <p:nvPr/>
        </p:nvSpPr>
        <p:spPr>
          <a:xfrm flipV="1">
            <a:off x="11737992" y="-19014"/>
            <a:ext cx="55704" cy="68770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7CD54B34-5FE7-4F1B-FED7-24071B284C49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TextBox 112">
            <a:extLst>
              <a:ext uri="{FF2B5EF4-FFF2-40B4-BE49-F238E27FC236}">
                <a16:creationId xmlns:a16="http://schemas.microsoft.com/office/drawing/2014/main" id="{73DA2E55-A165-7C3C-BFEC-1A12DD60BCA0}"/>
              </a:ext>
            </a:extLst>
          </p:cNvPr>
          <p:cNvSpPr txBox="1"/>
          <p:nvPr/>
        </p:nvSpPr>
        <p:spPr>
          <a:xfrm>
            <a:off x="3184148" y="3167390"/>
            <a:ext cx="5823705" cy="523220"/>
          </a:xfrm>
          <a:prstGeom prst="rect">
            <a:avLst/>
          </a:prstGeom>
          <a:noFill/>
        </p:spPr>
        <p:txBody>
          <a:bodyPr wrap="square" lIns="0" tIns="45720" rIns="91440" bIns="45720" rtlCol="0" anchor="ctr">
            <a:spAutoFit/>
          </a:bodyPr>
          <a:lstStyle/>
          <a:p>
            <a:pPr algn="ctr"/>
            <a:r>
              <a:rPr lang="pt-PT" sz="2800">
                <a:latin typeface="Aptos" panose="020B0004020202020204" pitchFamily="34" charset="0"/>
              </a:rPr>
              <a:t>“Passei no exame com nota máxima”</a:t>
            </a:r>
          </a:p>
        </p:txBody>
      </p:sp>
      <p:pic>
        <p:nvPicPr>
          <p:cNvPr id="5" name="Graphic 8" descr="Follow with solid fill">
            <a:extLst>
              <a:ext uri="{FF2B5EF4-FFF2-40B4-BE49-F238E27FC236}">
                <a16:creationId xmlns:a16="http://schemas.microsoft.com/office/drawing/2014/main" id="{2F103D1E-C69A-7E0A-36F2-467CD6DB53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380" y="3250580"/>
            <a:ext cx="3518122" cy="351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2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DDF4B-31F3-4854-3ACE-DE0BC69C7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48504D6D-FDF9-53DE-2404-85CE6BD9EF0E}"/>
              </a:ext>
            </a:extLst>
          </p:cNvPr>
          <p:cNvGrpSpPr/>
          <p:nvPr/>
        </p:nvGrpSpPr>
        <p:grpSpPr>
          <a:xfrm>
            <a:off x="1031080" y="1002330"/>
            <a:ext cx="9261235" cy="792752"/>
            <a:chOff x="1031080" y="1002330"/>
            <a:chExt cx="9261235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350B4DA9-1793-AB24-F9F8-C1A6B438D759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71550B5C-B012-3504-19BD-3BBCB3413833}"/>
                </a:ext>
              </a:extLst>
            </p:cNvPr>
            <p:cNvSpPr txBox="1">
              <a:spLocks/>
            </p:cNvSpPr>
            <p:nvPr/>
          </p:nvSpPr>
          <p:spPr>
            <a:xfrm>
              <a:off x="1304482" y="1002330"/>
              <a:ext cx="8987833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err="1">
                  <a:latin typeface="Aptos Black" panose="020B0004020202020204" pitchFamily="34" charset="0"/>
                </a:rPr>
                <a:t>Atividade</a:t>
              </a:r>
              <a:r>
                <a:rPr lang="en-US" sz="3600" i="0">
                  <a:effectLst/>
                  <a:latin typeface="Aptos Black" panose="020B0004020202020204" pitchFamily="34" charset="0"/>
                </a:rPr>
                <a:t>: </a:t>
              </a:r>
              <a:r>
                <a:rPr lang="en-US" sz="3600" i="0" err="1">
                  <a:effectLst/>
                  <a:latin typeface="Aptos Black" panose="020B0004020202020204" pitchFamily="34" charset="0"/>
                </a:rPr>
                <a:t>Resposta</a:t>
              </a:r>
              <a:r>
                <a:rPr lang="en-US" sz="3600" i="0">
                  <a:effectLst/>
                  <a:latin typeface="Aptos Black" panose="020B0004020202020204" pitchFamily="34" charset="0"/>
                </a:rPr>
                <a:t> Ativa-</a:t>
              </a:r>
              <a:r>
                <a:rPr lang="en-US" sz="3600">
                  <a:latin typeface="Aptos Black" panose="020B0004020202020204" pitchFamily="34" charset="0"/>
                </a:rPr>
                <a:t>C</a:t>
              </a:r>
              <a:r>
                <a:rPr lang="en-US" sz="3600" i="0">
                  <a:effectLst/>
                  <a:latin typeface="Aptos Black" panose="020B0004020202020204" pitchFamily="34" charset="0"/>
                </a:rPr>
                <a:t>onstrutiva</a:t>
              </a:r>
            </a:p>
          </p:txBody>
        </p: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59910EDD-BCA9-ED8C-06F2-0BE1BD7F2BD9}"/>
              </a:ext>
            </a:extLst>
          </p:cNvPr>
          <p:cNvSpPr txBox="1"/>
          <p:nvPr/>
        </p:nvSpPr>
        <p:spPr>
          <a:xfrm>
            <a:off x="934299" y="1985087"/>
            <a:ext cx="508555" cy="2728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eaLnBrk="1" fontAlgn="auto" latinLnBrk="0" hangingPunct="1">
              <a:lnSpc>
                <a:spcPts val="28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7DAB661-9E4B-EE9E-9043-7B34D73A695F}"/>
              </a:ext>
            </a:extLst>
          </p:cNvPr>
          <p:cNvSpPr/>
          <p:nvPr/>
        </p:nvSpPr>
        <p:spPr>
          <a:xfrm flipV="1">
            <a:off x="11737992" y="-19014"/>
            <a:ext cx="55704" cy="68770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BB930524-0B1D-84C6-5A1C-A95615ED6FAB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TextBox 112">
            <a:extLst>
              <a:ext uri="{FF2B5EF4-FFF2-40B4-BE49-F238E27FC236}">
                <a16:creationId xmlns:a16="http://schemas.microsoft.com/office/drawing/2014/main" id="{F606FF57-D86A-7F98-3391-3A0639D7BA1F}"/>
              </a:ext>
            </a:extLst>
          </p:cNvPr>
          <p:cNvSpPr txBox="1"/>
          <p:nvPr/>
        </p:nvSpPr>
        <p:spPr>
          <a:xfrm>
            <a:off x="4096048" y="3167390"/>
            <a:ext cx="3999904" cy="523220"/>
          </a:xfrm>
          <a:prstGeom prst="rect">
            <a:avLst/>
          </a:prstGeom>
          <a:noFill/>
        </p:spPr>
        <p:txBody>
          <a:bodyPr wrap="square" lIns="0" tIns="45720" rIns="91440" bIns="45720" rtlCol="0" anchor="ctr">
            <a:spAutoFit/>
          </a:bodyPr>
          <a:lstStyle/>
          <a:p>
            <a:pPr algn="ctr"/>
            <a:r>
              <a:rPr lang="pt-PT" sz="2800" dirty="0">
                <a:latin typeface="Aptos" panose="020B0004020202020204" pitchFamily="34" charset="0"/>
              </a:rPr>
              <a:t>“Que dia mais horrível…”</a:t>
            </a:r>
          </a:p>
        </p:txBody>
      </p:sp>
      <p:pic>
        <p:nvPicPr>
          <p:cNvPr id="5" name="Graphic 8" descr="Follow with solid fill">
            <a:extLst>
              <a:ext uri="{FF2B5EF4-FFF2-40B4-BE49-F238E27FC236}">
                <a16:creationId xmlns:a16="http://schemas.microsoft.com/office/drawing/2014/main" id="{4E08DE2B-4B30-CAEA-06BE-06A57125C5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380" y="3250580"/>
            <a:ext cx="3518122" cy="351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2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D5950-6C62-DEB3-8002-77E8DCD01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73C38A69-9558-346D-DB4C-3722F8824637}"/>
              </a:ext>
            </a:extLst>
          </p:cNvPr>
          <p:cNvGrpSpPr/>
          <p:nvPr/>
        </p:nvGrpSpPr>
        <p:grpSpPr>
          <a:xfrm>
            <a:off x="1031080" y="1002330"/>
            <a:ext cx="9261235" cy="792752"/>
            <a:chOff x="1031080" y="1002330"/>
            <a:chExt cx="9261235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769E2D17-02DA-BEB3-04BD-39251FC574DC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BA9418AD-A12E-E1AD-9F73-B6388DDA33E0}"/>
                </a:ext>
              </a:extLst>
            </p:cNvPr>
            <p:cNvSpPr txBox="1">
              <a:spLocks/>
            </p:cNvSpPr>
            <p:nvPr/>
          </p:nvSpPr>
          <p:spPr>
            <a:xfrm>
              <a:off x="1304482" y="1002330"/>
              <a:ext cx="8987833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err="1">
                  <a:latin typeface="Aptos Black" panose="020B0004020202020204" pitchFamily="34" charset="0"/>
                </a:rPr>
                <a:t>Atividade</a:t>
              </a:r>
              <a:r>
                <a:rPr lang="en-US" sz="3600" i="0">
                  <a:effectLst/>
                  <a:latin typeface="Aptos Black" panose="020B0004020202020204" pitchFamily="34" charset="0"/>
                </a:rPr>
                <a:t>: </a:t>
              </a:r>
              <a:r>
                <a:rPr lang="en-US" sz="3600" i="0" err="1">
                  <a:effectLst/>
                  <a:latin typeface="Aptos Black" panose="020B0004020202020204" pitchFamily="34" charset="0"/>
                </a:rPr>
                <a:t>Resposta</a:t>
              </a:r>
              <a:r>
                <a:rPr lang="en-US" sz="3600" i="0">
                  <a:effectLst/>
                  <a:latin typeface="Aptos Black" panose="020B0004020202020204" pitchFamily="34" charset="0"/>
                </a:rPr>
                <a:t> Ativa-</a:t>
              </a:r>
              <a:r>
                <a:rPr lang="en-US" sz="3600">
                  <a:latin typeface="Aptos Black" panose="020B0004020202020204" pitchFamily="34" charset="0"/>
                </a:rPr>
                <a:t>C</a:t>
              </a:r>
              <a:r>
                <a:rPr lang="en-US" sz="3600" i="0">
                  <a:effectLst/>
                  <a:latin typeface="Aptos Black" panose="020B0004020202020204" pitchFamily="34" charset="0"/>
                </a:rPr>
                <a:t>onstrutiva</a:t>
              </a:r>
            </a:p>
          </p:txBody>
        </p: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134DF281-73E0-6E13-A79B-E26BE6AE00A9}"/>
              </a:ext>
            </a:extLst>
          </p:cNvPr>
          <p:cNvSpPr txBox="1"/>
          <p:nvPr/>
        </p:nvSpPr>
        <p:spPr>
          <a:xfrm>
            <a:off x="934299" y="1985087"/>
            <a:ext cx="508555" cy="2728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eaLnBrk="1" fontAlgn="auto" latinLnBrk="0" hangingPunct="1">
              <a:lnSpc>
                <a:spcPts val="28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9EABC2C-BC85-0050-F42B-AE654418B991}"/>
              </a:ext>
            </a:extLst>
          </p:cNvPr>
          <p:cNvSpPr/>
          <p:nvPr/>
        </p:nvSpPr>
        <p:spPr>
          <a:xfrm flipV="1">
            <a:off x="11737992" y="-19014"/>
            <a:ext cx="55704" cy="68770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B5377D2A-CC19-26C8-E12A-1B3C0D601901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TextBox 112">
            <a:extLst>
              <a:ext uri="{FF2B5EF4-FFF2-40B4-BE49-F238E27FC236}">
                <a16:creationId xmlns:a16="http://schemas.microsoft.com/office/drawing/2014/main" id="{A1B6F5C3-6583-402E-33D3-F6AE78AE9D8D}"/>
              </a:ext>
            </a:extLst>
          </p:cNvPr>
          <p:cNvSpPr txBox="1"/>
          <p:nvPr/>
        </p:nvSpPr>
        <p:spPr>
          <a:xfrm>
            <a:off x="3248530" y="3167390"/>
            <a:ext cx="5694941" cy="523220"/>
          </a:xfrm>
          <a:prstGeom prst="rect">
            <a:avLst/>
          </a:prstGeom>
          <a:noFill/>
        </p:spPr>
        <p:txBody>
          <a:bodyPr wrap="square" lIns="0" tIns="45720" rIns="91440" bIns="45720" rtlCol="0" anchor="ctr">
            <a:spAutoFit/>
          </a:bodyPr>
          <a:lstStyle/>
          <a:p>
            <a:pPr algn="ctr"/>
            <a:r>
              <a:rPr lang="pt-PT" sz="2800" dirty="0">
                <a:latin typeface="Aptos" panose="020B0004020202020204" pitchFamily="34" charset="0"/>
              </a:rPr>
              <a:t>“Não me apetece ter reunião hoje…”</a:t>
            </a:r>
          </a:p>
        </p:txBody>
      </p:sp>
      <p:pic>
        <p:nvPicPr>
          <p:cNvPr id="5" name="Graphic 8" descr="Follow with solid fill">
            <a:extLst>
              <a:ext uri="{FF2B5EF4-FFF2-40B4-BE49-F238E27FC236}">
                <a16:creationId xmlns:a16="http://schemas.microsoft.com/office/drawing/2014/main" id="{D7062428-F326-C959-241D-072928AFE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380" y="3250580"/>
            <a:ext cx="3518122" cy="351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1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1471F-B5EC-FD43-90A0-6C3C77B7F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B52A03-711C-D49B-553C-CB27AB0606BF}"/>
              </a:ext>
            </a:extLst>
          </p:cNvPr>
          <p:cNvSpPr/>
          <p:nvPr/>
        </p:nvSpPr>
        <p:spPr>
          <a:xfrm>
            <a:off x="10001335" y="5687092"/>
            <a:ext cx="2331104" cy="2935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B4B9CC92-1E2F-786A-173B-680B28163905}"/>
              </a:ext>
            </a:extLst>
          </p:cNvPr>
          <p:cNvGrpSpPr/>
          <p:nvPr/>
        </p:nvGrpSpPr>
        <p:grpSpPr>
          <a:xfrm>
            <a:off x="1031080" y="1002330"/>
            <a:ext cx="4498730" cy="792752"/>
            <a:chOff x="1031080" y="1002330"/>
            <a:chExt cx="4498730" cy="792752"/>
          </a:xfrm>
        </p:grpSpPr>
        <p:sp>
          <p:nvSpPr>
            <p:cNvPr id="24" name="Rectangle 6">
              <a:extLst>
                <a:ext uri="{FF2B5EF4-FFF2-40B4-BE49-F238E27FC236}">
                  <a16:creationId xmlns:a16="http://schemas.microsoft.com/office/drawing/2014/main" id="{05189CAB-4CFD-527D-A736-99133829372F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D0261781-6E3C-10D5-2598-02B62A9B9B0C}"/>
                </a:ext>
              </a:extLst>
            </p:cNvPr>
            <p:cNvSpPr txBox="1">
              <a:spLocks/>
            </p:cNvSpPr>
            <p:nvPr/>
          </p:nvSpPr>
          <p:spPr>
            <a:xfrm>
              <a:off x="1304483" y="1002330"/>
              <a:ext cx="4225327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i="0">
                  <a:effectLst/>
                  <a:latin typeface="Aptos Black" panose="020B0004020202020204" pitchFamily="34" charset="0"/>
                </a:rPr>
                <a:t>Conteúdos</a:t>
              </a:r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5D0D0B11-CF85-B579-4F52-BC65416285DE}"/>
              </a:ext>
            </a:extLst>
          </p:cNvPr>
          <p:cNvGrpSpPr/>
          <p:nvPr/>
        </p:nvGrpSpPr>
        <p:grpSpPr>
          <a:xfrm>
            <a:off x="2683155" y="1555605"/>
            <a:ext cx="7074544" cy="5006178"/>
            <a:chOff x="2683155" y="680914"/>
            <a:chExt cx="7074544" cy="5006178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25A1C0BF-60C5-9CD3-4D8D-59779F407A6B}"/>
                </a:ext>
              </a:extLst>
            </p:cNvPr>
            <p:cNvGrpSpPr/>
            <p:nvPr/>
          </p:nvGrpSpPr>
          <p:grpSpPr>
            <a:xfrm>
              <a:off x="2683155" y="680914"/>
              <a:ext cx="7074544" cy="1631216"/>
              <a:chOff x="2683155" y="680914"/>
              <a:chExt cx="7074544" cy="1631216"/>
            </a:xfrm>
          </p:grpSpPr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6DD5020-BEF8-C113-5F22-D3E9865493B5}"/>
                  </a:ext>
                </a:extLst>
              </p:cNvPr>
              <p:cNvSpPr txBox="1"/>
              <p:nvPr/>
            </p:nvSpPr>
            <p:spPr>
              <a:xfrm>
                <a:off x="2683155" y="680914"/>
                <a:ext cx="2239861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PT" sz="10000" b="1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roadway" panose="020F0502020204030204" pitchFamily="82" charset="0"/>
                  </a:rPr>
                  <a:t>01</a:t>
                </a:r>
              </a:p>
            </p:txBody>
          </p:sp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E45A15A2-1E27-4BEB-0DCD-7199AE476FCA}"/>
                  </a:ext>
                </a:extLst>
              </p:cNvPr>
              <p:cNvSpPr txBox="1"/>
              <p:nvPr/>
            </p:nvSpPr>
            <p:spPr>
              <a:xfrm>
                <a:off x="4443247" y="1311856"/>
                <a:ext cx="53144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0" err="1">
                    <a:effectLst/>
                    <a:latin typeface="Aptos" panose="020B0004020202020204" pitchFamily="34" charset="0"/>
                  </a:rPr>
                  <a:t>Escuta</a:t>
                </a:r>
                <a:r>
                  <a:rPr lang="en-US" i="0">
                    <a:effectLst/>
                    <a:latin typeface="Aptos" panose="020B0004020202020204" pitchFamily="34" charset="0"/>
                  </a:rPr>
                  <a:t> </a:t>
                </a:r>
                <a:r>
                  <a:rPr lang="en-US" i="0" err="1">
                    <a:effectLst/>
                    <a:latin typeface="Aptos" panose="020B0004020202020204" pitchFamily="34" charset="0"/>
                  </a:rPr>
                  <a:t>Ativa</a:t>
                </a:r>
                <a:endParaRPr lang="en-US" i="0">
                  <a:effectLst/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E6321ADB-387C-1C70-891F-A12B83338CB8}"/>
                </a:ext>
              </a:extLst>
            </p:cNvPr>
            <p:cNvGrpSpPr/>
            <p:nvPr/>
          </p:nvGrpSpPr>
          <p:grpSpPr>
            <a:xfrm>
              <a:off x="2683155" y="1805901"/>
              <a:ext cx="7074544" cy="1631216"/>
              <a:chOff x="2683155" y="1767536"/>
              <a:chExt cx="7074544" cy="1631216"/>
            </a:xfrm>
          </p:grpSpPr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D95F9DD8-D999-3DFB-ADBB-CCD89D3C3B61}"/>
                  </a:ext>
                </a:extLst>
              </p:cNvPr>
              <p:cNvSpPr txBox="1"/>
              <p:nvPr/>
            </p:nvSpPr>
            <p:spPr>
              <a:xfrm>
                <a:off x="2683155" y="1767536"/>
                <a:ext cx="2239861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PT" sz="10000" b="1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roadway" panose="020F0502020204030204" pitchFamily="82" charset="0"/>
                  </a:rPr>
                  <a:t>02</a:t>
                </a:r>
              </a:p>
            </p:txBody>
          </p:sp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BA0E8ABB-77A3-C985-2E83-04747C21B4A0}"/>
                  </a:ext>
                </a:extLst>
              </p:cNvPr>
              <p:cNvSpPr txBox="1"/>
              <p:nvPr/>
            </p:nvSpPr>
            <p:spPr>
              <a:xfrm>
                <a:off x="4443247" y="2259979"/>
                <a:ext cx="53144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>
                    <a:latin typeface="Aptos" panose="020B0004020202020204" pitchFamily="34" charset="0"/>
                  </a:rPr>
                  <a:t>OARS: </a:t>
                </a:r>
                <a:r>
                  <a:rPr lang="en-US" err="1">
                    <a:latin typeface="Aptos" panose="020B0004020202020204" pitchFamily="34" charset="0"/>
                  </a:rPr>
                  <a:t>Perguntas</a:t>
                </a:r>
                <a:r>
                  <a:rPr lang="en-US">
                    <a:latin typeface="Aptos" panose="020B0004020202020204" pitchFamily="34" charset="0"/>
                  </a:rPr>
                  <a:t> </a:t>
                </a:r>
                <a:r>
                  <a:rPr lang="en-US" err="1">
                    <a:latin typeface="Aptos" panose="020B0004020202020204" pitchFamily="34" charset="0"/>
                  </a:rPr>
                  <a:t>Abertas</a:t>
                </a:r>
                <a:r>
                  <a:rPr lang="en-US">
                    <a:latin typeface="Aptos" panose="020B0004020202020204" pitchFamily="34" charset="0"/>
                  </a:rPr>
                  <a:t>, </a:t>
                </a:r>
                <a:r>
                  <a:rPr lang="en-US" err="1">
                    <a:latin typeface="Aptos" panose="020B0004020202020204" pitchFamily="34" charset="0"/>
                  </a:rPr>
                  <a:t>Afirmações</a:t>
                </a:r>
                <a:r>
                  <a:rPr lang="en-US">
                    <a:latin typeface="Aptos" panose="020B0004020202020204" pitchFamily="34" charset="0"/>
                  </a:rPr>
                  <a:t>, </a:t>
                </a:r>
                <a:r>
                  <a:rPr lang="en-US" err="1">
                    <a:latin typeface="Aptos" panose="020B0004020202020204" pitchFamily="34" charset="0"/>
                  </a:rPr>
                  <a:t>Escuta</a:t>
                </a:r>
                <a:r>
                  <a:rPr lang="en-US">
                    <a:latin typeface="Aptos" panose="020B0004020202020204" pitchFamily="34" charset="0"/>
                  </a:rPr>
                  <a:t> </a:t>
                </a:r>
                <a:r>
                  <a:rPr lang="en-US" err="1">
                    <a:latin typeface="Aptos" panose="020B0004020202020204" pitchFamily="34" charset="0"/>
                  </a:rPr>
                  <a:t>Reflexiva</a:t>
                </a:r>
                <a:r>
                  <a:rPr lang="en-US">
                    <a:latin typeface="Aptos" panose="020B0004020202020204" pitchFamily="34" charset="0"/>
                  </a:rPr>
                  <a:t>, </a:t>
                </a:r>
                <a:r>
                  <a:rPr lang="en-US" err="1">
                    <a:latin typeface="Aptos" panose="020B0004020202020204" pitchFamily="34" charset="0"/>
                  </a:rPr>
                  <a:t>Resumo</a:t>
                </a:r>
                <a:endParaRPr lang="en-US"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F565F974-B864-A5C1-5839-76152AE961EB}"/>
                </a:ext>
              </a:extLst>
            </p:cNvPr>
            <p:cNvGrpSpPr/>
            <p:nvPr/>
          </p:nvGrpSpPr>
          <p:grpSpPr>
            <a:xfrm>
              <a:off x="2683155" y="2930888"/>
              <a:ext cx="7074544" cy="1631216"/>
              <a:chOff x="2683155" y="2906676"/>
              <a:chExt cx="7074544" cy="1631216"/>
            </a:xfrm>
          </p:grpSpPr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315126B-BC63-43E7-D8D6-0D12A219B6A1}"/>
                  </a:ext>
                </a:extLst>
              </p:cNvPr>
              <p:cNvSpPr txBox="1"/>
              <p:nvPr/>
            </p:nvSpPr>
            <p:spPr>
              <a:xfrm>
                <a:off x="2683155" y="2906676"/>
                <a:ext cx="2239861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PT" sz="10000" b="1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roadway" panose="020F0502020204030204" pitchFamily="82" charset="0"/>
                  </a:rPr>
                  <a:t>03</a:t>
                </a:r>
              </a:p>
            </p:txBody>
          </p:sp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B98DDD15-F206-930E-E8B8-6FDDC5E595E6}"/>
                  </a:ext>
                </a:extLst>
              </p:cNvPr>
              <p:cNvSpPr txBox="1"/>
              <p:nvPr/>
            </p:nvSpPr>
            <p:spPr>
              <a:xfrm>
                <a:off x="4443247" y="3537618"/>
                <a:ext cx="53144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>
                    <a:latin typeface="Aptos" panose="020B0004020202020204" pitchFamily="34" charset="0"/>
                  </a:rPr>
                  <a:t>ACR: </a:t>
                </a:r>
                <a:r>
                  <a:rPr lang="en-US" err="1">
                    <a:latin typeface="Aptos" panose="020B0004020202020204" pitchFamily="34" charset="0"/>
                  </a:rPr>
                  <a:t>Resposta</a:t>
                </a:r>
                <a:r>
                  <a:rPr lang="en-US">
                    <a:latin typeface="Aptos" panose="020B0004020202020204" pitchFamily="34" charset="0"/>
                  </a:rPr>
                  <a:t> </a:t>
                </a:r>
                <a:r>
                  <a:rPr lang="en-US" err="1">
                    <a:latin typeface="Aptos" panose="020B0004020202020204" pitchFamily="34" charset="0"/>
                  </a:rPr>
                  <a:t>Ativa-Construtiva</a:t>
                </a:r>
                <a:endParaRPr lang="en-US"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327384CB-9283-4B13-E2CB-FE063A21305D}"/>
                </a:ext>
              </a:extLst>
            </p:cNvPr>
            <p:cNvGrpSpPr/>
            <p:nvPr/>
          </p:nvGrpSpPr>
          <p:grpSpPr>
            <a:xfrm>
              <a:off x="2683155" y="4055876"/>
              <a:ext cx="7074544" cy="1631216"/>
              <a:chOff x="2683155" y="4055876"/>
              <a:chExt cx="7074544" cy="1631216"/>
            </a:xfrm>
          </p:grpSpPr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8052256E-17D4-35D1-461C-C8658238B4EC}"/>
                  </a:ext>
                </a:extLst>
              </p:cNvPr>
              <p:cNvSpPr txBox="1"/>
              <p:nvPr/>
            </p:nvSpPr>
            <p:spPr>
              <a:xfrm>
                <a:off x="2683155" y="4055876"/>
                <a:ext cx="2239861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pt-PT" sz="10000" b="1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Broadway" panose="020F0502020204030204" pitchFamily="82" charset="0"/>
                  </a:rPr>
                  <a:t>04</a:t>
                </a:r>
              </a:p>
            </p:txBody>
          </p:sp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9050EC9D-838D-B679-64F8-F147FF53F963}"/>
                  </a:ext>
                </a:extLst>
              </p:cNvPr>
              <p:cNvSpPr txBox="1"/>
              <p:nvPr/>
            </p:nvSpPr>
            <p:spPr>
              <a:xfrm>
                <a:off x="4443247" y="4686818"/>
                <a:ext cx="53144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err="1">
                    <a:latin typeface="Aptos" panose="020B0004020202020204" pitchFamily="34" charset="0"/>
                  </a:rPr>
                  <a:t>Resolução</a:t>
                </a:r>
                <a:r>
                  <a:rPr lang="en-US">
                    <a:latin typeface="Aptos" panose="020B0004020202020204" pitchFamily="34" charset="0"/>
                  </a:rPr>
                  <a:t> de </a:t>
                </a:r>
                <a:r>
                  <a:rPr lang="en-US" err="1">
                    <a:latin typeface="Aptos" panose="020B0004020202020204" pitchFamily="34" charset="0"/>
                  </a:rPr>
                  <a:t>Conflitos</a:t>
                </a:r>
                <a:endParaRPr lang="en-US">
                  <a:latin typeface="Aptos" panose="020B0004020202020204" pitchFamily="34" charset="0"/>
                </a:endParaRPr>
              </a:p>
            </p:txBody>
          </p:sp>
        </p:grpSp>
      </p:grpSp>
      <p:sp>
        <p:nvSpPr>
          <p:cNvPr id="3" name="Rectangle 26">
            <a:extLst>
              <a:ext uri="{FF2B5EF4-FFF2-40B4-BE49-F238E27FC236}">
                <a16:creationId xmlns:a16="http://schemas.microsoft.com/office/drawing/2014/main" id="{9E6A0355-7F6B-E1CA-FE65-0CBA1E39799A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357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16412-8857-DDA6-2B2F-B924EEEE5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0BC91092-0498-870B-38B4-76E5AD01E747}"/>
              </a:ext>
            </a:extLst>
          </p:cNvPr>
          <p:cNvGrpSpPr/>
          <p:nvPr/>
        </p:nvGrpSpPr>
        <p:grpSpPr>
          <a:xfrm>
            <a:off x="1031080" y="1002330"/>
            <a:ext cx="9261235" cy="792752"/>
            <a:chOff x="1031080" y="1002330"/>
            <a:chExt cx="9261235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16431762-334B-5009-C56E-E4416C7772DB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6CB73099-202C-3AAC-A593-43888474EE4A}"/>
                </a:ext>
              </a:extLst>
            </p:cNvPr>
            <p:cNvSpPr txBox="1">
              <a:spLocks/>
            </p:cNvSpPr>
            <p:nvPr/>
          </p:nvSpPr>
          <p:spPr>
            <a:xfrm>
              <a:off x="1304482" y="1002330"/>
              <a:ext cx="8987833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err="1">
                  <a:latin typeface="Aptos Black" panose="020B0004020202020204" pitchFamily="34" charset="0"/>
                </a:rPr>
                <a:t>Atividade</a:t>
              </a:r>
              <a:r>
                <a:rPr lang="en-US" sz="3600" i="0">
                  <a:effectLst/>
                  <a:latin typeface="Aptos Black" panose="020B0004020202020204" pitchFamily="34" charset="0"/>
                </a:rPr>
                <a:t>: </a:t>
              </a:r>
              <a:r>
                <a:rPr lang="en-US" sz="3600" i="0" err="1">
                  <a:effectLst/>
                  <a:latin typeface="Aptos Black" panose="020B0004020202020204" pitchFamily="34" charset="0"/>
                </a:rPr>
                <a:t>Resposta</a:t>
              </a:r>
              <a:r>
                <a:rPr lang="en-US" sz="3600" i="0">
                  <a:effectLst/>
                  <a:latin typeface="Aptos Black" panose="020B0004020202020204" pitchFamily="34" charset="0"/>
                </a:rPr>
                <a:t> Ativa-</a:t>
              </a:r>
              <a:r>
                <a:rPr lang="en-US" sz="3600">
                  <a:latin typeface="Aptos Black" panose="020B0004020202020204" pitchFamily="34" charset="0"/>
                </a:rPr>
                <a:t>C</a:t>
              </a:r>
              <a:r>
                <a:rPr lang="en-US" sz="3600" i="0">
                  <a:effectLst/>
                  <a:latin typeface="Aptos Black" panose="020B0004020202020204" pitchFamily="34" charset="0"/>
                </a:rPr>
                <a:t>onstrutiva</a:t>
              </a:r>
            </a:p>
          </p:txBody>
        </p: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5C4C6906-6ACC-0F5E-9883-E18E2FDF3709}"/>
              </a:ext>
            </a:extLst>
          </p:cNvPr>
          <p:cNvSpPr txBox="1"/>
          <p:nvPr/>
        </p:nvSpPr>
        <p:spPr>
          <a:xfrm>
            <a:off x="934299" y="1985087"/>
            <a:ext cx="508555" cy="2728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eaLnBrk="1" fontAlgn="auto" latinLnBrk="0" hangingPunct="1">
              <a:lnSpc>
                <a:spcPts val="28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6A7EF72C-ADB5-64CD-1E6F-50076DA9297A}"/>
              </a:ext>
            </a:extLst>
          </p:cNvPr>
          <p:cNvSpPr/>
          <p:nvPr/>
        </p:nvSpPr>
        <p:spPr>
          <a:xfrm flipV="1">
            <a:off x="11737992" y="-19014"/>
            <a:ext cx="55704" cy="68770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B146C30D-27F1-6E4F-1951-39872E386BF7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TextBox 112">
            <a:extLst>
              <a:ext uri="{FF2B5EF4-FFF2-40B4-BE49-F238E27FC236}">
                <a16:creationId xmlns:a16="http://schemas.microsoft.com/office/drawing/2014/main" id="{9F056E9A-FE4D-314F-57BD-A6CA0827F164}"/>
              </a:ext>
            </a:extLst>
          </p:cNvPr>
          <p:cNvSpPr txBox="1"/>
          <p:nvPr/>
        </p:nvSpPr>
        <p:spPr>
          <a:xfrm>
            <a:off x="3759406" y="3167390"/>
            <a:ext cx="4673189" cy="523220"/>
          </a:xfrm>
          <a:prstGeom prst="rect">
            <a:avLst/>
          </a:prstGeom>
          <a:noFill/>
        </p:spPr>
        <p:txBody>
          <a:bodyPr wrap="square" lIns="0" tIns="45720" rIns="91440" bIns="45720" rtlCol="0" anchor="ctr">
            <a:spAutoFit/>
          </a:bodyPr>
          <a:lstStyle/>
          <a:p>
            <a:pPr algn="ctr"/>
            <a:r>
              <a:rPr lang="pt-PT" sz="2800" dirty="0">
                <a:latin typeface="Aptos" panose="020B0004020202020204" pitchFamily="34" charset="0"/>
              </a:rPr>
              <a:t>“Vou casar no próximo ano!!”</a:t>
            </a:r>
          </a:p>
        </p:txBody>
      </p:sp>
      <p:pic>
        <p:nvPicPr>
          <p:cNvPr id="5" name="Graphic 8" descr="Follow with solid fill">
            <a:extLst>
              <a:ext uri="{FF2B5EF4-FFF2-40B4-BE49-F238E27FC236}">
                <a16:creationId xmlns:a16="http://schemas.microsoft.com/office/drawing/2014/main" id="{CC8F2AEB-E82D-E316-0F61-7096E0647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380" y="3250580"/>
            <a:ext cx="3518122" cy="351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C4286-307D-8354-01D7-7B7F94DD0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B90F19C5-42F4-E625-F5DF-148992CA7F40}"/>
              </a:ext>
            </a:extLst>
          </p:cNvPr>
          <p:cNvGrpSpPr/>
          <p:nvPr/>
        </p:nvGrpSpPr>
        <p:grpSpPr>
          <a:xfrm>
            <a:off x="1031080" y="1002330"/>
            <a:ext cx="9261235" cy="792752"/>
            <a:chOff x="1031080" y="1002330"/>
            <a:chExt cx="9261235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603246BF-B653-35FC-04CB-6ACB50EDC7F6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02238CA0-E470-4C6E-6CFD-E922EF48EADD}"/>
                </a:ext>
              </a:extLst>
            </p:cNvPr>
            <p:cNvSpPr txBox="1">
              <a:spLocks/>
            </p:cNvSpPr>
            <p:nvPr/>
          </p:nvSpPr>
          <p:spPr>
            <a:xfrm>
              <a:off x="1304482" y="1002330"/>
              <a:ext cx="8987833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i="0">
                  <a:effectLst/>
                  <a:latin typeface="Aptos Black" panose="020B0004020202020204" pitchFamily="34" charset="0"/>
                </a:rPr>
                <a:t>Resolução de </a:t>
              </a:r>
              <a:r>
                <a:rPr lang="en-US" sz="3600" i="0" err="1">
                  <a:effectLst/>
                  <a:latin typeface="Aptos Black" panose="020B0004020202020204" pitchFamily="34" charset="0"/>
                </a:rPr>
                <a:t>conflitos</a:t>
              </a:r>
              <a:endParaRPr lang="en-US" sz="3600" i="0">
                <a:effectLst/>
                <a:latin typeface="Aptos Black" panose="020B0004020202020204" pitchFamily="34" charset="0"/>
              </a:endParaRPr>
            </a:p>
          </p:txBody>
        </p: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5238635C-E586-3475-9D94-206A1342D172}"/>
              </a:ext>
            </a:extLst>
          </p:cNvPr>
          <p:cNvSpPr txBox="1"/>
          <p:nvPr/>
        </p:nvSpPr>
        <p:spPr>
          <a:xfrm>
            <a:off x="934299" y="1985087"/>
            <a:ext cx="508555" cy="2728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eaLnBrk="1" fontAlgn="auto" latinLnBrk="0" hangingPunct="1">
              <a:lnSpc>
                <a:spcPts val="28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EDE2F54B-9181-07D9-AB92-914D45D6A5F0}"/>
              </a:ext>
            </a:extLst>
          </p:cNvPr>
          <p:cNvSpPr/>
          <p:nvPr/>
        </p:nvSpPr>
        <p:spPr>
          <a:xfrm flipV="1">
            <a:off x="11737992" y="-19014"/>
            <a:ext cx="55704" cy="68770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EF577E00-83F0-DC75-D8E7-C1CB89B9FD2C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112">
            <a:extLst>
              <a:ext uri="{FF2B5EF4-FFF2-40B4-BE49-F238E27FC236}">
                <a16:creationId xmlns:a16="http://schemas.microsoft.com/office/drawing/2014/main" id="{2810D45A-9121-3AAF-EFA1-03C56B82A00D}"/>
              </a:ext>
            </a:extLst>
          </p:cNvPr>
          <p:cNvSpPr txBox="1"/>
          <p:nvPr/>
        </p:nvSpPr>
        <p:spPr>
          <a:xfrm>
            <a:off x="1202944" y="1997839"/>
            <a:ext cx="9786113" cy="2862322"/>
          </a:xfrm>
          <a:prstGeom prst="rect">
            <a:avLst/>
          </a:prstGeom>
          <a:noFill/>
        </p:spPr>
        <p:txBody>
          <a:bodyPr wrap="square" lIns="0" tIns="45720" rIns="91440" bIns="45720" rtlCol="0" anchor="ctr">
            <a:spAutoFit/>
          </a:bodyPr>
          <a:lstStyle/>
          <a:p>
            <a:pPr algn="just"/>
            <a:r>
              <a:rPr lang="pt-PT" b="1">
                <a:solidFill>
                  <a:schemeClr val="accent2">
                    <a:lumMod val="75000"/>
                  </a:schemeClr>
                </a:solidFill>
                <a:latin typeface="Aptos Black" panose="020B0004020202020204" pitchFamily="34" charset="0"/>
              </a:rPr>
              <a:t>Passos</a:t>
            </a:r>
            <a:r>
              <a:rPr lang="pt-PT">
                <a:latin typeface="Aptos" panose="020B0004020202020204" pitchFamily="34" charset="0"/>
              </a:rPr>
              <a:t> na resolução de conflitos:</a:t>
            </a:r>
          </a:p>
          <a:p>
            <a:pPr algn="just"/>
            <a:endParaRPr lang="pt-PT">
              <a:latin typeface="Aptos" panose="020B00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PT">
                <a:solidFill>
                  <a:schemeClr val="accent2">
                    <a:lumMod val="75000"/>
                  </a:schemeClr>
                </a:solidFill>
                <a:latin typeface="Aptos Black" panose="020B0004020202020204" pitchFamily="34" charset="0"/>
              </a:rPr>
              <a:t>Identificar o conflito</a:t>
            </a:r>
            <a:r>
              <a:rPr lang="pt-PT">
                <a:latin typeface="Aptos" panose="020B0004020202020204" pitchFamily="34" charset="0"/>
              </a:rPr>
              <a:t>: Reconhecer a existência do conflito e definir claramente o problema.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PT" b="1">
                <a:solidFill>
                  <a:schemeClr val="accent2">
                    <a:lumMod val="75000"/>
                  </a:schemeClr>
                </a:solidFill>
                <a:latin typeface="Aptos Black" panose="020B0004020202020204" pitchFamily="34" charset="0"/>
              </a:rPr>
              <a:t>Explorar as suas causas</a:t>
            </a:r>
            <a:r>
              <a:rPr lang="pt-PT">
                <a:latin typeface="Aptos" panose="020B0004020202020204" pitchFamily="34" charset="0"/>
              </a:rPr>
              <a:t>: Procurar identificar as raízes do conflito, considerando as perspetivas de todas as partes envolvidas.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PT" b="1">
                <a:solidFill>
                  <a:schemeClr val="accent2">
                    <a:lumMod val="75000"/>
                  </a:schemeClr>
                </a:solidFill>
                <a:latin typeface="Aptos Black" panose="020B0004020202020204" pitchFamily="34" charset="0"/>
              </a:rPr>
              <a:t>Gerar alternativas</a:t>
            </a:r>
            <a:r>
              <a:rPr lang="pt-PT">
                <a:latin typeface="Aptos" panose="020B0004020202020204" pitchFamily="34" charset="0"/>
              </a:rPr>
              <a:t>: Realizar um brainstorming sobre possíveis soluções para o conflito.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PT" b="1">
                <a:solidFill>
                  <a:schemeClr val="accent2">
                    <a:lumMod val="75000"/>
                  </a:schemeClr>
                </a:solidFill>
                <a:latin typeface="Aptos Black" panose="020B0004020202020204" pitchFamily="34" charset="0"/>
              </a:rPr>
              <a:t>Avaliar e decidir</a:t>
            </a:r>
            <a:r>
              <a:rPr lang="pt-PT">
                <a:latin typeface="Aptos" panose="020B0004020202020204" pitchFamily="34" charset="0"/>
              </a:rPr>
              <a:t>: Analisar as alternativas e selecionar a melhor opção, considerando os benefícios e desvantagens de cada uma.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PT" b="1">
                <a:solidFill>
                  <a:schemeClr val="accent2">
                    <a:lumMod val="75000"/>
                  </a:schemeClr>
                </a:solidFill>
                <a:latin typeface="Aptos Black" panose="020B0004020202020204" pitchFamily="34" charset="0"/>
              </a:rPr>
              <a:t>Implementar e monitorizar</a:t>
            </a:r>
            <a:r>
              <a:rPr lang="pt-PT">
                <a:latin typeface="Aptos" panose="020B0004020202020204" pitchFamily="34" charset="0"/>
              </a:rPr>
              <a:t>: Colocar a solução escolhida em prática e acompanhar os resultados para garantir que o conflito foi resolvido de forma eficaz.</a:t>
            </a:r>
            <a:endParaRPr lang="en-US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60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763F8-C178-992E-EF54-E868A6F8F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7E571C46-F724-2C2F-524D-5C947BA1781E}"/>
              </a:ext>
            </a:extLst>
          </p:cNvPr>
          <p:cNvGrpSpPr/>
          <p:nvPr/>
        </p:nvGrpSpPr>
        <p:grpSpPr>
          <a:xfrm>
            <a:off x="1031080" y="1002330"/>
            <a:ext cx="8501109" cy="792752"/>
            <a:chOff x="1031080" y="1002330"/>
            <a:chExt cx="8501109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08174486-D93F-7270-55C0-5D00AD7EC714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436015E4-011A-9B8B-BDC5-26EF9B24557D}"/>
                </a:ext>
              </a:extLst>
            </p:cNvPr>
            <p:cNvSpPr txBox="1">
              <a:spLocks/>
            </p:cNvSpPr>
            <p:nvPr/>
          </p:nvSpPr>
          <p:spPr>
            <a:xfrm>
              <a:off x="1304483" y="1002330"/>
              <a:ext cx="8227706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>
                  <a:latin typeface="Aptos Black" panose="020B0004020202020204" pitchFamily="34" charset="0"/>
                </a:rPr>
                <a:t>Resolução de </a:t>
              </a:r>
              <a:r>
                <a:rPr lang="en-US" sz="3600" err="1">
                  <a:latin typeface="Aptos Black" panose="020B0004020202020204" pitchFamily="34" charset="0"/>
                </a:rPr>
                <a:t>conflitos</a:t>
              </a:r>
              <a:endParaRPr lang="en-US" sz="3600" i="0">
                <a:effectLst/>
                <a:latin typeface="Aptos Black" panose="020B0004020202020204" pitchFamily="34" charset="0"/>
              </a:endParaRPr>
            </a:p>
          </p:txBody>
        </p: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6219244F-6AFE-47F5-D18D-6E50A657043F}"/>
              </a:ext>
            </a:extLst>
          </p:cNvPr>
          <p:cNvSpPr txBox="1"/>
          <p:nvPr/>
        </p:nvSpPr>
        <p:spPr>
          <a:xfrm>
            <a:off x="934299" y="1985087"/>
            <a:ext cx="508555" cy="2728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eaLnBrk="1" fontAlgn="auto" latinLnBrk="0" hangingPunct="1">
              <a:lnSpc>
                <a:spcPts val="28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B321CBA-3DC7-01F1-64F2-C09D5BA51764}"/>
              </a:ext>
            </a:extLst>
          </p:cNvPr>
          <p:cNvSpPr/>
          <p:nvPr/>
        </p:nvSpPr>
        <p:spPr>
          <a:xfrm flipV="1">
            <a:off x="11737992" y="-19014"/>
            <a:ext cx="55704" cy="68770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5C4CB4AA-CCF4-52F8-DF5B-2D0D75B30A65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F7C1257D-B4BA-B9C8-A8C4-BCFAACD1F9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0545561"/>
              </p:ext>
            </p:extLst>
          </p:nvPr>
        </p:nvGraphicFramePr>
        <p:xfrm>
          <a:off x="1362038" y="2654046"/>
          <a:ext cx="9467925" cy="3383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112">
            <a:extLst>
              <a:ext uri="{FF2B5EF4-FFF2-40B4-BE49-F238E27FC236}">
                <a16:creationId xmlns:a16="http://schemas.microsoft.com/office/drawing/2014/main" id="{6FAD0637-21B4-F64D-1E5F-AB946BB7C00E}"/>
              </a:ext>
            </a:extLst>
          </p:cNvPr>
          <p:cNvSpPr txBox="1"/>
          <p:nvPr/>
        </p:nvSpPr>
        <p:spPr>
          <a:xfrm>
            <a:off x="1374808" y="2039898"/>
            <a:ext cx="9442385" cy="369332"/>
          </a:xfrm>
          <a:prstGeom prst="rect">
            <a:avLst/>
          </a:prstGeom>
          <a:noFill/>
        </p:spPr>
        <p:txBody>
          <a:bodyPr wrap="square" lIns="0" tIns="45720" rIns="91440" bIns="45720" rtlCol="0" anchor="ctr">
            <a:spAutoFit/>
          </a:bodyPr>
          <a:lstStyle/>
          <a:p>
            <a:pPr algn="just"/>
            <a:r>
              <a:rPr lang="pt-PT">
                <a:solidFill>
                  <a:schemeClr val="accent2">
                    <a:lumMod val="75000"/>
                  </a:schemeClr>
                </a:solidFill>
                <a:latin typeface="Aptos Black" panose="020B0004020202020204" pitchFamily="34" charset="0"/>
              </a:rPr>
              <a:t>Estratégias</a:t>
            </a:r>
            <a:r>
              <a:rPr lang="pt-PT" sz="1600">
                <a:latin typeface="Aptos" panose="020B0004020202020204" pitchFamily="34" charset="0"/>
              </a:rPr>
              <a:t> </a:t>
            </a:r>
            <a:r>
              <a:rPr lang="pt-PT">
                <a:latin typeface="Aptos" panose="020B0004020202020204" pitchFamily="34" charset="0"/>
              </a:rPr>
              <a:t>de resolução de conflitos:</a:t>
            </a:r>
          </a:p>
        </p:txBody>
      </p:sp>
    </p:spTree>
    <p:extLst>
      <p:ext uri="{BB962C8B-B14F-4D97-AF65-F5344CB8AC3E}">
        <p14:creationId xmlns:p14="http://schemas.microsoft.com/office/powerpoint/2010/main" val="351578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384BC-A048-F3F9-1D9B-E9C749085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2D461246-AFDE-81F4-C9C5-9F2B33D915D0}"/>
              </a:ext>
            </a:extLst>
          </p:cNvPr>
          <p:cNvGrpSpPr/>
          <p:nvPr/>
        </p:nvGrpSpPr>
        <p:grpSpPr>
          <a:xfrm>
            <a:off x="1031080" y="1002330"/>
            <a:ext cx="9261235" cy="792752"/>
            <a:chOff x="1031080" y="1002330"/>
            <a:chExt cx="9261235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301E2BD8-D519-6D2E-DFC2-8E21CA49E9F8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530D847D-5A1C-F4D1-E8DE-E98CB928ABFF}"/>
                </a:ext>
              </a:extLst>
            </p:cNvPr>
            <p:cNvSpPr txBox="1">
              <a:spLocks/>
            </p:cNvSpPr>
            <p:nvPr/>
          </p:nvSpPr>
          <p:spPr>
            <a:xfrm>
              <a:off x="1304482" y="1002330"/>
              <a:ext cx="8987833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err="1">
                  <a:latin typeface="Aptos Black" panose="020B0004020202020204" pitchFamily="34" charset="0"/>
                </a:rPr>
                <a:t>Estudo</a:t>
              </a:r>
              <a:r>
                <a:rPr lang="en-US" sz="3600">
                  <a:latin typeface="Aptos Black" panose="020B0004020202020204" pitchFamily="34" charset="0"/>
                </a:rPr>
                <a:t> de </a:t>
              </a:r>
              <a:r>
                <a:rPr lang="en-US" sz="3600" err="1">
                  <a:latin typeface="Aptos Black" panose="020B0004020202020204" pitchFamily="34" charset="0"/>
                </a:rPr>
                <a:t>caso</a:t>
              </a:r>
              <a:r>
                <a:rPr lang="en-US" sz="3600">
                  <a:latin typeface="Aptos Black" panose="020B0004020202020204" pitchFamily="34" charset="0"/>
                </a:rPr>
                <a:t>: </a:t>
              </a:r>
              <a:r>
                <a:rPr lang="en-US" sz="3600" i="0" err="1">
                  <a:effectLst/>
                  <a:latin typeface="Aptos Black" panose="020B0004020202020204" pitchFamily="34" charset="0"/>
                </a:rPr>
                <a:t>Resolução</a:t>
              </a:r>
              <a:r>
                <a:rPr lang="en-US" sz="3600" i="0">
                  <a:effectLst/>
                  <a:latin typeface="Aptos Black" panose="020B0004020202020204" pitchFamily="34" charset="0"/>
                </a:rPr>
                <a:t> de conflitos</a:t>
              </a:r>
            </a:p>
          </p:txBody>
        </p: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4BAB1DBA-9A44-CD4D-09CE-3A7BD163D5E1}"/>
              </a:ext>
            </a:extLst>
          </p:cNvPr>
          <p:cNvSpPr txBox="1"/>
          <p:nvPr/>
        </p:nvSpPr>
        <p:spPr>
          <a:xfrm>
            <a:off x="934299" y="1985087"/>
            <a:ext cx="508555" cy="2728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eaLnBrk="1" fontAlgn="auto" latinLnBrk="0" hangingPunct="1">
              <a:lnSpc>
                <a:spcPts val="28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D683844-B5FB-12D6-CFC8-D49B8705AD8E}"/>
              </a:ext>
            </a:extLst>
          </p:cNvPr>
          <p:cNvSpPr/>
          <p:nvPr/>
        </p:nvSpPr>
        <p:spPr>
          <a:xfrm flipV="1">
            <a:off x="11737992" y="-19014"/>
            <a:ext cx="55704" cy="68770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9A696B3E-BFA3-5732-5490-ECB7B405B80C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112">
            <a:extLst>
              <a:ext uri="{FF2B5EF4-FFF2-40B4-BE49-F238E27FC236}">
                <a16:creationId xmlns:a16="http://schemas.microsoft.com/office/drawing/2014/main" id="{34EFC912-2D14-8536-DE49-2AE6C2334B21}"/>
              </a:ext>
            </a:extLst>
          </p:cNvPr>
          <p:cNvSpPr txBox="1"/>
          <p:nvPr/>
        </p:nvSpPr>
        <p:spPr>
          <a:xfrm>
            <a:off x="1374807" y="1795082"/>
            <a:ext cx="9442385" cy="3847207"/>
          </a:xfrm>
          <a:prstGeom prst="rect">
            <a:avLst/>
          </a:prstGeom>
          <a:noFill/>
        </p:spPr>
        <p:txBody>
          <a:bodyPr wrap="square" lIns="0" tIns="45720" rIns="91440" bIns="45720" rtlCol="0" anchor="ctr">
            <a:spAutoFit/>
          </a:bodyPr>
          <a:lstStyle/>
          <a:p>
            <a:pPr algn="l">
              <a:spcBef>
                <a:spcPts val="375"/>
              </a:spcBef>
              <a:spcAft>
                <a:spcPts val="375"/>
              </a:spcAft>
            </a:pPr>
            <a:r>
              <a:rPr lang="pt-PT" b="1" i="0">
                <a:solidFill>
                  <a:schemeClr val="accent2">
                    <a:lumMod val="75000"/>
                  </a:schemeClr>
                </a:solidFill>
                <a:effectLst/>
                <a:latin typeface="Aptos Black" panose="020B0004020202020204" pitchFamily="34" charset="0"/>
              </a:rPr>
              <a:t>Cenário</a:t>
            </a:r>
          </a:p>
          <a:p>
            <a:pPr algn="l"/>
            <a:r>
              <a:rPr lang="pt-PT" b="0" i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O João é um guarda prisional experiente que recentemente assumiu o papel de mentor de guardas prisionais novos na função. Um dos seus mentorandos, o Pedro, está a enfrentar dificuldades na adaptação ao meio prisional. O Pedro sente-se constantemente desrespeitado pelos reclusos e está a ter problemas em impor a sua autoridade de maneira eficaz. Isso tem gerado tensão entre o Pedro e os guardas, que acreditam que ele não está a cumprir as suas responsabilidades de forma adequada.</a:t>
            </a:r>
          </a:p>
          <a:p>
            <a:pPr algn="l"/>
            <a:endParaRPr lang="pt-PT" b="0" i="0">
              <a:solidFill>
                <a:schemeClr val="accent2">
                  <a:lumMod val="75000"/>
                </a:schemeClr>
              </a:solidFill>
              <a:effectLst/>
              <a:latin typeface="Aptos Black" panose="020B0004020202020204" pitchFamily="34" charset="0"/>
            </a:endParaRPr>
          </a:p>
          <a:p>
            <a:pPr algn="l">
              <a:spcBef>
                <a:spcPts val="375"/>
              </a:spcBef>
              <a:spcAft>
                <a:spcPts val="375"/>
              </a:spcAft>
            </a:pPr>
            <a:r>
              <a:rPr lang="pt-PT" b="1" i="0">
                <a:solidFill>
                  <a:schemeClr val="accent2">
                    <a:lumMod val="75000"/>
                  </a:schemeClr>
                </a:solidFill>
                <a:effectLst/>
                <a:latin typeface="Aptos Black" panose="020B0004020202020204" pitchFamily="34" charset="0"/>
              </a:rPr>
              <a:t>Situação de Conflito</a:t>
            </a:r>
          </a:p>
          <a:p>
            <a:r>
              <a:rPr lang="pt-PT" b="0" i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Numa reunião de equipa</a:t>
            </a:r>
            <a:r>
              <a:rPr lang="pt-PT">
                <a:solidFill>
                  <a:srgbClr val="242424"/>
                </a:solidFill>
                <a:latin typeface="Aptos" panose="020B0004020202020204" pitchFamily="34" charset="0"/>
              </a:rPr>
              <a:t>,</a:t>
            </a:r>
            <a:r>
              <a:rPr lang="pt-PT" b="0" i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 o Carlos, que é um guarda mais experiente, critica publicamente o Pedro por não seguir os procedimentos corretos durante uma situação de emergência. O Pedro sente-se humilhado e injustiçado, e a situação rapidamente se torna tensa, com os dois guardas a levantar a voz.</a:t>
            </a:r>
          </a:p>
        </p:txBody>
      </p:sp>
    </p:spTree>
    <p:extLst>
      <p:ext uri="{BB962C8B-B14F-4D97-AF65-F5344CB8AC3E}">
        <p14:creationId xmlns:p14="http://schemas.microsoft.com/office/powerpoint/2010/main" val="63107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0E78C-D2CB-BDCE-C4F3-451260F16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DD80455B-AC20-6F24-3FEE-53BBED08A7FC}"/>
              </a:ext>
            </a:extLst>
          </p:cNvPr>
          <p:cNvGrpSpPr/>
          <p:nvPr/>
        </p:nvGrpSpPr>
        <p:grpSpPr>
          <a:xfrm>
            <a:off x="1031080" y="1002330"/>
            <a:ext cx="9261235" cy="792752"/>
            <a:chOff x="1031080" y="1002330"/>
            <a:chExt cx="9261235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4DE94FCE-FDE6-5D74-3473-BF8D25FAB333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575898D0-5E0F-FC82-3810-D5F70A1B6C70}"/>
                </a:ext>
              </a:extLst>
            </p:cNvPr>
            <p:cNvSpPr txBox="1">
              <a:spLocks/>
            </p:cNvSpPr>
            <p:nvPr/>
          </p:nvSpPr>
          <p:spPr>
            <a:xfrm>
              <a:off x="1304482" y="1002330"/>
              <a:ext cx="8987833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err="1">
                  <a:latin typeface="Aptos Black" panose="020B0004020202020204" pitchFamily="34" charset="0"/>
                </a:rPr>
                <a:t>Estudo</a:t>
              </a:r>
              <a:r>
                <a:rPr lang="en-US" sz="3600">
                  <a:latin typeface="Aptos Black" panose="020B0004020202020204" pitchFamily="34" charset="0"/>
                </a:rPr>
                <a:t> de </a:t>
              </a:r>
              <a:r>
                <a:rPr lang="en-US" sz="3600" err="1">
                  <a:latin typeface="Aptos Black" panose="020B0004020202020204" pitchFamily="34" charset="0"/>
                </a:rPr>
                <a:t>caso</a:t>
              </a:r>
              <a:r>
                <a:rPr lang="en-US" sz="3600">
                  <a:latin typeface="Aptos Black" panose="020B0004020202020204" pitchFamily="34" charset="0"/>
                </a:rPr>
                <a:t>: </a:t>
              </a:r>
              <a:r>
                <a:rPr lang="en-US" sz="3600" i="0" err="1">
                  <a:effectLst/>
                  <a:latin typeface="Aptos Black" panose="020B0004020202020204" pitchFamily="34" charset="0"/>
                </a:rPr>
                <a:t>Resolução</a:t>
              </a:r>
              <a:r>
                <a:rPr lang="en-US" sz="3600" i="0">
                  <a:effectLst/>
                  <a:latin typeface="Aptos Black" panose="020B0004020202020204" pitchFamily="34" charset="0"/>
                </a:rPr>
                <a:t> de conflitos</a:t>
              </a:r>
            </a:p>
          </p:txBody>
        </p: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DFDD2C1B-5920-16F1-AF72-78D511FE85CE}"/>
              </a:ext>
            </a:extLst>
          </p:cNvPr>
          <p:cNvSpPr txBox="1"/>
          <p:nvPr/>
        </p:nvSpPr>
        <p:spPr>
          <a:xfrm>
            <a:off x="934299" y="1985087"/>
            <a:ext cx="508555" cy="2728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eaLnBrk="1" fontAlgn="auto" latinLnBrk="0" hangingPunct="1">
              <a:lnSpc>
                <a:spcPts val="28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6085018D-ED81-6B13-5888-470D89F41270}"/>
              </a:ext>
            </a:extLst>
          </p:cNvPr>
          <p:cNvSpPr/>
          <p:nvPr/>
        </p:nvSpPr>
        <p:spPr>
          <a:xfrm flipV="1">
            <a:off x="11737992" y="-19014"/>
            <a:ext cx="55704" cy="68770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9DCA9D47-EF8A-C0EF-C3E5-B5F37F074FE3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112">
            <a:extLst>
              <a:ext uri="{FF2B5EF4-FFF2-40B4-BE49-F238E27FC236}">
                <a16:creationId xmlns:a16="http://schemas.microsoft.com/office/drawing/2014/main" id="{BEF57B94-AD90-89B7-BBD3-326C347BB9C9}"/>
              </a:ext>
            </a:extLst>
          </p:cNvPr>
          <p:cNvSpPr txBox="1"/>
          <p:nvPr/>
        </p:nvSpPr>
        <p:spPr>
          <a:xfrm>
            <a:off x="1369826" y="2121526"/>
            <a:ext cx="9442385" cy="3139321"/>
          </a:xfrm>
          <a:prstGeom prst="rect">
            <a:avLst/>
          </a:prstGeom>
          <a:noFill/>
        </p:spPr>
        <p:txBody>
          <a:bodyPr wrap="square" lIns="0" tIns="45720" rIns="91440" bIns="45720" rtlCol="0" anchor="ctr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pt-PT" b="1" i="0">
                <a:solidFill>
                  <a:schemeClr val="accent2">
                    <a:lumMod val="75000"/>
                  </a:schemeClr>
                </a:solidFill>
                <a:effectLst/>
                <a:latin typeface="Aptos Black" panose="020B0004020202020204" pitchFamily="34" charset="0"/>
              </a:rPr>
              <a:t> Identificar o conflito</a:t>
            </a:r>
            <a:r>
              <a:rPr lang="pt-PT" b="0" i="0">
                <a:solidFill>
                  <a:schemeClr val="accent2">
                    <a:lumMod val="75000"/>
                  </a:schemeClr>
                </a:solidFill>
                <a:effectLst/>
                <a:latin typeface="Aptos Black" panose="020B0004020202020204" pitchFamily="34" charset="0"/>
              </a:rPr>
              <a:t>: </a:t>
            </a:r>
            <a:r>
              <a:rPr lang="pt-PT" b="0" i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Os participantes devem discutir e definir claramente o problema central do conflito entre Pedro e Carlos.</a:t>
            </a:r>
          </a:p>
          <a:p>
            <a:pPr algn="l">
              <a:buFont typeface="+mj-lt"/>
              <a:buAutoNum type="arabicPeriod"/>
            </a:pPr>
            <a:r>
              <a:rPr lang="pt-PT" b="1">
                <a:solidFill>
                  <a:schemeClr val="accent2">
                    <a:lumMod val="75000"/>
                  </a:schemeClr>
                </a:solidFill>
                <a:latin typeface="Aptos Black" panose="020B0004020202020204" pitchFamily="34" charset="0"/>
              </a:rPr>
              <a:t> Explorar as causas: </a:t>
            </a:r>
            <a:r>
              <a:rPr lang="pt-PT" b="0" i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Em grupo, devem analisar as possíveis causas do conflito.</a:t>
            </a:r>
          </a:p>
          <a:p>
            <a:pPr algn="l">
              <a:buFont typeface="+mj-lt"/>
              <a:buAutoNum type="arabicPeriod"/>
            </a:pPr>
            <a:r>
              <a:rPr lang="pt-PT" b="1">
                <a:solidFill>
                  <a:schemeClr val="accent2">
                    <a:lumMod val="75000"/>
                  </a:schemeClr>
                </a:solidFill>
                <a:latin typeface="Aptos Black" panose="020B0004020202020204" pitchFamily="34" charset="0"/>
              </a:rPr>
              <a:t> Gerar opções: </a:t>
            </a:r>
            <a:r>
              <a:rPr lang="pt-PT" b="0" i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Realizar um brainstorming para criar uma lista de possíveis soluções para resolver o conflito. </a:t>
            </a:r>
          </a:p>
          <a:p>
            <a:pPr algn="l">
              <a:buFont typeface="+mj-lt"/>
              <a:buAutoNum type="arabicPeriod"/>
            </a:pPr>
            <a:r>
              <a:rPr lang="pt-PT" b="1">
                <a:solidFill>
                  <a:schemeClr val="accent2">
                    <a:lumMod val="75000"/>
                  </a:schemeClr>
                </a:solidFill>
                <a:latin typeface="Aptos Black" panose="020B0004020202020204" pitchFamily="34" charset="0"/>
              </a:rPr>
              <a:t>Avaliar e escolher: </a:t>
            </a:r>
            <a:r>
              <a:rPr lang="pt-PT" b="0" i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Analisar as opções geradas e selecionar a melhor solução, considerando os benefícios e desvantagens de cada uma. Os participantes devem justificar suas escolhas.</a:t>
            </a:r>
          </a:p>
          <a:p>
            <a:pPr algn="l">
              <a:buFont typeface="+mj-lt"/>
              <a:buAutoNum type="arabicPeriod"/>
            </a:pPr>
            <a:r>
              <a:rPr lang="pt-PT" b="1">
                <a:solidFill>
                  <a:schemeClr val="accent2">
                    <a:lumMod val="75000"/>
                  </a:schemeClr>
                </a:solidFill>
                <a:latin typeface="Aptos Black" panose="020B0004020202020204" pitchFamily="34" charset="0"/>
              </a:rPr>
              <a:t>Implementar e monitorizar: </a:t>
            </a:r>
            <a:r>
              <a:rPr lang="pt-PT" b="0" i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Discutir de que forma a solução escolhida pode ser implementada na prática e de que modo vão monitorizar os resultados para garantir que o conflito foi resolvido de forma eficaz.</a:t>
            </a:r>
          </a:p>
        </p:txBody>
      </p:sp>
    </p:spTree>
    <p:extLst>
      <p:ext uri="{BB962C8B-B14F-4D97-AF65-F5344CB8AC3E}">
        <p14:creationId xmlns:p14="http://schemas.microsoft.com/office/powerpoint/2010/main" val="409932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20854-EA9A-083E-2AB5-5CE7847BD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282117CF-647B-4B71-8F5A-3353F0A04414}"/>
              </a:ext>
            </a:extLst>
          </p:cNvPr>
          <p:cNvGrpSpPr/>
          <p:nvPr/>
        </p:nvGrpSpPr>
        <p:grpSpPr>
          <a:xfrm>
            <a:off x="1031080" y="1002330"/>
            <a:ext cx="9004460" cy="792752"/>
            <a:chOff x="1031080" y="1002330"/>
            <a:chExt cx="9004460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32BBB4A5-A2E5-0E4D-1EB2-AFC843CC0E93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1332F858-BEB8-7A32-0AEA-B48ED0D40923}"/>
                </a:ext>
              </a:extLst>
            </p:cNvPr>
            <p:cNvSpPr txBox="1">
              <a:spLocks/>
            </p:cNvSpPr>
            <p:nvPr/>
          </p:nvSpPr>
          <p:spPr>
            <a:xfrm>
              <a:off x="1304483" y="1002330"/>
              <a:ext cx="8731057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dirty="0">
                  <a:latin typeface="Aptos Black" panose="020B0004020202020204" pitchFamily="34" charset="0"/>
                </a:rPr>
                <a:t>Atividade: Os </a:t>
              </a:r>
              <a:r>
                <a:rPr lang="en-US" sz="3600" dirty="0" err="1">
                  <a:latin typeface="Aptos Black" panose="020B0004020202020204" pitchFamily="34" charset="0"/>
                </a:rPr>
                <a:t>limites</a:t>
              </a:r>
              <a:r>
                <a:rPr lang="en-US" sz="3600" dirty="0">
                  <a:latin typeface="Aptos Black" panose="020B0004020202020204" pitchFamily="34" charset="0"/>
                </a:rPr>
                <a:t> da </a:t>
              </a:r>
              <a:r>
                <a:rPr lang="en-US" sz="3600" dirty="0" err="1">
                  <a:latin typeface="Aptos Black" panose="020B0004020202020204" pitchFamily="34" charset="0"/>
                </a:rPr>
                <a:t>comunicação</a:t>
              </a:r>
              <a:endParaRPr lang="en-US" sz="3600" dirty="0">
                <a:latin typeface="Aptos Black" panose="020B0004020202020204" pitchFamily="34" charset="0"/>
              </a:endParaRPr>
            </a:p>
          </p:txBody>
        </p: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E9A36899-FC48-124E-717B-9B377D498D0A}"/>
              </a:ext>
            </a:extLst>
          </p:cNvPr>
          <p:cNvSpPr txBox="1"/>
          <p:nvPr/>
        </p:nvSpPr>
        <p:spPr>
          <a:xfrm>
            <a:off x="934299" y="1985087"/>
            <a:ext cx="508555" cy="2728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eaLnBrk="1" fontAlgn="auto" latinLnBrk="0" hangingPunct="1">
              <a:lnSpc>
                <a:spcPts val="28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C4FAB045-B5C9-A775-AE28-C74F6B757530}"/>
              </a:ext>
            </a:extLst>
          </p:cNvPr>
          <p:cNvSpPr/>
          <p:nvPr/>
        </p:nvSpPr>
        <p:spPr>
          <a:xfrm flipV="1">
            <a:off x="11737992" y="-19014"/>
            <a:ext cx="55704" cy="68770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1A0D2063-E4C5-DAE3-84B2-DA1210A4207A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65F8CEE-FAD2-11BD-0F0C-C4BF29D50339}"/>
              </a:ext>
            </a:extLst>
          </p:cNvPr>
          <p:cNvGrpSpPr/>
          <p:nvPr/>
        </p:nvGrpSpPr>
        <p:grpSpPr>
          <a:xfrm>
            <a:off x="2683155" y="2672635"/>
            <a:ext cx="6635897" cy="2520000"/>
            <a:chOff x="2683154" y="2739177"/>
            <a:chExt cx="6635897" cy="2520000"/>
          </a:xfrm>
          <a:solidFill>
            <a:schemeClr val="accent2">
              <a:lumMod val="40000"/>
              <a:lumOff val="60000"/>
            </a:schemeClr>
          </a:solidFill>
        </p:grpSpPr>
        <p:pic>
          <p:nvPicPr>
            <p:cNvPr id="9" name="Graphic 8" descr="Drawing Figure with solid fill">
              <a:extLst>
                <a:ext uri="{FF2B5EF4-FFF2-40B4-BE49-F238E27FC236}">
                  <a16:creationId xmlns:a16="http://schemas.microsoft.com/office/drawing/2014/main" id="{511EA435-B00F-5BBD-EBE4-454E37E45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99051" y="2739177"/>
              <a:ext cx="2520000" cy="2520000"/>
            </a:xfrm>
            <a:prstGeom prst="rect">
              <a:avLst/>
            </a:prstGeom>
          </p:spPr>
        </p:pic>
        <p:pic>
          <p:nvPicPr>
            <p:cNvPr id="11" name="Graphic 10" descr="Marketing with solid fill">
              <a:extLst>
                <a:ext uri="{FF2B5EF4-FFF2-40B4-BE49-F238E27FC236}">
                  <a16:creationId xmlns:a16="http://schemas.microsoft.com/office/drawing/2014/main" id="{E80DFF34-340E-DF66-9BE9-D05DB90F5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2683154" y="2739177"/>
              <a:ext cx="2520000" cy="25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817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D1786-7B3D-846C-8D6E-306FD0952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3FE7ED74-A73B-DC58-AD5E-59BB54EA18FE}"/>
              </a:ext>
            </a:extLst>
          </p:cNvPr>
          <p:cNvGrpSpPr/>
          <p:nvPr/>
        </p:nvGrpSpPr>
        <p:grpSpPr>
          <a:xfrm>
            <a:off x="1031080" y="1002330"/>
            <a:ext cx="5064920" cy="792752"/>
            <a:chOff x="1031080" y="1002330"/>
            <a:chExt cx="5064920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AD006918-D67B-EF17-9BA6-4636659F157D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FAEDD418-08D6-7F13-51CF-7A2A1601B8E4}"/>
                </a:ext>
              </a:extLst>
            </p:cNvPr>
            <p:cNvSpPr txBox="1">
              <a:spLocks/>
            </p:cNvSpPr>
            <p:nvPr/>
          </p:nvSpPr>
          <p:spPr>
            <a:xfrm>
              <a:off x="1304483" y="1002330"/>
              <a:ext cx="4791517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>
                  <a:latin typeface="Aptos Black" panose="020B0004020202020204" pitchFamily="34" charset="0"/>
                </a:rPr>
                <a:t>Comunicação </a:t>
              </a:r>
              <a:r>
                <a:rPr lang="en-US" sz="3600" err="1">
                  <a:latin typeface="Aptos Black" panose="020B0004020202020204" pitchFamily="34" charset="0"/>
                </a:rPr>
                <a:t>eficaz</a:t>
              </a:r>
              <a:endParaRPr lang="en-US" sz="3600" i="0">
                <a:effectLst/>
                <a:latin typeface="Aptos Black" panose="020B0004020202020204" pitchFamily="34" charset="0"/>
              </a:endParaRPr>
            </a:p>
          </p:txBody>
        </p:sp>
      </p:grpSp>
      <p:sp>
        <p:nvSpPr>
          <p:cNvPr id="8" name="Rectangle 8">
            <a:extLst>
              <a:ext uri="{FF2B5EF4-FFF2-40B4-BE49-F238E27FC236}">
                <a16:creationId xmlns:a16="http://schemas.microsoft.com/office/drawing/2014/main" id="{F88B333C-E628-A4B4-5B7B-B020AD45F6EB}"/>
              </a:ext>
            </a:extLst>
          </p:cNvPr>
          <p:cNvSpPr/>
          <p:nvPr/>
        </p:nvSpPr>
        <p:spPr>
          <a:xfrm flipV="1">
            <a:off x="11737992" y="-19014"/>
            <a:ext cx="55704" cy="68770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79CC1B20-D28E-1F17-1FDA-EE95B3F105FB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112">
            <a:extLst>
              <a:ext uri="{FF2B5EF4-FFF2-40B4-BE49-F238E27FC236}">
                <a16:creationId xmlns:a16="http://schemas.microsoft.com/office/drawing/2014/main" id="{45588922-FC02-5EE3-D73D-6032ACBEBC7C}"/>
              </a:ext>
            </a:extLst>
          </p:cNvPr>
          <p:cNvSpPr txBox="1"/>
          <p:nvPr/>
        </p:nvSpPr>
        <p:spPr>
          <a:xfrm>
            <a:off x="1374807" y="2121526"/>
            <a:ext cx="9442385" cy="2862322"/>
          </a:xfrm>
          <a:prstGeom prst="rect">
            <a:avLst/>
          </a:prstGeom>
          <a:noFill/>
        </p:spPr>
        <p:txBody>
          <a:bodyPr wrap="square" lIns="0" tIns="45720" rIns="91440" bIns="45720" rtlCol="0" anchor="ctr">
            <a:spAutoFit/>
          </a:bodyPr>
          <a:lstStyle/>
          <a:p>
            <a:r>
              <a:rPr lang="pt-PT">
                <a:solidFill>
                  <a:schemeClr val="accent2">
                    <a:lumMod val="60000"/>
                    <a:lumOff val="40000"/>
                  </a:schemeClr>
                </a:solidFill>
                <a:latin typeface="Aptos Black" panose="020B0004020202020204" pitchFamily="34" charset="0"/>
              </a:rPr>
              <a:t>Comunicação eficaz </a:t>
            </a:r>
            <a:r>
              <a:rPr lang="pt-PT">
                <a:latin typeface="Aptos" panose="020B0004020202020204" pitchFamily="34" charset="0"/>
              </a:rPr>
              <a:t>diz respeito à capacidade de ter uma conversa com outra pessoa de forma </a:t>
            </a:r>
            <a:r>
              <a:rPr lang="pt-PT" b="1">
                <a:solidFill>
                  <a:schemeClr val="accent2">
                    <a:lumMod val="60000"/>
                    <a:lumOff val="40000"/>
                  </a:schemeClr>
                </a:solidFill>
                <a:latin typeface="Aptos Black" panose="020B0004020202020204" pitchFamily="34" charset="0"/>
              </a:rPr>
              <a:t>envolvente</a:t>
            </a:r>
            <a:r>
              <a:rPr lang="pt-PT">
                <a:latin typeface="Aptos" panose="020B0004020202020204" pitchFamily="34" charset="0"/>
              </a:rPr>
              <a:t>, </a:t>
            </a:r>
            <a:r>
              <a:rPr lang="pt-PT" b="1">
                <a:solidFill>
                  <a:schemeClr val="accent2">
                    <a:lumMod val="60000"/>
                    <a:lumOff val="40000"/>
                  </a:schemeClr>
                </a:solidFill>
                <a:latin typeface="Aptos Black" panose="020B0004020202020204" pitchFamily="34" charset="0"/>
              </a:rPr>
              <a:t>focada</a:t>
            </a:r>
            <a:r>
              <a:rPr lang="pt-PT">
                <a:latin typeface="Aptos" panose="020B0004020202020204" pitchFamily="34" charset="0"/>
              </a:rPr>
              <a:t>, </a:t>
            </a:r>
            <a:r>
              <a:rPr lang="pt-PT" b="1">
                <a:solidFill>
                  <a:schemeClr val="accent2">
                    <a:lumMod val="60000"/>
                    <a:lumOff val="40000"/>
                  </a:schemeClr>
                </a:solidFill>
                <a:latin typeface="Aptos Black" panose="020B0004020202020204" pitchFamily="34" charset="0"/>
              </a:rPr>
              <a:t>consistente</a:t>
            </a:r>
            <a:r>
              <a:rPr lang="pt-PT">
                <a:latin typeface="Aptos" panose="020B0004020202020204" pitchFamily="34" charset="0"/>
              </a:rPr>
              <a:t> e que acrescente </a:t>
            </a:r>
            <a:r>
              <a:rPr lang="pt-PT" b="1">
                <a:solidFill>
                  <a:schemeClr val="accent2">
                    <a:lumMod val="60000"/>
                    <a:lumOff val="40000"/>
                  </a:schemeClr>
                </a:solidFill>
                <a:latin typeface="Aptos Black" panose="020B0004020202020204" pitchFamily="34" charset="0"/>
              </a:rPr>
              <a:t>valor</a:t>
            </a:r>
            <a:r>
              <a:rPr lang="pt-PT">
                <a:latin typeface="Aptos" panose="020B0004020202020204" pitchFamily="34" charset="0"/>
              </a:rPr>
              <a:t>.</a:t>
            </a:r>
          </a:p>
          <a:p>
            <a:endParaRPr lang="pt-PT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>
                <a:latin typeface="Aptos" panose="020B0004020202020204" pitchFamily="34" charset="0"/>
              </a:rPr>
              <a:t>As ideias e os conceitos estão a ser ouvidos e as pessoas estão a agir de acordo com eles. Isso também significa que as pessoas são capazes de ouvir, entender e agir sobre o que outras pessoas dizem.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>
                <a:latin typeface="Aptos" panose="020B0004020202020204" pitchFamily="34" charset="0"/>
              </a:rPr>
              <a:t>Envolve duas ou mais pessoas que podem expressar claramente a sua intenção e compreender o foco ou propósito da conversa
Estas definições implicam certas barreiras à comunicação, que temos de ultrapassar para que seja eficaz.</a:t>
            </a:r>
            <a:endParaRPr lang="en-US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45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219BE-01E7-74C1-4DC5-BC2C9554B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5C1FB0AD-9E1B-5A3F-4A83-6CF06E1F8BC2}"/>
              </a:ext>
            </a:extLst>
          </p:cNvPr>
          <p:cNvGrpSpPr/>
          <p:nvPr/>
        </p:nvGrpSpPr>
        <p:grpSpPr>
          <a:xfrm>
            <a:off x="1031080" y="1002330"/>
            <a:ext cx="8501109" cy="792752"/>
            <a:chOff x="1031080" y="1002330"/>
            <a:chExt cx="8501109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33315490-33E8-C192-F0CB-858593F7324A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68A5119E-DAA7-254A-FE03-A5429E18CA89}"/>
                </a:ext>
              </a:extLst>
            </p:cNvPr>
            <p:cNvSpPr txBox="1">
              <a:spLocks/>
            </p:cNvSpPr>
            <p:nvPr/>
          </p:nvSpPr>
          <p:spPr>
            <a:xfrm>
              <a:off x="1304483" y="1002330"/>
              <a:ext cx="8227706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err="1">
                  <a:latin typeface="Aptos Black" panose="020B0004020202020204" pitchFamily="34" charset="0"/>
                </a:rPr>
                <a:t>Potenciais</a:t>
              </a:r>
              <a:r>
                <a:rPr lang="en-US" sz="3600">
                  <a:latin typeface="Aptos Black" panose="020B0004020202020204" pitchFamily="34" charset="0"/>
                </a:rPr>
                <a:t> </a:t>
              </a:r>
              <a:r>
                <a:rPr lang="en-US" sz="3600" err="1">
                  <a:latin typeface="Aptos Black" panose="020B0004020202020204" pitchFamily="34" charset="0"/>
                </a:rPr>
                <a:t>barreiras</a:t>
              </a:r>
              <a:r>
                <a:rPr lang="en-US" sz="3600">
                  <a:latin typeface="Aptos Black" panose="020B0004020202020204" pitchFamily="34" charset="0"/>
                </a:rPr>
                <a:t> de </a:t>
              </a:r>
              <a:r>
                <a:rPr lang="en-US" sz="3600" err="1">
                  <a:latin typeface="Aptos Black" panose="020B0004020202020204" pitchFamily="34" charset="0"/>
                </a:rPr>
                <a:t>comunicação</a:t>
              </a:r>
              <a:endParaRPr lang="en-US" sz="3600" i="0">
                <a:effectLst/>
                <a:latin typeface="Aptos Black" panose="020B0004020202020204" pitchFamily="34" charset="0"/>
              </a:endParaRPr>
            </a:p>
          </p:txBody>
        </p: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7226B799-748B-00DA-2537-7710C54DD23E}"/>
              </a:ext>
            </a:extLst>
          </p:cNvPr>
          <p:cNvSpPr txBox="1"/>
          <p:nvPr/>
        </p:nvSpPr>
        <p:spPr>
          <a:xfrm>
            <a:off x="934299" y="1985087"/>
            <a:ext cx="508555" cy="2728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eaLnBrk="1" fontAlgn="auto" latinLnBrk="0" hangingPunct="1">
              <a:lnSpc>
                <a:spcPts val="28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633C47B-1D9E-809E-6A3E-DC1A72B10A7B}"/>
              </a:ext>
            </a:extLst>
          </p:cNvPr>
          <p:cNvSpPr/>
          <p:nvPr/>
        </p:nvSpPr>
        <p:spPr>
          <a:xfrm flipV="1">
            <a:off x="11737992" y="-19014"/>
            <a:ext cx="55704" cy="68770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4D1F05BD-092F-4269-D8A6-EAEDCA12B547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4048595B-199B-936A-2185-841EDE2CAB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054994"/>
              </p:ext>
            </p:extLst>
          </p:nvPr>
        </p:nvGraphicFramePr>
        <p:xfrm>
          <a:off x="1362038" y="2213702"/>
          <a:ext cx="9467925" cy="2430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4280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B53C7-A9A2-8242-3DD3-2DC36BAEE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0">
            <a:extLst>
              <a:ext uri="{FF2B5EF4-FFF2-40B4-BE49-F238E27FC236}">
                <a16:creationId xmlns:a16="http://schemas.microsoft.com/office/drawing/2014/main" id="{3C239327-1CE2-8698-344F-2C574FE80901}"/>
              </a:ext>
            </a:extLst>
          </p:cNvPr>
          <p:cNvSpPr txBox="1"/>
          <p:nvPr/>
        </p:nvSpPr>
        <p:spPr>
          <a:xfrm>
            <a:off x="934299" y="1985087"/>
            <a:ext cx="508555" cy="2728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eaLnBrk="1" fontAlgn="auto" latinLnBrk="0" hangingPunct="1">
              <a:lnSpc>
                <a:spcPts val="28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70DB1CC9-8428-0A4E-72C9-24E2F8C93DA1}"/>
              </a:ext>
            </a:extLst>
          </p:cNvPr>
          <p:cNvSpPr/>
          <p:nvPr/>
        </p:nvSpPr>
        <p:spPr>
          <a:xfrm flipV="1">
            <a:off x="11737992" y="-19014"/>
            <a:ext cx="55704" cy="68770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D418FD67-5388-9043-80EB-C8E679A8C866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112">
            <a:extLst>
              <a:ext uri="{FF2B5EF4-FFF2-40B4-BE49-F238E27FC236}">
                <a16:creationId xmlns:a16="http://schemas.microsoft.com/office/drawing/2014/main" id="{0365B669-8ABF-1736-70E0-DCA1721E3820}"/>
              </a:ext>
            </a:extLst>
          </p:cNvPr>
          <p:cNvSpPr txBox="1"/>
          <p:nvPr/>
        </p:nvSpPr>
        <p:spPr>
          <a:xfrm>
            <a:off x="1374808" y="2107901"/>
            <a:ext cx="9442385" cy="2642198"/>
          </a:xfrm>
          <a:prstGeom prst="rect">
            <a:avLst/>
          </a:prstGeom>
          <a:noFill/>
        </p:spPr>
        <p:txBody>
          <a:bodyPr wrap="square" lIns="0" tIns="45720" rIns="91440" bIns="45720" rtlCol="0" anchor="ctr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PT" sz="1600">
                <a:latin typeface="Aptos" panose="020B0004020202020204" pitchFamily="34" charset="0"/>
              </a:rPr>
              <a:t>Escolhi um bom local e momento para comunicar com a pessoa?
Fui claro e utilizei uma linguagem que a pessoa compreende?
Comuniquei uma coisa de cada vez?
Respeitei o desejo da pessoa de não comunicar?
Verifiquei se a pessoa compreendeu corretamente a mensagem?
Comuniquei num local livre de distrações e constrangimentos?
Reconheci quaisquer respostas emocionais que a pessoa tenha manifestado?</a:t>
            </a:r>
            <a:endParaRPr lang="en-US" sz="1600">
              <a:latin typeface="Aptos" panose="020B0004020202020204" pitchFamily="34" charset="0"/>
            </a:endParaRP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AAE59282-553F-7C7D-5F84-0B2088A81BFD}"/>
              </a:ext>
            </a:extLst>
          </p:cNvPr>
          <p:cNvGrpSpPr/>
          <p:nvPr/>
        </p:nvGrpSpPr>
        <p:grpSpPr>
          <a:xfrm>
            <a:off x="1031080" y="1002330"/>
            <a:ext cx="9715787" cy="792752"/>
            <a:chOff x="1031080" y="1002330"/>
            <a:chExt cx="9715787" cy="792752"/>
          </a:xfrm>
        </p:grpSpPr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8B0821D5-6476-8A53-A8C4-A6CC356C408D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579ABABF-51A4-03D4-5CD0-A8F3BA91D79E}"/>
                </a:ext>
              </a:extLst>
            </p:cNvPr>
            <p:cNvSpPr txBox="1">
              <a:spLocks/>
            </p:cNvSpPr>
            <p:nvPr/>
          </p:nvSpPr>
          <p:spPr>
            <a:xfrm>
              <a:off x="1304483" y="1002330"/>
              <a:ext cx="9442384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>
                  <a:latin typeface="Aptos Black" panose="020B0004020202020204" pitchFamily="34" charset="0"/>
                </a:rPr>
                <a:t>Checklist para </a:t>
              </a:r>
              <a:r>
                <a:rPr lang="en-US" sz="3600" err="1">
                  <a:latin typeface="Aptos Black" panose="020B0004020202020204" pitchFamily="34" charset="0"/>
                </a:rPr>
                <a:t>ultrapassar</a:t>
              </a:r>
              <a:r>
                <a:rPr lang="en-US" sz="3600">
                  <a:latin typeface="Aptos Black" panose="020B0004020202020204" pitchFamily="34" charset="0"/>
                </a:rPr>
                <a:t> </a:t>
              </a:r>
              <a:r>
                <a:rPr lang="en-US" sz="3600" err="1">
                  <a:latin typeface="Aptos Black" panose="020B0004020202020204" pitchFamily="34" charset="0"/>
                </a:rPr>
                <a:t>obstáculos</a:t>
              </a:r>
              <a:endParaRPr lang="en-US" sz="3600" i="0">
                <a:effectLst/>
                <a:latin typeface="Aptos Black" panose="020B00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256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968EF-07BE-961E-E485-9C28E86E9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F9545267-2EF5-F147-C58E-C95F610FBCCA}"/>
              </a:ext>
            </a:extLst>
          </p:cNvPr>
          <p:cNvGrpSpPr/>
          <p:nvPr/>
        </p:nvGrpSpPr>
        <p:grpSpPr>
          <a:xfrm>
            <a:off x="1031080" y="1002330"/>
            <a:ext cx="4498730" cy="792752"/>
            <a:chOff x="1031080" y="1002330"/>
            <a:chExt cx="4498730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41A5F2CF-FFAA-1F3B-D1A3-B082B92680BD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6FEAF712-D08A-0A9A-EF88-57AE8FE784C8}"/>
                </a:ext>
              </a:extLst>
            </p:cNvPr>
            <p:cNvSpPr txBox="1">
              <a:spLocks/>
            </p:cNvSpPr>
            <p:nvPr/>
          </p:nvSpPr>
          <p:spPr>
            <a:xfrm>
              <a:off x="1304483" y="1002330"/>
              <a:ext cx="4225327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i="0">
                  <a:effectLst/>
                  <a:latin typeface="Aptos Black" panose="020B0004020202020204" pitchFamily="34" charset="0"/>
                </a:rPr>
                <a:t>Escuta </a:t>
              </a:r>
              <a:r>
                <a:rPr lang="en-US" sz="3600" i="0" err="1">
                  <a:effectLst/>
                  <a:latin typeface="Aptos Black" panose="020B0004020202020204" pitchFamily="34" charset="0"/>
                </a:rPr>
                <a:t>a</a:t>
              </a:r>
              <a:r>
                <a:rPr lang="en-US" sz="3600" err="1">
                  <a:latin typeface="Aptos Black" panose="020B0004020202020204" pitchFamily="34" charset="0"/>
                </a:rPr>
                <a:t>tiva</a:t>
              </a:r>
              <a:endParaRPr lang="en-US" sz="3600" i="0">
                <a:effectLst/>
                <a:latin typeface="Aptos Black" panose="020B0004020202020204" pitchFamily="34" charset="0"/>
              </a:endParaRPr>
            </a:p>
          </p:txBody>
        </p: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F186E081-3D23-8986-7C00-A59716A198DC}"/>
              </a:ext>
            </a:extLst>
          </p:cNvPr>
          <p:cNvSpPr txBox="1"/>
          <p:nvPr/>
        </p:nvSpPr>
        <p:spPr>
          <a:xfrm>
            <a:off x="934299" y="1985087"/>
            <a:ext cx="508555" cy="2728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eaLnBrk="1" fontAlgn="auto" latinLnBrk="0" hangingPunct="1">
              <a:lnSpc>
                <a:spcPts val="28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158B7918-9DD8-C048-89AB-118BB22CDF8A}"/>
              </a:ext>
            </a:extLst>
          </p:cNvPr>
          <p:cNvSpPr/>
          <p:nvPr/>
        </p:nvSpPr>
        <p:spPr>
          <a:xfrm flipV="1">
            <a:off x="11737992" y="-19014"/>
            <a:ext cx="55704" cy="68770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83822F49-06EB-D13A-7ADE-1A47C5079990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112">
            <a:extLst>
              <a:ext uri="{FF2B5EF4-FFF2-40B4-BE49-F238E27FC236}">
                <a16:creationId xmlns:a16="http://schemas.microsoft.com/office/drawing/2014/main" id="{50D0C8C7-5CF2-48E6-CA21-CEE9270CC525}"/>
              </a:ext>
            </a:extLst>
          </p:cNvPr>
          <p:cNvSpPr txBox="1"/>
          <p:nvPr/>
        </p:nvSpPr>
        <p:spPr>
          <a:xfrm>
            <a:off x="1374807" y="1795082"/>
            <a:ext cx="9442385" cy="3785652"/>
          </a:xfrm>
          <a:prstGeom prst="rect">
            <a:avLst/>
          </a:prstGeom>
          <a:noFill/>
        </p:spPr>
        <p:txBody>
          <a:bodyPr wrap="square" lIns="0" tIns="45720" rIns="91440" bIns="45720" rtlCol="0" anchor="ctr">
            <a:spAutoFit/>
          </a:bodyPr>
          <a:lstStyle/>
          <a:p>
            <a:r>
              <a:rPr lang="pt-PT" sz="1600">
                <a:latin typeface="Aptos" panose="020B0004020202020204" pitchFamily="34" charset="0"/>
              </a:rPr>
              <a:t>Quem escuta de forma ativa, não só ouve o que a outra pessoa está a dizer, como tem maior capacidade de se conectar com os seus pensamentos e sentimentos. Transforma uma conversa numa interação dinâmica, não competitiva e bidirecional.
</a:t>
            </a:r>
          </a:p>
          <a:p>
            <a:r>
              <a:rPr lang="pt-PT" sz="1600">
                <a:latin typeface="Aptos" panose="020B0004020202020204" pitchFamily="34" charset="0"/>
              </a:rPr>
              <a:t>Aspetos da escuta ativa:</a:t>
            </a:r>
          </a:p>
          <a:p>
            <a:pPr>
              <a:buClr>
                <a:schemeClr val="tx1"/>
              </a:buClr>
            </a:pPr>
            <a:r>
              <a:rPr lang="pt-PT" sz="1600">
                <a:solidFill>
                  <a:schemeClr val="accent2"/>
                </a:solidFill>
                <a:latin typeface="Aptos Black" panose="020B0004020202020204" pitchFamily="34" charset="0"/>
              </a:rPr>
              <a:t>Cognitivos</a:t>
            </a:r>
            <a:r>
              <a:rPr lang="pt-PT" sz="1600">
                <a:solidFill>
                  <a:schemeClr val="accent2"/>
                </a:solidFill>
                <a:latin typeface="Aptos" panose="020B0004020202020204" pitchFamily="34" charset="0"/>
              </a:rPr>
              <a:t>:</a:t>
            </a:r>
            <a:endParaRPr lang="pt-PT" sz="1600">
              <a:latin typeface="Aptos" panose="020B00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pt-PT" sz="1600">
                <a:latin typeface="Aptos" panose="020B0004020202020204" pitchFamily="34" charset="0"/>
              </a:rPr>
              <a:t>Prestar atenção a todas as informações, explícitas e implícitas, que se recebe da outra pessoa, compreendendo e integrando essas informações</a:t>
            </a:r>
          </a:p>
          <a:p>
            <a:pPr>
              <a:buClr>
                <a:schemeClr val="tx1"/>
              </a:buClr>
            </a:pPr>
            <a:endParaRPr lang="pt-PT" sz="1600">
              <a:latin typeface="Aptos" panose="020B00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pt-PT" sz="1600">
                <a:solidFill>
                  <a:schemeClr val="accent2"/>
                </a:solidFill>
                <a:latin typeface="Aptos Black" panose="020B0004020202020204" pitchFamily="34" charset="0"/>
              </a:rPr>
              <a:t>Emocional</a:t>
            </a:r>
            <a:r>
              <a:rPr lang="pt-PT" sz="1600">
                <a:solidFill>
                  <a:schemeClr val="accent2"/>
                </a:solidFill>
                <a:latin typeface="Aptos" panose="020B0004020202020204" pitchFamily="34" charset="0"/>
              </a:rPr>
              <a:t>:</a:t>
            </a:r>
            <a:r>
              <a:rPr lang="pt-PT" sz="1600">
                <a:latin typeface="Aptos" panose="020B0004020202020204" pitchFamily="34" charset="0"/>
              </a:rPr>
              <a:t> </a:t>
            </a:r>
          </a:p>
          <a:p>
            <a:pPr>
              <a:buClr>
                <a:schemeClr val="tx1"/>
              </a:buClr>
            </a:pPr>
            <a:r>
              <a:rPr lang="pt-PT" sz="1600">
                <a:latin typeface="Aptos" panose="020B0004020202020204" pitchFamily="34" charset="0"/>
              </a:rPr>
              <a:t>Manter a calma e a compaixão durante a conversa, incluindo a gestão de quaisquer reações emocionais (aborrecimento, tédio) que possa vir a sentir</a:t>
            </a:r>
          </a:p>
          <a:p>
            <a:pPr>
              <a:buClr>
                <a:schemeClr val="tx1"/>
              </a:buClr>
            </a:pPr>
            <a:endParaRPr lang="pt-PT" sz="1600">
              <a:latin typeface="Aptos" panose="020B00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pt-PT" sz="1600">
                <a:solidFill>
                  <a:schemeClr val="accent2"/>
                </a:solidFill>
                <a:latin typeface="Aptos Black" panose="020B0004020202020204" pitchFamily="34" charset="0"/>
              </a:rPr>
              <a:t>Comportamental</a:t>
            </a:r>
            <a:r>
              <a:rPr lang="pt-PT" sz="1600">
                <a:solidFill>
                  <a:schemeClr val="accent2"/>
                </a:solidFill>
                <a:latin typeface="Aptos" panose="020B0004020202020204" pitchFamily="34" charset="0"/>
              </a:rPr>
              <a:t>:</a:t>
            </a:r>
            <a:endParaRPr lang="pt-PT" sz="1600">
              <a:latin typeface="Aptos" panose="020B00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pt-PT" sz="1600">
                <a:latin typeface="Aptos" panose="020B0004020202020204" pitchFamily="34" charset="0"/>
              </a:rPr>
              <a:t>Transmitir interesse e compreensão de forma verbal e não verbal (gestos, acenos, etc.)</a:t>
            </a:r>
            <a:endParaRPr lang="en-US" sz="160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47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9329B-559E-1AC0-8DCC-A7682E525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5D491D62-49A2-13B9-DA8C-B9873469ACAC}"/>
              </a:ext>
            </a:extLst>
          </p:cNvPr>
          <p:cNvGrpSpPr/>
          <p:nvPr/>
        </p:nvGrpSpPr>
        <p:grpSpPr>
          <a:xfrm>
            <a:off x="1031080" y="1002330"/>
            <a:ext cx="6837013" cy="792752"/>
            <a:chOff x="1031080" y="1002330"/>
            <a:chExt cx="6837013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FA57EAC7-9031-E76A-229C-BE22D452FBAD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47D658A2-76D5-7450-FA5E-BBBD1820C2C5}"/>
                </a:ext>
              </a:extLst>
            </p:cNvPr>
            <p:cNvSpPr txBox="1">
              <a:spLocks/>
            </p:cNvSpPr>
            <p:nvPr/>
          </p:nvSpPr>
          <p:spPr>
            <a:xfrm>
              <a:off x="1304483" y="1002330"/>
              <a:ext cx="6563610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i="0" err="1">
                  <a:effectLst/>
                  <a:latin typeface="Aptos Black" panose="020B0004020202020204" pitchFamily="34" charset="0"/>
                </a:rPr>
                <a:t>Escuta</a:t>
              </a:r>
              <a:r>
                <a:rPr lang="en-US" sz="3600" i="0">
                  <a:effectLst/>
                  <a:latin typeface="Aptos Black" panose="020B0004020202020204" pitchFamily="34" charset="0"/>
                </a:rPr>
                <a:t> </a:t>
              </a:r>
              <a:r>
                <a:rPr lang="en-US" sz="3600" i="0" err="1">
                  <a:effectLst/>
                  <a:latin typeface="Aptos Black" panose="020B0004020202020204" pitchFamily="34" charset="0"/>
                </a:rPr>
                <a:t>a</a:t>
              </a:r>
              <a:r>
                <a:rPr lang="en-US" sz="3600" err="1">
                  <a:latin typeface="Aptos Black" panose="020B0004020202020204" pitchFamily="34" charset="0"/>
                </a:rPr>
                <a:t>tiva</a:t>
              </a:r>
              <a:r>
                <a:rPr lang="en-US" sz="3600">
                  <a:latin typeface="Aptos Black" panose="020B0004020202020204" pitchFamily="34" charset="0"/>
                </a:rPr>
                <a:t>: </a:t>
              </a:r>
              <a:r>
                <a:rPr lang="en-US" sz="3600" err="1">
                  <a:latin typeface="Aptos Black" panose="020B0004020202020204" pitchFamily="34" charset="0"/>
                </a:rPr>
                <a:t>técnicas</a:t>
              </a:r>
              <a:endParaRPr lang="en-US" sz="3600" i="0">
                <a:effectLst/>
                <a:latin typeface="Aptos Black" panose="020B0004020202020204" pitchFamily="34" charset="0"/>
              </a:endParaRPr>
            </a:p>
          </p:txBody>
        </p: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A2CDC45A-ECDF-A953-FB72-77EA5A434DCC}"/>
              </a:ext>
            </a:extLst>
          </p:cNvPr>
          <p:cNvSpPr txBox="1"/>
          <p:nvPr/>
        </p:nvSpPr>
        <p:spPr>
          <a:xfrm>
            <a:off x="934299" y="1985087"/>
            <a:ext cx="508555" cy="2728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eaLnBrk="1" fontAlgn="auto" latinLnBrk="0" hangingPunct="1">
              <a:lnSpc>
                <a:spcPts val="28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6191DA1F-E4B1-5845-B208-6A5AC6ADB77C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1A9480E-CE26-961D-F7BB-8026794FDDEA}"/>
              </a:ext>
            </a:extLst>
          </p:cNvPr>
          <p:cNvGrpSpPr/>
          <p:nvPr/>
        </p:nvGrpSpPr>
        <p:grpSpPr>
          <a:xfrm>
            <a:off x="542466" y="1985087"/>
            <a:ext cx="11107069" cy="4348538"/>
            <a:chOff x="357383" y="2013242"/>
            <a:chExt cx="11107069" cy="4348538"/>
          </a:xfrm>
        </p:grpSpPr>
        <p:grpSp>
          <p:nvGrpSpPr>
            <p:cNvPr id="53" name="Agrupar 52">
              <a:extLst>
                <a:ext uri="{FF2B5EF4-FFF2-40B4-BE49-F238E27FC236}">
                  <a16:creationId xmlns:a16="http://schemas.microsoft.com/office/drawing/2014/main" id="{F6402B7E-33D0-93B3-F0B6-D1E9D66F2EB1}"/>
                </a:ext>
              </a:extLst>
            </p:cNvPr>
            <p:cNvGrpSpPr/>
            <p:nvPr/>
          </p:nvGrpSpPr>
          <p:grpSpPr>
            <a:xfrm>
              <a:off x="357383" y="2013242"/>
              <a:ext cx="11107069" cy="1994359"/>
              <a:chOff x="357383" y="2013242"/>
              <a:chExt cx="11107069" cy="1994359"/>
            </a:xfrm>
          </p:grpSpPr>
          <p:grpSp>
            <p:nvGrpSpPr>
              <p:cNvPr id="17" name="Agrupar 16">
                <a:extLst>
                  <a:ext uri="{FF2B5EF4-FFF2-40B4-BE49-F238E27FC236}">
                    <a16:creationId xmlns:a16="http://schemas.microsoft.com/office/drawing/2014/main" id="{837278E6-ADA7-6CD8-1868-7CF681A2D510}"/>
                  </a:ext>
                </a:extLst>
              </p:cNvPr>
              <p:cNvGrpSpPr/>
              <p:nvPr/>
            </p:nvGrpSpPr>
            <p:grpSpPr>
              <a:xfrm>
                <a:off x="357383" y="2013242"/>
                <a:ext cx="4146881" cy="1994359"/>
                <a:chOff x="0" y="424306"/>
                <a:chExt cx="5927805" cy="1994359"/>
              </a:xfrm>
            </p:grpSpPr>
            <p:sp>
              <p:nvSpPr>
                <p:cNvPr id="24" name="Retângulo: Cantos Arredondados 23">
                  <a:extLst>
                    <a:ext uri="{FF2B5EF4-FFF2-40B4-BE49-F238E27FC236}">
                      <a16:creationId xmlns:a16="http://schemas.microsoft.com/office/drawing/2014/main" id="{9253FA09-E76E-6CAC-1589-CE857F2F4374}"/>
                    </a:ext>
                  </a:extLst>
                </p:cNvPr>
                <p:cNvSpPr/>
                <p:nvPr/>
              </p:nvSpPr>
              <p:spPr>
                <a:xfrm>
                  <a:off x="0" y="424306"/>
                  <a:ext cx="5927805" cy="1994359"/>
                </a:xfrm>
                <a:prstGeom prst="roundRect">
                  <a:avLst>
                    <a:gd name="adj" fmla="val 10000"/>
                  </a:avLst>
                </a:prstGeom>
                <a:solidFill>
                  <a:schemeClr val="accent2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" name="Retângulo: Cantos Arredondados 4">
                  <a:extLst>
                    <a:ext uri="{FF2B5EF4-FFF2-40B4-BE49-F238E27FC236}">
                      <a16:creationId xmlns:a16="http://schemas.microsoft.com/office/drawing/2014/main" id="{B308582E-07E1-38A0-516B-F52180137E15}"/>
                    </a:ext>
                  </a:extLst>
                </p:cNvPr>
                <p:cNvSpPr txBox="1"/>
                <p:nvPr/>
              </p:nvSpPr>
              <p:spPr>
                <a:xfrm>
                  <a:off x="58413" y="482719"/>
                  <a:ext cx="5810979" cy="187753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6200" tIns="76200" rIns="76200" bIns="76200" numCol="1" spcCol="1270" anchor="ctr" anchorCtr="0">
                  <a:noAutofit/>
                </a:bodyPr>
                <a:lstStyle/>
                <a:p>
                  <a:pPr marL="0" lvl="0" indent="0" algn="ctr" defTabSz="8890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pt-PT" sz="2000" b="0" kern="1200">
                      <a:latin typeface="Aptos Black" panose="020B0004020202020204" pitchFamily="34" charset="0"/>
                      <a:ea typeface="Calibri"/>
                      <a:cs typeface="Calibri"/>
                    </a:rPr>
                    <a:t>1. Preste atenção</a:t>
                  </a:r>
                </a:p>
              </p:txBody>
            </p:sp>
          </p:grpSp>
          <p:grpSp>
            <p:nvGrpSpPr>
              <p:cNvPr id="28" name="Agrupar 27">
                <a:extLst>
                  <a:ext uri="{FF2B5EF4-FFF2-40B4-BE49-F238E27FC236}">
                    <a16:creationId xmlns:a16="http://schemas.microsoft.com/office/drawing/2014/main" id="{68356C63-C23E-76C8-C414-1251B10AAD37}"/>
                  </a:ext>
                </a:extLst>
              </p:cNvPr>
              <p:cNvGrpSpPr/>
              <p:nvPr/>
            </p:nvGrpSpPr>
            <p:grpSpPr>
              <a:xfrm rot="16200000">
                <a:off x="4935050" y="2776421"/>
                <a:ext cx="360000" cy="468000"/>
                <a:chOff x="2671159" y="2712081"/>
                <a:chExt cx="658636" cy="982132"/>
              </a:xfrm>
            </p:grpSpPr>
            <p:sp>
              <p:nvSpPr>
                <p:cNvPr id="29" name="Seta: Para a Direita 28">
                  <a:extLst>
                    <a:ext uri="{FF2B5EF4-FFF2-40B4-BE49-F238E27FC236}">
                      <a16:creationId xmlns:a16="http://schemas.microsoft.com/office/drawing/2014/main" id="{EDD1C593-DE61-B9C5-40DA-409EFB895D6D}"/>
                    </a:ext>
                  </a:extLst>
                </p:cNvPr>
                <p:cNvSpPr/>
                <p:nvPr/>
              </p:nvSpPr>
              <p:spPr>
                <a:xfrm rot="5362336">
                  <a:off x="2509411" y="2873829"/>
                  <a:ext cx="982132" cy="658636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  <a:solidFill>
                  <a:schemeClr val="accent2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30" name="Seta: Para a Direita 6">
                  <a:extLst>
                    <a:ext uri="{FF2B5EF4-FFF2-40B4-BE49-F238E27FC236}">
                      <a16:creationId xmlns:a16="http://schemas.microsoft.com/office/drawing/2014/main" id="{067A9FA2-37B3-1CA7-2C34-C4D7A449AEE4}"/>
                    </a:ext>
                  </a:extLst>
                </p:cNvPr>
                <p:cNvSpPr txBox="1"/>
                <p:nvPr/>
              </p:nvSpPr>
              <p:spPr>
                <a:xfrm rot="-37664">
                  <a:off x="2801803" y="2712087"/>
                  <a:ext cx="395182" cy="784541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marL="0" lvl="0" indent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pt-PT" sz="1400" kern="1200"/>
                </a:p>
              </p:txBody>
            </p:sp>
          </p:grpSp>
          <p:grpSp>
            <p:nvGrpSpPr>
              <p:cNvPr id="36" name="Agrupar 35">
                <a:extLst>
                  <a:ext uri="{FF2B5EF4-FFF2-40B4-BE49-F238E27FC236}">
                    <a16:creationId xmlns:a16="http://schemas.microsoft.com/office/drawing/2014/main" id="{B2463C33-446B-652D-07D8-C21815CE1B95}"/>
                  </a:ext>
                </a:extLst>
              </p:cNvPr>
              <p:cNvGrpSpPr/>
              <p:nvPr/>
            </p:nvGrpSpPr>
            <p:grpSpPr>
              <a:xfrm>
                <a:off x="5725835" y="2013242"/>
                <a:ext cx="5738617" cy="1994359"/>
                <a:chOff x="0" y="424306"/>
                <a:chExt cx="5927805" cy="1994359"/>
              </a:xfrm>
              <a:noFill/>
            </p:grpSpPr>
            <p:sp>
              <p:nvSpPr>
                <p:cNvPr id="37" name="Retângulo: Cantos Arredondados 36">
                  <a:extLst>
                    <a:ext uri="{FF2B5EF4-FFF2-40B4-BE49-F238E27FC236}">
                      <a16:creationId xmlns:a16="http://schemas.microsoft.com/office/drawing/2014/main" id="{D2BAC68D-8977-8A33-EF9C-FFDF6D180F46}"/>
                    </a:ext>
                  </a:extLst>
                </p:cNvPr>
                <p:cNvSpPr/>
                <p:nvPr/>
              </p:nvSpPr>
              <p:spPr>
                <a:xfrm>
                  <a:off x="0" y="424306"/>
                  <a:ext cx="5927805" cy="1994359"/>
                </a:xfrm>
                <a:prstGeom prst="roundRect">
                  <a:avLst>
                    <a:gd name="adj" fmla="val 10000"/>
                  </a:avLst>
                </a:prstGeom>
                <a:grp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38" name="Retângulo: Cantos Arredondados 4">
                  <a:extLst>
                    <a:ext uri="{FF2B5EF4-FFF2-40B4-BE49-F238E27FC236}">
                      <a16:creationId xmlns:a16="http://schemas.microsoft.com/office/drawing/2014/main" id="{30387D9B-05D8-0B8E-165C-0E97C64482C6}"/>
                    </a:ext>
                  </a:extLst>
                </p:cNvPr>
                <p:cNvSpPr txBox="1"/>
                <p:nvPr/>
              </p:nvSpPr>
              <p:spPr>
                <a:xfrm>
                  <a:off x="58413" y="482719"/>
                  <a:ext cx="5810979" cy="1877533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6200" tIns="76200" rIns="76200" bIns="76200" numCol="1" spcCol="1270" anchor="ctr" anchorCtr="0">
                  <a:noAutofit/>
                </a:bodyPr>
                <a:lstStyle/>
                <a:p>
                  <a:pPr marL="0" lvl="0" indent="0" algn="ctr" defTabSz="8890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pt-PT" sz="2000" b="0" kern="1200">
                      <a:latin typeface="Aptos Black" panose="020B0004020202020204" pitchFamily="34" charset="0"/>
                      <a:ea typeface="Calibri"/>
                      <a:cs typeface="Calibri"/>
                    </a:rPr>
                    <a:t>1. Preste atenção</a:t>
                  </a:r>
                </a:p>
              </p:txBody>
            </p:sp>
          </p:grpSp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0ED5DBEA-681F-A75C-ABEC-9B4084F4F704}"/>
                  </a:ext>
                </a:extLst>
              </p:cNvPr>
              <p:cNvSpPr txBox="1"/>
              <p:nvPr/>
            </p:nvSpPr>
            <p:spPr>
              <a:xfrm>
                <a:off x="5782383" y="2133258"/>
                <a:ext cx="5625520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pt-PT" sz="1800">
                    <a:latin typeface="Aptos" panose="020B0004020202020204" pitchFamily="34" charset="0"/>
                  </a:rPr>
                  <a:t>Olhe diretamente para o orador
Evite pensamentos distrativos
Não prepare mentalmente um contra-argumento
Evite distrair-se com fatores ambientais (conversas paralelas, televisões, ruídos, etc.)
Esteja atento à linguagem corporal do orador</a:t>
                </a:r>
                <a:endParaRPr lang="en-US" sz="1800">
                  <a:latin typeface="Aptos" panose="020B0004020202020204" pitchFamily="34" charset="0"/>
                </a:endParaRPr>
              </a:p>
            </p:txBody>
          </p:sp>
        </p:grpSp>
        <p:grpSp>
          <p:nvGrpSpPr>
            <p:cNvPr id="54" name="Agrupar 53">
              <a:extLst>
                <a:ext uri="{FF2B5EF4-FFF2-40B4-BE49-F238E27FC236}">
                  <a16:creationId xmlns:a16="http://schemas.microsoft.com/office/drawing/2014/main" id="{D338665B-0ED0-9C43-C6F2-1FBFF7C5BA79}"/>
                </a:ext>
              </a:extLst>
            </p:cNvPr>
            <p:cNvGrpSpPr/>
            <p:nvPr/>
          </p:nvGrpSpPr>
          <p:grpSpPr>
            <a:xfrm>
              <a:off x="357383" y="4367421"/>
              <a:ext cx="11107069" cy="1994359"/>
              <a:chOff x="357383" y="2013242"/>
              <a:chExt cx="11107069" cy="1994359"/>
            </a:xfrm>
          </p:grpSpPr>
          <p:grpSp>
            <p:nvGrpSpPr>
              <p:cNvPr id="55" name="Agrupar 54">
                <a:extLst>
                  <a:ext uri="{FF2B5EF4-FFF2-40B4-BE49-F238E27FC236}">
                    <a16:creationId xmlns:a16="http://schemas.microsoft.com/office/drawing/2014/main" id="{2FFDBCF4-E4CD-CC92-E1CA-B24E46EA4167}"/>
                  </a:ext>
                </a:extLst>
              </p:cNvPr>
              <p:cNvGrpSpPr/>
              <p:nvPr/>
            </p:nvGrpSpPr>
            <p:grpSpPr>
              <a:xfrm>
                <a:off x="357383" y="2013242"/>
                <a:ext cx="4146881" cy="1994359"/>
                <a:chOff x="0" y="424306"/>
                <a:chExt cx="5927805" cy="1994359"/>
              </a:xfrm>
            </p:grpSpPr>
            <p:sp>
              <p:nvSpPr>
                <p:cNvPr id="63" name="Retângulo: Cantos Arredondados 62">
                  <a:extLst>
                    <a:ext uri="{FF2B5EF4-FFF2-40B4-BE49-F238E27FC236}">
                      <a16:creationId xmlns:a16="http://schemas.microsoft.com/office/drawing/2014/main" id="{FBDEBE54-9546-5FED-3679-AC0B4F9C3300}"/>
                    </a:ext>
                  </a:extLst>
                </p:cNvPr>
                <p:cNvSpPr/>
                <p:nvPr/>
              </p:nvSpPr>
              <p:spPr>
                <a:xfrm>
                  <a:off x="0" y="424306"/>
                  <a:ext cx="5927805" cy="1994359"/>
                </a:xfrm>
                <a:prstGeom prst="roundRect">
                  <a:avLst>
                    <a:gd name="adj" fmla="val 10000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64" name="Retângulo: Cantos Arredondados 4">
                  <a:extLst>
                    <a:ext uri="{FF2B5EF4-FFF2-40B4-BE49-F238E27FC236}">
                      <a16:creationId xmlns:a16="http://schemas.microsoft.com/office/drawing/2014/main" id="{43003EC2-0ECD-9BF8-87D1-8710946D6FC4}"/>
                    </a:ext>
                  </a:extLst>
                </p:cNvPr>
                <p:cNvSpPr txBox="1"/>
                <p:nvPr/>
              </p:nvSpPr>
              <p:spPr>
                <a:xfrm>
                  <a:off x="58413" y="482719"/>
                  <a:ext cx="5810979" cy="187753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6200" tIns="76200" rIns="76200" bIns="76200" numCol="1" spcCol="1270" anchor="ctr" anchorCtr="0">
                  <a:noAutofit/>
                </a:bodyPr>
                <a:lstStyle/>
                <a:p>
                  <a:pPr marL="0" lvl="0" indent="0" algn="ctr" defTabSz="8890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pt-PT" sz="2000">
                      <a:latin typeface="Aptos Black" panose="020B0004020202020204" pitchFamily="34" charset="0"/>
                      <a:ea typeface="Calibri"/>
                      <a:cs typeface="Calibri"/>
                    </a:rPr>
                    <a:t>2</a:t>
                  </a:r>
                  <a:r>
                    <a:rPr lang="pt-PT" sz="2000" b="0" kern="1200">
                      <a:latin typeface="Aptos Black" panose="020B0004020202020204" pitchFamily="34" charset="0"/>
                      <a:ea typeface="Calibri"/>
                      <a:cs typeface="Calibri"/>
                    </a:rPr>
                    <a:t>. Mostre que está a ouvir</a:t>
                  </a:r>
                </a:p>
              </p:txBody>
            </p:sp>
          </p:grpSp>
          <p:grpSp>
            <p:nvGrpSpPr>
              <p:cNvPr id="56" name="Agrupar 55">
                <a:extLst>
                  <a:ext uri="{FF2B5EF4-FFF2-40B4-BE49-F238E27FC236}">
                    <a16:creationId xmlns:a16="http://schemas.microsoft.com/office/drawing/2014/main" id="{FF189A6E-7903-6A68-8ED0-37123C72BBDF}"/>
                  </a:ext>
                </a:extLst>
              </p:cNvPr>
              <p:cNvGrpSpPr/>
              <p:nvPr/>
            </p:nvGrpSpPr>
            <p:grpSpPr>
              <a:xfrm rot="16200000">
                <a:off x="4935050" y="2776421"/>
                <a:ext cx="360000" cy="468000"/>
                <a:chOff x="2671159" y="2712081"/>
                <a:chExt cx="658636" cy="982132"/>
              </a:xfrm>
            </p:grpSpPr>
            <p:sp>
              <p:nvSpPr>
                <p:cNvPr id="61" name="Seta: Para a Direita 60">
                  <a:extLst>
                    <a:ext uri="{FF2B5EF4-FFF2-40B4-BE49-F238E27FC236}">
                      <a16:creationId xmlns:a16="http://schemas.microsoft.com/office/drawing/2014/main" id="{DF6B3F3E-3948-E8D6-BA4C-FA4E62BBD174}"/>
                    </a:ext>
                  </a:extLst>
                </p:cNvPr>
                <p:cNvSpPr/>
                <p:nvPr/>
              </p:nvSpPr>
              <p:spPr>
                <a:xfrm rot="5362336">
                  <a:off x="2509411" y="2873829"/>
                  <a:ext cx="982132" cy="658636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62" name="Seta: Para a Direita 6">
                  <a:extLst>
                    <a:ext uri="{FF2B5EF4-FFF2-40B4-BE49-F238E27FC236}">
                      <a16:creationId xmlns:a16="http://schemas.microsoft.com/office/drawing/2014/main" id="{70CFF2E4-074D-D000-B736-257F48D581BF}"/>
                    </a:ext>
                  </a:extLst>
                </p:cNvPr>
                <p:cNvSpPr txBox="1"/>
                <p:nvPr/>
              </p:nvSpPr>
              <p:spPr>
                <a:xfrm rot="-37664">
                  <a:off x="2801803" y="2712087"/>
                  <a:ext cx="395182" cy="784541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marL="0" lvl="0" indent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pt-PT" sz="1400" kern="1200"/>
                </a:p>
              </p:txBody>
            </p:sp>
          </p:grpSp>
          <p:grpSp>
            <p:nvGrpSpPr>
              <p:cNvPr id="57" name="Agrupar 56">
                <a:extLst>
                  <a:ext uri="{FF2B5EF4-FFF2-40B4-BE49-F238E27FC236}">
                    <a16:creationId xmlns:a16="http://schemas.microsoft.com/office/drawing/2014/main" id="{8EEE275A-4C39-550E-A23E-5DD99F4D5BC0}"/>
                  </a:ext>
                </a:extLst>
              </p:cNvPr>
              <p:cNvGrpSpPr/>
              <p:nvPr/>
            </p:nvGrpSpPr>
            <p:grpSpPr>
              <a:xfrm>
                <a:off x="5725835" y="2013242"/>
                <a:ext cx="5738617" cy="1994359"/>
                <a:chOff x="0" y="424306"/>
                <a:chExt cx="5927805" cy="1994359"/>
              </a:xfrm>
              <a:noFill/>
            </p:grpSpPr>
            <p:sp>
              <p:nvSpPr>
                <p:cNvPr id="59" name="Retângulo: Cantos Arredondados 58">
                  <a:extLst>
                    <a:ext uri="{FF2B5EF4-FFF2-40B4-BE49-F238E27FC236}">
                      <a16:creationId xmlns:a16="http://schemas.microsoft.com/office/drawing/2014/main" id="{A01783E8-56E8-2BFB-BB4D-34F84D2B4C33}"/>
                    </a:ext>
                  </a:extLst>
                </p:cNvPr>
                <p:cNvSpPr/>
                <p:nvPr/>
              </p:nvSpPr>
              <p:spPr>
                <a:xfrm>
                  <a:off x="0" y="424306"/>
                  <a:ext cx="5927805" cy="1994359"/>
                </a:xfrm>
                <a:prstGeom prst="roundRect">
                  <a:avLst>
                    <a:gd name="adj" fmla="val 10000"/>
                  </a:avLst>
                </a:prstGeom>
                <a:grpFill/>
                <a:ln w="28575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60" name="Retângulo: Cantos Arredondados 4">
                  <a:extLst>
                    <a:ext uri="{FF2B5EF4-FFF2-40B4-BE49-F238E27FC236}">
                      <a16:creationId xmlns:a16="http://schemas.microsoft.com/office/drawing/2014/main" id="{28C182A2-B810-566B-7904-2D87DF54EED7}"/>
                    </a:ext>
                  </a:extLst>
                </p:cNvPr>
                <p:cNvSpPr txBox="1"/>
                <p:nvPr/>
              </p:nvSpPr>
              <p:spPr>
                <a:xfrm>
                  <a:off x="58413" y="482719"/>
                  <a:ext cx="5810979" cy="1877533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6200" tIns="76200" rIns="76200" bIns="76200" numCol="1" spcCol="1270" anchor="ctr" anchorCtr="0">
                  <a:noAutofit/>
                </a:bodyPr>
                <a:lstStyle/>
                <a:p>
                  <a:pPr marL="0" lvl="0" indent="0" algn="ctr" defTabSz="8890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pt-PT" sz="2000" b="0" kern="1200">
                      <a:latin typeface="Aptos Black" panose="020B0004020202020204" pitchFamily="34" charset="0"/>
                      <a:ea typeface="Calibri"/>
                      <a:cs typeface="Calibri"/>
                    </a:rPr>
                    <a:t>1. Preste atenção</a:t>
                  </a:r>
                </a:p>
              </p:txBody>
            </p:sp>
          </p:grpSp>
          <p:sp>
            <p:nvSpPr>
              <p:cNvPr id="58" name="CaixaDeTexto 57">
                <a:extLst>
                  <a:ext uri="{FF2B5EF4-FFF2-40B4-BE49-F238E27FC236}">
                    <a16:creationId xmlns:a16="http://schemas.microsoft.com/office/drawing/2014/main" id="{9CD6568F-5613-BFAA-934A-BA2E9B17A9DF}"/>
                  </a:ext>
                </a:extLst>
              </p:cNvPr>
              <p:cNvSpPr txBox="1"/>
              <p:nvPr/>
            </p:nvSpPr>
            <p:spPr>
              <a:xfrm>
                <a:off x="5782383" y="2133258"/>
                <a:ext cx="5625520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PT" sz="1800">
                    <a:latin typeface="Aptos" panose="020B0004020202020204" pitchFamily="34" charset="0"/>
                  </a:rPr>
                  <a:t>Acene ocasionalmente
Sorria e use expressões faciais
Certifique-se de que tem uma postura aberta e interessada
Incentive o orador a continuar com pequenos comentários verbais como “sim”, “</a:t>
                </a:r>
                <a:r>
                  <a:rPr lang="pt-PT" sz="1800" err="1">
                    <a:latin typeface="Aptos" panose="020B0004020202020204" pitchFamily="34" charset="0"/>
                  </a:rPr>
                  <a:t>hm-hm</a:t>
                </a:r>
                <a:r>
                  <a:rPr lang="pt-PT" sz="1800">
                    <a:latin typeface="Aptos" panose="020B0004020202020204" pitchFamily="34" charset="0"/>
                  </a:rPr>
                  <a:t>”, “ok”.</a:t>
                </a:r>
                <a:endParaRPr lang="en-US" sz="1800">
                  <a:latin typeface="Aptos" panose="020B00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74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137CA-D229-C904-95AC-18E149C3F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1FFC1748-B511-906D-BEB1-EAEA1F3C2034}"/>
              </a:ext>
            </a:extLst>
          </p:cNvPr>
          <p:cNvGrpSpPr/>
          <p:nvPr/>
        </p:nvGrpSpPr>
        <p:grpSpPr>
          <a:xfrm>
            <a:off x="1031080" y="1002330"/>
            <a:ext cx="6837013" cy="792752"/>
            <a:chOff x="1031080" y="1002330"/>
            <a:chExt cx="6837013" cy="792752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05BED236-4F46-CF47-B753-0531E7E0F2E9}"/>
                </a:ext>
              </a:extLst>
            </p:cNvPr>
            <p:cNvSpPr/>
            <p:nvPr/>
          </p:nvSpPr>
          <p:spPr>
            <a:xfrm>
              <a:off x="1031080" y="1002330"/>
              <a:ext cx="1652075" cy="5532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65B4C512-62B9-C447-7246-D2A8BBCF264C}"/>
                </a:ext>
              </a:extLst>
            </p:cNvPr>
            <p:cNvSpPr txBox="1">
              <a:spLocks/>
            </p:cNvSpPr>
            <p:nvPr/>
          </p:nvSpPr>
          <p:spPr>
            <a:xfrm>
              <a:off x="1304483" y="1002330"/>
              <a:ext cx="6563610" cy="79275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Franklin Gothic Demi" panose="020B0703020102020204" pitchFamily="34" charset="0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i="0" err="1">
                  <a:effectLst/>
                  <a:latin typeface="Aptos Black" panose="020B0004020202020204" pitchFamily="34" charset="0"/>
                </a:rPr>
                <a:t>Escuta</a:t>
              </a:r>
              <a:r>
                <a:rPr lang="en-US" sz="3600" i="0">
                  <a:effectLst/>
                  <a:latin typeface="Aptos Black" panose="020B0004020202020204" pitchFamily="34" charset="0"/>
                </a:rPr>
                <a:t> </a:t>
              </a:r>
              <a:r>
                <a:rPr lang="en-US" sz="3600" i="0" err="1">
                  <a:effectLst/>
                  <a:latin typeface="Aptos Black" panose="020B0004020202020204" pitchFamily="34" charset="0"/>
                </a:rPr>
                <a:t>a</a:t>
              </a:r>
              <a:r>
                <a:rPr lang="en-US" sz="3600" err="1">
                  <a:latin typeface="Aptos Black" panose="020B0004020202020204" pitchFamily="34" charset="0"/>
                </a:rPr>
                <a:t>tiva</a:t>
              </a:r>
              <a:r>
                <a:rPr lang="en-US" sz="3600">
                  <a:latin typeface="Aptos Black" panose="020B0004020202020204" pitchFamily="34" charset="0"/>
                </a:rPr>
                <a:t>: </a:t>
              </a:r>
              <a:r>
                <a:rPr lang="en-US" sz="3600" err="1">
                  <a:latin typeface="Aptos Black" panose="020B0004020202020204" pitchFamily="34" charset="0"/>
                </a:rPr>
                <a:t>técnicas</a:t>
              </a:r>
              <a:endParaRPr lang="en-US" sz="3600" i="0">
                <a:effectLst/>
                <a:latin typeface="Aptos Black" panose="020B0004020202020204" pitchFamily="34" charset="0"/>
              </a:endParaRPr>
            </a:p>
          </p:txBody>
        </p: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3EB1DD06-CB2E-F030-FBF9-49D2A5EA48BD}"/>
              </a:ext>
            </a:extLst>
          </p:cNvPr>
          <p:cNvSpPr txBox="1"/>
          <p:nvPr/>
        </p:nvSpPr>
        <p:spPr>
          <a:xfrm>
            <a:off x="934299" y="1985087"/>
            <a:ext cx="508555" cy="2728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eaLnBrk="1" fontAlgn="auto" latinLnBrk="0" hangingPunct="1">
              <a:lnSpc>
                <a:spcPts val="28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Rectangle 26">
            <a:extLst>
              <a:ext uri="{FF2B5EF4-FFF2-40B4-BE49-F238E27FC236}">
                <a16:creationId xmlns:a16="http://schemas.microsoft.com/office/drawing/2014/main" id="{FBE894A5-B6EB-8D83-E90E-EEC0E8766C6A}"/>
              </a:ext>
            </a:extLst>
          </p:cNvPr>
          <p:cNvSpPr/>
          <p:nvPr/>
        </p:nvSpPr>
        <p:spPr>
          <a:xfrm>
            <a:off x="10812211" y="75296"/>
            <a:ext cx="1304483" cy="1281695"/>
          </a:xfrm>
          <a:prstGeom prst="rect">
            <a:avLst/>
          </a:prstGeom>
          <a:blipFill dpi="0" rotWithShape="1">
            <a:blip r:embed="rId3"/>
            <a:srcRect/>
            <a:stretch>
              <a:fillRect l="-35000" t="-40000" r="-35000" b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960D57D4-BDAC-E21B-2370-92F60A6268C4}"/>
              </a:ext>
            </a:extLst>
          </p:cNvPr>
          <p:cNvGrpSpPr/>
          <p:nvPr/>
        </p:nvGrpSpPr>
        <p:grpSpPr>
          <a:xfrm>
            <a:off x="556603" y="1985087"/>
            <a:ext cx="11078794" cy="3361465"/>
            <a:chOff x="570740" y="1985086"/>
            <a:chExt cx="11078794" cy="3361465"/>
          </a:xfrm>
        </p:grpSpPr>
        <p:grpSp>
          <p:nvGrpSpPr>
            <p:cNvPr id="36" name="Agrupar 35">
              <a:extLst>
                <a:ext uri="{FF2B5EF4-FFF2-40B4-BE49-F238E27FC236}">
                  <a16:creationId xmlns:a16="http://schemas.microsoft.com/office/drawing/2014/main" id="{0C588865-E945-98BF-139F-CE17DE8D6EA4}"/>
                </a:ext>
              </a:extLst>
            </p:cNvPr>
            <p:cNvGrpSpPr/>
            <p:nvPr/>
          </p:nvGrpSpPr>
          <p:grpSpPr>
            <a:xfrm>
              <a:off x="5910917" y="1985086"/>
              <a:ext cx="5738617" cy="3361465"/>
              <a:chOff x="0" y="424306"/>
              <a:chExt cx="5927805" cy="1994359"/>
            </a:xfrm>
            <a:noFill/>
          </p:grpSpPr>
          <p:sp>
            <p:nvSpPr>
              <p:cNvPr id="37" name="Retângulo: Cantos Arredondados 36">
                <a:extLst>
                  <a:ext uri="{FF2B5EF4-FFF2-40B4-BE49-F238E27FC236}">
                    <a16:creationId xmlns:a16="http://schemas.microsoft.com/office/drawing/2014/main" id="{0642B7ED-71C2-D6A7-95F0-609F6E8AE334}"/>
                  </a:ext>
                </a:extLst>
              </p:cNvPr>
              <p:cNvSpPr/>
              <p:nvPr/>
            </p:nvSpPr>
            <p:spPr>
              <a:xfrm>
                <a:off x="0" y="424306"/>
                <a:ext cx="5927805" cy="1994359"/>
              </a:xfrm>
              <a:prstGeom prst="roundRect">
                <a:avLst>
                  <a:gd name="adj" fmla="val 10000"/>
                </a:avLst>
              </a:prstGeom>
              <a:grpFill/>
              <a:ln w="38100">
                <a:solidFill>
                  <a:srgbClr val="EB7C69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pt-PT"/>
              </a:p>
            </p:txBody>
          </p:sp>
          <p:sp>
            <p:nvSpPr>
              <p:cNvPr id="38" name="Retângulo: Cantos Arredondados 4">
                <a:extLst>
                  <a:ext uri="{FF2B5EF4-FFF2-40B4-BE49-F238E27FC236}">
                    <a16:creationId xmlns:a16="http://schemas.microsoft.com/office/drawing/2014/main" id="{62C09CE2-9834-94FB-B29C-0A1446D29B5B}"/>
                  </a:ext>
                </a:extLst>
              </p:cNvPr>
              <p:cNvSpPr txBox="1"/>
              <p:nvPr/>
            </p:nvSpPr>
            <p:spPr>
              <a:xfrm>
                <a:off x="58413" y="482719"/>
                <a:ext cx="5810979" cy="1877533"/>
              </a:xfrm>
              <a:prstGeom prst="rect">
                <a:avLst/>
              </a:prstGeom>
              <a:grpFill/>
              <a:ln w="28575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lvl="0" indent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PT" sz="2000" b="0" kern="1200">
                    <a:latin typeface="Aptos Black" panose="020B0004020202020204" pitchFamily="34" charset="0"/>
                    <a:ea typeface="Calibri"/>
                    <a:cs typeface="Calibri"/>
                  </a:rPr>
                  <a:t>1. Preste atenção</a:t>
                </a:r>
              </a:p>
            </p:txBody>
          </p:sp>
        </p:grpSp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FEF720AF-8CF5-525D-B349-544B8E5B3E16}"/>
                </a:ext>
              </a:extLst>
            </p:cNvPr>
            <p:cNvGrpSpPr/>
            <p:nvPr/>
          </p:nvGrpSpPr>
          <p:grpSpPr>
            <a:xfrm>
              <a:off x="570740" y="1985087"/>
              <a:ext cx="11050520" cy="3259337"/>
              <a:chOff x="542465" y="1985087"/>
              <a:chExt cx="11050520" cy="3259337"/>
            </a:xfrm>
          </p:grpSpPr>
          <p:grpSp>
            <p:nvGrpSpPr>
              <p:cNvPr id="17" name="Agrupar 16">
                <a:extLst>
                  <a:ext uri="{FF2B5EF4-FFF2-40B4-BE49-F238E27FC236}">
                    <a16:creationId xmlns:a16="http://schemas.microsoft.com/office/drawing/2014/main" id="{33D9F657-C8BA-87CD-B413-1EAF6229184D}"/>
                  </a:ext>
                </a:extLst>
              </p:cNvPr>
              <p:cNvGrpSpPr/>
              <p:nvPr/>
            </p:nvGrpSpPr>
            <p:grpSpPr>
              <a:xfrm>
                <a:off x="542465" y="1985087"/>
                <a:ext cx="4146881" cy="1994359"/>
                <a:chOff x="0" y="424306"/>
                <a:chExt cx="5927805" cy="1994359"/>
              </a:xfrm>
            </p:grpSpPr>
            <p:sp>
              <p:nvSpPr>
                <p:cNvPr id="24" name="Retângulo: Cantos Arredondados 23">
                  <a:extLst>
                    <a:ext uri="{FF2B5EF4-FFF2-40B4-BE49-F238E27FC236}">
                      <a16:creationId xmlns:a16="http://schemas.microsoft.com/office/drawing/2014/main" id="{AAB729F9-13CB-EEED-30E2-ABA0A48BA156}"/>
                    </a:ext>
                  </a:extLst>
                </p:cNvPr>
                <p:cNvSpPr/>
                <p:nvPr/>
              </p:nvSpPr>
              <p:spPr>
                <a:xfrm>
                  <a:off x="0" y="424306"/>
                  <a:ext cx="5927805" cy="1994359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EB7C69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26" name="Retângulo: Cantos Arredondados 4">
                  <a:extLst>
                    <a:ext uri="{FF2B5EF4-FFF2-40B4-BE49-F238E27FC236}">
                      <a16:creationId xmlns:a16="http://schemas.microsoft.com/office/drawing/2014/main" id="{65949970-449F-5FA3-1698-2601E955A979}"/>
                    </a:ext>
                  </a:extLst>
                </p:cNvPr>
                <p:cNvSpPr txBox="1"/>
                <p:nvPr/>
              </p:nvSpPr>
              <p:spPr>
                <a:xfrm>
                  <a:off x="58413" y="482719"/>
                  <a:ext cx="5810979" cy="187753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76200" tIns="76200" rIns="76200" bIns="76200" numCol="1" spcCol="1270" anchor="ctr" anchorCtr="0">
                  <a:noAutofit/>
                </a:bodyPr>
                <a:lstStyle/>
                <a:p>
                  <a:pPr marL="0" lvl="0" indent="0" algn="ctr" defTabSz="8890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pt-PT" sz="2000">
                      <a:latin typeface="Aptos Black" panose="020B0004020202020204" pitchFamily="34" charset="0"/>
                      <a:ea typeface="Calibri"/>
                      <a:cs typeface="Calibri"/>
                    </a:rPr>
                    <a:t>3. </a:t>
                  </a:r>
                  <a:r>
                    <a:rPr lang="pt-PT" sz="2000" b="0" kern="1200">
                      <a:latin typeface="Aptos Black" panose="020B0004020202020204" pitchFamily="34" charset="0"/>
                      <a:ea typeface="Calibri"/>
                      <a:cs typeface="Calibri"/>
                    </a:rPr>
                    <a:t>Dê feedback</a:t>
                  </a:r>
                </a:p>
              </p:txBody>
            </p:sp>
          </p:grpSp>
          <p:grpSp>
            <p:nvGrpSpPr>
              <p:cNvPr id="28" name="Agrupar 27">
                <a:extLst>
                  <a:ext uri="{FF2B5EF4-FFF2-40B4-BE49-F238E27FC236}">
                    <a16:creationId xmlns:a16="http://schemas.microsoft.com/office/drawing/2014/main" id="{D9BA37D2-0A8A-275A-3CB0-2576F430F799}"/>
                  </a:ext>
                </a:extLst>
              </p:cNvPr>
              <p:cNvGrpSpPr/>
              <p:nvPr/>
            </p:nvGrpSpPr>
            <p:grpSpPr>
              <a:xfrm rot="16200000">
                <a:off x="5148406" y="2748266"/>
                <a:ext cx="360000" cy="468000"/>
                <a:chOff x="2671159" y="2712081"/>
                <a:chExt cx="658636" cy="982132"/>
              </a:xfrm>
            </p:grpSpPr>
            <p:sp>
              <p:nvSpPr>
                <p:cNvPr id="29" name="Seta: Para a Direita 28">
                  <a:extLst>
                    <a:ext uri="{FF2B5EF4-FFF2-40B4-BE49-F238E27FC236}">
                      <a16:creationId xmlns:a16="http://schemas.microsoft.com/office/drawing/2014/main" id="{FE64A52D-7FE9-4F52-8FDB-6520AD79C677}"/>
                    </a:ext>
                  </a:extLst>
                </p:cNvPr>
                <p:cNvSpPr/>
                <p:nvPr/>
              </p:nvSpPr>
              <p:spPr>
                <a:xfrm rot="5362336">
                  <a:off x="2509411" y="2873829"/>
                  <a:ext cx="982132" cy="658636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  <a:solidFill>
                  <a:srgbClr val="EB7C69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30" name="Seta: Para a Direita 6">
                  <a:extLst>
                    <a:ext uri="{FF2B5EF4-FFF2-40B4-BE49-F238E27FC236}">
                      <a16:creationId xmlns:a16="http://schemas.microsoft.com/office/drawing/2014/main" id="{E7BB85DB-D690-D15B-B368-D98D8DDFF549}"/>
                    </a:ext>
                  </a:extLst>
                </p:cNvPr>
                <p:cNvSpPr txBox="1"/>
                <p:nvPr/>
              </p:nvSpPr>
              <p:spPr>
                <a:xfrm rot="-37664">
                  <a:off x="2801803" y="2712087"/>
                  <a:ext cx="395182" cy="784541"/>
                </a:xfrm>
                <a:prstGeom prst="rect">
                  <a:avLst/>
                </a:prstGeom>
                <a:solidFill>
                  <a:srgbClr val="EB7C69"/>
                </a:solidFill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marL="0" lvl="0" indent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pt-PT" sz="1400" kern="1200"/>
                </a:p>
              </p:txBody>
            </p:sp>
          </p:grpSp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A44F909D-120A-186A-F7BD-B6CCCD27CA1A}"/>
                  </a:ext>
                </a:extLst>
              </p:cNvPr>
              <p:cNvSpPr txBox="1"/>
              <p:nvPr/>
            </p:nvSpPr>
            <p:spPr>
              <a:xfrm>
                <a:off x="5967465" y="2105103"/>
                <a:ext cx="5625520" cy="3139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PT" sz="1800">
                    <a:latin typeface="Aptos" panose="020B0004020202020204" pitchFamily="34" charset="0"/>
                  </a:rPr>
                  <a:t>Os nossos filtros pessoais, suposições, crenças podem distorcer o que ouvimos. Como ouvinte, o seu papel é entender o que está a ser dito. Isso pode exigir que reflita sobre o que está a ser dito e que faça perguntas.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PT" sz="1800" b="1">
                    <a:latin typeface="Aptos" panose="020B0004020202020204" pitchFamily="34" charset="0"/>
                  </a:rPr>
                  <a:t>Reflita sobre o que foi dito</a:t>
                </a:r>
                <a:r>
                  <a:rPr lang="pt-PT" sz="1800">
                    <a:latin typeface="Aptos" panose="020B0004020202020204" pitchFamily="34" charset="0"/>
                  </a:rPr>
                  <a:t> - “Parece que está a dizer que...”, “Então, deixe-me ver se entendi…”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PT" sz="1800" b="1">
                    <a:latin typeface="Aptos" panose="020B0004020202020204" pitchFamily="34" charset="0"/>
                  </a:rPr>
                  <a:t>Faça perguntas para esclarecer certos pontos</a:t>
                </a:r>
                <a:r>
                  <a:rPr lang="pt-PT" sz="1800">
                    <a:latin typeface="Aptos" panose="020B0004020202020204" pitchFamily="34" charset="0"/>
                  </a:rPr>
                  <a:t> – “O que é que me está a querer dizer quando diz...?“. 
</a:t>
                </a:r>
                <a:r>
                  <a:rPr lang="pt-PT" sz="1800" b="1">
                    <a:latin typeface="Aptos" panose="020B0004020202020204" pitchFamily="34" charset="0"/>
                  </a:rPr>
                  <a:t>Resuma periodicamente os comentários do orador</a:t>
                </a:r>
                <a:endParaRPr lang="en-US" sz="1800" b="1">
                  <a:latin typeface="Aptos" panose="020B00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120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96D730E271E8F4DA956E400259CAAFD" ma:contentTypeVersion="15" ma:contentTypeDescription="Criar um novo documento." ma:contentTypeScope="" ma:versionID="ced18e9b1176632a07bbb1fe8e053996">
  <xsd:schema xmlns:xsd="http://www.w3.org/2001/XMLSchema" xmlns:xs="http://www.w3.org/2001/XMLSchema" xmlns:p="http://schemas.microsoft.com/office/2006/metadata/properties" xmlns:ns2="0bd02c47-7657-498f-a2be-d7ff3ac03674" xmlns:ns3="ad13fdc3-0444-4f55-897d-bd2b52edf2ee" targetNamespace="http://schemas.microsoft.com/office/2006/metadata/properties" ma:root="true" ma:fieldsID="21bb920bc0826fb5c4400e057d8d4bd0" ns2:_="" ns3:_="">
    <xsd:import namespace="0bd02c47-7657-498f-a2be-d7ff3ac03674"/>
    <xsd:import namespace="ad13fdc3-0444-4f55-897d-bd2b52edf2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d02c47-7657-498f-a2be-d7ff3ac036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m" ma:readOnly="false" ma:fieldId="{5cf76f15-5ced-4ddc-b409-7134ff3c332f}" ma:taxonomyMulti="true" ma:sspId="bdb98f44-1da0-42b7-b2c7-4323d9932b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13fdc3-0444-4f55-897d-bd2b52edf2e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e6bf9a5-81d3-41b9-baf5-d91bd5b25a3b}" ma:internalName="TaxCatchAll" ma:showField="CatchAllData" ma:web="ad13fdc3-0444-4f55-897d-bd2b52edf2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13fdc3-0444-4f55-897d-bd2b52edf2ee" xsi:nil="true"/>
    <lcf76f155ced4ddcb4097134ff3c332f xmlns="0bd02c47-7657-498f-a2be-d7ff3ac03674">
      <Terms xmlns="http://schemas.microsoft.com/office/infopath/2007/PartnerControls"/>
    </lcf76f155ced4ddcb4097134ff3c332f>
    <SharedWithUsers xmlns="ad13fdc3-0444-4f55-897d-bd2b52edf2ee">
      <UserInfo>
        <DisplayName>Alexandra Garrafão</DisplayName>
        <AccountId>1377</AccountId>
        <AccountType/>
      </UserInfo>
      <UserInfo>
        <DisplayName>Rita Lourenço</DisplayName>
        <AccountId>12</AccountId>
        <AccountType/>
      </UserInfo>
      <UserInfo>
        <DisplayName>Tiago Leitão</DisplayName>
        <AccountId>9</AccountId>
        <AccountType/>
      </UserInfo>
      <UserInfo>
        <DisplayName>Filipe Piteira</DisplayName>
        <AccountId>1632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F2E0F5D-7027-418F-99C1-1FC388E2CD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d02c47-7657-498f-a2be-d7ff3ac03674"/>
    <ds:schemaRef ds:uri="ad13fdc3-0444-4f55-897d-bd2b52edf2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9C600D-B2AE-45F3-AD43-5BD804EA7C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4FA9FC-EBB5-4E3F-B35E-D608AF80AB06}">
  <ds:schemaRefs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58931216-f27b-4e01-b165-6537f363ba70"/>
    <ds:schemaRef ds:uri="57880843-fc3e-4094-97e6-62eb2ec25c39"/>
    <ds:schemaRef ds:uri="http://schemas.microsoft.com/office/2006/metadata/properties"/>
    <ds:schemaRef ds:uri="http://purl.org/dc/dcmitype/"/>
    <ds:schemaRef ds:uri="ad13fdc3-0444-4f55-897d-bd2b52edf2ee"/>
    <ds:schemaRef ds:uri="0bd02c47-7657-498f-a2be-d7ff3ac0367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1828</Words>
  <Application>Microsoft Office PowerPoint</Application>
  <PresentationFormat>Ευρεία οθόνη</PresentationFormat>
  <Paragraphs>193</Paragraphs>
  <Slides>24</Slides>
  <Notes>23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32" baseType="lpstr">
      <vt:lpstr>Aptos</vt:lpstr>
      <vt:lpstr>Aptos Black</vt:lpstr>
      <vt:lpstr>Arial</vt:lpstr>
      <vt:lpstr>Broadway</vt:lpstr>
      <vt:lpstr>Calibri</vt:lpstr>
      <vt:lpstr>Franklin Gothic Book</vt:lpstr>
      <vt:lpstr>Franklin Gothic Demi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Dionysia Toufexi</dc:creator>
  <cp:lastModifiedBy>Dionisis Gkalantzis</cp:lastModifiedBy>
  <cp:revision>4</cp:revision>
  <dcterms:created xsi:type="dcterms:W3CDTF">2023-01-05T08:33:01Z</dcterms:created>
  <dcterms:modified xsi:type="dcterms:W3CDTF">2025-11-04T10:04:46Z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0x010100F96D730E271E8F4DA956E400259CAAFD</vt:lpwstr>
  </property>
  <property fmtid="{D5CDD505-2E9C-101B-9397-08002B2CF9AE}" pid="3" name="MediaServiceImageTags">
    <vt:lpwstr/>
  </property>
</Properties>
</file>