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803" r:id="rId2"/>
    <p:sldId id="282" r:id="rId3"/>
    <p:sldId id="804" r:id="rId4"/>
    <p:sldId id="278" r:id="rId5"/>
    <p:sldId id="266" r:id="rId6"/>
    <p:sldId id="322" r:id="rId7"/>
    <p:sldId id="357" r:id="rId8"/>
    <p:sldId id="421" r:id="rId9"/>
    <p:sldId id="497" r:id="rId10"/>
    <p:sldId id="482" r:id="rId11"/>
    <p:sldId id="806" r:id="rId12"/>
    <p:sldId id="805" r:id="rId13"/>
    <p:sldId id="293" r:id="rId14"/>
    <p:sldId id="291" r:id="rId15"/>
    <p:sldId id="295" r:id="rId16"/>
    <p:sldId id="294" r:id="rId17"/>
    <p:sldId id="808" r:id="rId18"/>
    <p:sldId id="809" r:id="rId19"/>
    <p:sldId id="810" r:id="rId20"/>
    <p:sldId id="812" r:id="rId21"/>
    <p:sldId id="815" r:id="rId22"/>
    <p:sldId id="868" r:id="rId23"/>
    <p:sldId id="816" r:id="rId24"/>
    <p:sldId id="818" r:id="rId25"/>
    <p:sldId id="813" r:id="rId26"/>
    <p:sldId id="299" r:id="rId27"/>
    <p:sldId id="814" r:id="rId28"/>
    <p:sldId id="819" r:id="rId29"/>
    <p:sldId id="820" r:id="rId30"/>
    <p:sldId id="290" r:id="rId31"/>
    <p:sldId id="811" r:id="rId32"/>
    <p:sldId id="870" r:id="rId33"/>
    <p:sldId id="875" r:id="rId34"/>
    <p:sldId id="876" r:id="rId35"/>
    <p:sldId id="874" r:id="rId36"/>
    <p:sldId id="825" r:id="rId37"/>
    <p:sldId id="828" r:id="rId38"/>
    <p:sldId id="829" r:id="rId39"/>
    <p:sldId id="830" r:id="rId40"/>
    <p:sldId id="83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A8BFE-4887-4A0D-8818-48C01F397E70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2A1D6AF-DE30-4326-B210-F99950EAE54E}">
      <dgm:prSet phldrT="[Texto]" custT="1"/>
      <dgm:spPr>
        <a:solidFill>
          <a:srgbClr val="009D9A"/>
        </a:solidFill>
        <a:ln>
          <a:solidFill>
            <a:srgbClr val="009D9A"/>
          </a:solidFill>
        </a:ln>
      </dgm:spPr>
      <dgm:t>
        <a:bodyPr/>
        <a:lstStyle/>
        <a:p>
          <a:r>
            <a:rPr lang="pt-PT" sz="1800" b="1">
              <a:solidFill>
                <a:schemeClr val="bg1"/>
              </a:solidFill>
              <a:latin typeface="Aptos" panose="020B0004020202020204" pitchFamily="34" charset="0"/>
            </a:rPr>
            <a:t>Linha de financiamento</a:t>
          </a:r>
        </a:p>
      </dgm:t>
    </dgm:pt>
    <dgm:pt modelId="{A7A370D3-F022-4888-AD3D-2F380C0EC547}" type="parTrans" cxnId="{0DEF80B8-006D-4926-B619-96BEC78A66B9}">
      <dgm:prSet/>
      <dgm:spPr/>
      <dgm:t>
        <a:bodyPr/>
        <a:lstStyle/>
        <a:p>
          <a:endParaRPr lang="pt-PT"/>
        </a:p>
      </dgm:t>
    </dgm:pt>
    <dgm:pt modelId="{4275C2E0-161A-400C-8057-B4548725BF4A}" type="sibTrans" cxnId="{0DEF80B8-006D-4926-B619-96BEC78A66B9}">
      <dgm:prSet/>
      <dgm:spPr/>
      <dgm:t>
        <a:bodyPr/>
        <a:lstStyle/>
        <a:p>
          <a:endParaRPr lang="pt-PT"/>
        </a:p>
      </dgm:t>
    </dgm:pt>
    <dgm:pt modelId="{0DBA02EB-FE49-41BE-9A4A-804E745E3D99}">
      <dgm:prSet phldrT="[Texto]" custT="1"/>
      <dgm:spPr>
        <a:solidFill>
          <a:srgbClr val="E9F5F4">
            <a:alpha val="90000"/>
          </a:srgbClr>
        </a:solidFill>
        <a:ln>
          <a:solidFill>
            <a:srgbClr val="E9F5F4">
              <a:alpha val="90000"/>
            </a:srgbClr>
          </a:solidFill>
        </a:ln>
      </dgm:spPr>
      <dgm:t>
        <a:bodyPr/>
        <a:lstStyle/>
        <a:p>
          <a:r>
            <a:rPr lang="pt-PT" sz="1800" b="0">
              <a:solidFill>
                <a:schemeClr val="tx1"/>
              </a:solidFill>
              <a:latin typeface="Aptos" panose="020B0004020202020204" pitchFamily="34" charset="0"/>
            </a:rPr>
            <a:t>Erasmus+ </a:t>
          </a:r>
        </a:p>
      </dgm:t>
    </dgm:pt>
    <dgm:pt modelId="{0508B63F-1B6B-49DC-A3C8-BE9AF48EB9AF}" type="parTrans" cxnId="{F6C600C8-C017-4733-888B-7C9BDAFA6264}">
      <dgm:prSet/>
      <dgm:spPr>
        <a:solidFill>
          <a:srgbClr val="83C7C1"/>
        </a:solidFill>
        <a:ln>
          <a:solidFill>
            <a:srgbClr val="9BD1CC"/>
          </a:solidFill>
        </a:ln>
      </dgm:spPr>
      <dgm:t>
        <a:bodyPr/>
        <a:lstStyle/>
        <a:p>
          <a:endParaRPr lang="pt-PT"/>
        </a:p>
      </dgm:t>
    </dgm:pt>
    <dgm:pt modelId="{8F0FED79-214E-45AC-A5CF-614605BBFAF3}" type="sibTrans" cxnId="{F6C600C8-C017-4733-888B-7C9BDAFA6264}">
      <dgm:prSet/>
      <dgm:spPr>
        <a:solidFill>
          <a:srgbClr val="83C7C1"/>
        </a:solidFill>
        <a:ln>
          <a:solidFill>
            <a:srgbClr val="9BD1CC"/>
          </a:solidFill>
        </a:ln>
      </dgm:spPr>
      <dgm:t>
        <a:bodyPr/>
        <a:lstStyle/>
        <a:p>
          <a:endParaRPr lang="pt-PT"/>
        </a:p>
      </dgm:t>
    </dgm:pt>
    <dgm:pt modelId="{78115822-00D2-401F-8D99-8375D3366DD0}">
      <dgm:prSet phldrT="[Texto]" custT="1"/>
      <dgm:spPr>
        <a:solidFill>
          <a:srgbClr val="009D9A"/>
        </a:solidFill>
        <a:ln>
          <a:solidFill>
            <a:srgbClr val="009D9A"/>
          </a:solidFill>
        </a:ln>
      </dgm:spPr>
      <dgm:t>
        <a:bodyPr/>
        <a:lstStyle/>
        <a:p>
          <a:r>
            <a:rPr lang="pt-PT" sz="1800" b="1">
              <a:solidFill>
                <a:schemeClr val="bg1"/>
              </a:solidFill>
              <a:latin typeface="Aptos" panose="020B0004020202020204" pitchFamily="34" charset="0"/>
            </a:rPr>
            <a:t>Objetivo</a:t>
          </a:r>
        </a:p>
      </dgm:t>
    </dgm:pt>
    <dgm:pt modelId="{528EA617-F76F-4539-B8D2-5A7F61A2069D}" type="parTrans" cxnId="{1ADA0FD8-5C36-41BE-BEDC-96D36EB59133}">
      <dgm:prSet/>
      <dgm:spPr/>
      <dgm:t>
        <a:bodyPr/>
        <a:lstStyle/>
        <a:p>
          <a:endParaRPr lang="pt-PT"/>
        </a:p>
      </dgm:t>
    </dgm:pt>
    <dgm:pt modelId="{0A8C184C-118F-4E16-B78F-4BE1CC32B114}" type="sibTrans" cxnId="{1ADA0FD8-5C36-41BE-BEDC-96D36EB59133}">
      <dgm:prSet/>
      <dgm:spPr/>
      <dgm:t>
        <a:bodyPr/>
        <a:lstStyle/>
        <a:p>
          <a:endParaRPr lang="pt-PT"/>
        </a:p>
      </dgm:t>
    </dgm:pt>
    <dgm:pt modelId="{5FD8CAD4-5489-4260-AF5F-5D092BDF5E76}">
      <dgm:prSet phldrT="[Texto]" custT="1"/>
      <dgm:spPr>
        <a:solidFill>
          <a:srgbClr val="E9F5F4">
            <a:alpha val="90000"/>
          </a:srgbClr>
        </a:solidFill>
        <a:ln>
          <a:solidFill>
            <a:srgbClr val="E9F5F4">
              <a:alpha val="90000"/>
            </a:srgbClr>
          </a:solidFill>
        </a:ln>
      </dgm:spPr>
      <dgm:t>
        <a:bodyPr/>
        <a:lstStyle/>
        <a:p>
          <a:pPr algn="ctr" rtl="0"/>
          <a:r>
            <a:rPr lang="pt-PT" sz="1800">
              <a:solidFill>
                <a:schemeClr val="tx1"/>
              </a:solidFill>
              <a:latin typeface="Aptos" panose="020B0004020202020204" pitchFamily="34" charset="0"/>
            </a:rPr>
            <a:t>Desenvolver um </a:t>
          </a:r>
          <a:r>
            <a:rPr lang="pt-PT" sz="1800" b="1">
              <a:solidFill>
                <a:schemeClr val="tx1"/>
              </a:solidFill>
              <a:latin typeface="Aptos" panose="020B0004020202020204" pitchFamily="34" charset="0"/>
            </a:rPr>
            <a:t>programa de mentoria e apoio entre pares para trabalhadores do contexto prisional</a:t>
          </a:r>
        </a:p>
      </dgm:t>
    </dgm:pt>
    <dgm:pt modelId="{B8A73AD0-B56D-4FEF-A35E-5F92D87A4E01}" type="parTrans" cxnId="{EE6E5962-CC62-4599-9C28-67182301AC7F}">
      <dgm:prSet/>
      <dgm:spPr>
        <a:solidFill>
          <a:srgbClr val="83C7C1"/>
        </a:solidFill>
        <a:ln>
          <a:solidFill>
            <a:srgbClr val="9BD1CC"/>
          </a:solidFill>
        </a:ln>
      </dgm:spPr>
      <dgm:t>
        <a:bodyPr/>
        <a:lstStyle/>
        <a:p>
          <a:endParaRPr lang="pt-PT"/>
        </a:p>
      </dgm:t>
    </dgm:pt>
    <dgm:pt modelId="{1AE8E0FF-4619-451A-9744-C369B8C9D90E}" type="sibTrans" cxnId="{EE6E5962-CC62-4599-9C28-67182301AC7F}">
      <dgm:prSet/>
      <dgm:spPr>
        <a:solidFill>
          <a:srgbClr val="83C7C1"/>
        </a:solidFill>
      </dgm:spPr>
      <dgm:t>
        <a:bodyPr/>
        <a:lstStyle/>
        <a:p>
          <a:endParaRPr lang="pt-PT"/>
        </a:p>
      </dgm:t>
    </dgm:pt>
    <dgm:pt modelId="{B12EFD67-1067-48EE-944E-3934BBE4DD86}">
      <dgm:prSet phldrT="[Texto]" custT="1"/>
      <dgm:spPr>
        <a:solidFill>
          <a:srgbClr val="009D9A"/>
        </a:solidFill>
        <a:ln>
          <a:solidFill>
            <a:srgbClr val="009D9A"/>
          </a:solidFill>
        </a:ln>
      </dgm:spPr>
      <dgm:t>
        <a:bodyPr/>
        <a:lstStyle/>
        <a:p>
          <a:r>
            <a:rPr lang="pt-PT" sz="1800" b="1">
              <a:solidFill>
                <a:schemeClr val="bg1"/>
              </a:solidFill>
              <a:latin typeface="Aptos" panose="020B0004020202020204" pitchFamily="34" charset="0"/>
            </a:rPr>
            <a:t>Duração</a:t>
          </a:r>
        </a:p>
      </dgm:t>
    </dgm:pt>
    <dgm:pt modelId="{CD5BD1F6-48CC-46AA-ADB9-0A5FBE6D3A88}" type="parTrans" cxnId="{FF4AF96C-B503-40F8-BD65-581FB19D86C4}">
      <dgm:prSet/>
      <dgm:spPr/>
      <dgm:t>
        <a:bodyPr/>
        <a:lstStyle/>
        <a:p>
          <a:endParaRPr lang="pt-PT"/>
        </a:p>
      </dgm:t>
    </dgm:pt>
    <dgm:pt modelId="{8EC52006-976E-43E3-AE52-CA357F924D99}" type="sibTrans" cxnId="{FF4AF96C-B503-40F8-BD65-581FB19D86C4}">
      <dgm:prSet/>
      <dgm:spPr/>
      <dgm:t>
        <a:bodyPr/>
        <a:lstStyle/>
        <a:p>
          <a:endParaRPr lang="pt-PT"/>
        </a:p>
      </dgm:t>
    </dgm:pt>
    <dgm:pt modelId="{FA9ECDF7-39CA-4941-8B7B-E2EF98F4B01E}">
      <dgm:prSet phldrT="[Texto]" custT="1"/>
      <dgm:spPr>
        <a:solidFill>
          <a:srgbClr val="E9F5F4">
            <a:alpha val="90000"/>
          </a:srgbClr>
        </a:solidFill>
        <a:ln>
          <a:solidFill>
            <a:srgbClr val="E9F5F4">
              <a:alpha val="90000"/>
            </a:srgbClr>
          </a:solidFill>
        </a:ln>
      </dgm:spPr>
      <dgm:t>
        <a:bodyPr/>
        <a:lstStyle/>
        <a:p>
          <a:pPr algn="ctr"/>
          <a:r>
            <a:rPr lang="pt-PT" sz="1800" b="0">
              <a:solidFill>
                <a:schemeClr val="tx1"/>
              </a:solidFill>
              <a:latin typeface="Aptos" panose="020B0004020202020204" pitchFamily="34" charset="0"/>
            </a:rPr>
            <a:t>36 meses</a:t>
          </a:r>
        </a:p>
      </dgm:t>
    </dgm:pt>
    <dgm:pt modelId="{EF1ABB28-BAF8-401D-A725-79FEDF5AA09A}" type="parTrans" cxnId="{92E4D67E-2FF8-4460-B0D8-F54CDC76F5AE}">
      <dgm:prSet/>
      <dgm:spPr>
        <a:solidFill>
          <a:srgbClr val="83C7C1"/>
        </a:solidFill>
        <a:ln>
          <a:solidFill>
            <a:srgbClr val="9BD1CC"/>
          </a:solidFill>
        </a:ln>
      </dgm:spPr>
      <dgm:t>
        <a:bodyPr/>
        <a:lstStyle/>
        <a:p>
          <a:endParaRPr lang="pt-PT"/>
        </a:p>
      </dgm:t>
    </dgm:pt>
    <dgm:pt modelId="{8DD7CD1F-BC08-4DBD-A0F4-6E2AF3383774}" type="sibTrans" cxnId="{92E4D67E-2FF8-4460-B0D8-F54CDC76F5AE}">
      <dgm:prSet/>
      <dgm:spPr>
        <a:solidFill>
          <a:srgbClr val="83C7C1"/>
        </a:solidFill>
      </dgm:spPr>
      <dgm:t>
        <a:bodyPr/>
        <a:lstStyle/>
        <a:p>
          <a:endParaRPr lang="pt-PT"/>
        </a:p>
      </dgm:t>
    </dgm:pt>
    <dgm:pt modelId="{F23DE0EF-2F01-44F4-93AC-99343CA41B2D}">
      <dgm:prSet phldrT="[Texto]" custT="1"/>
      <dgm:spPr>
        <a:solidFill>
          <a:srgbClr val="E9F5F4">
            <a:alpha val="90000"/>
          </a:srgbClr>
        </a:solidFill>
        <a:ln>
          <a:solidFill>
            <a:srgbClr val="E9F5F4">
              <a:alpha val="90000"/>
            </a:srgbClr>
          </a:solidFill>
        </a:ln>
      </dgm:spPr>
      <dgm:t>
        <a:bodyPr/>
        <a:lstStyle/>
        <a:p>
          <a:r>
            <a:rPr lang="pt-PT" sz="1800" b="0">
              <a:solidFill>
                <a:schemeClr val="tx1"/>
              </a:solidFill>
              <a:latin typeface="Aptos" panose="020B0004020202020204" pitchFamily="34" charset="0"/>
            </a:rPr>
            <a:t>KA220 – VET – Parcerias </a:t>
          </a:r>
          <a:r>
            <a:rPr lang="pt-PT" sz="1800" b="0">
              <a:solidFill>
                <a:schemeClr val="tx1"/>
              </a:solidFill>
              <a:latin typeface="Aptos" panose="020B0004020202020204" pitchFamily="34" charset="0"/>
              <a:sym typeface="Josefin Sans"/>
            </a:rPr>
            <a:t>de cooperação no ensino e formação profissional </a:t>
          </a:r>
          <a:endParaRPr lang="pt-PT" sz="1800" b="0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52E250F8-41DE-4476-9012-93BD831962FD}" type="parTrans" cxnId="{CA939AA1-B410-436F-8632-1814DA7BF3F0}">
      <dgm:prSet/>
      <dgm:spPr/>
      <dgm:t>
        <a:bodyPr/>
        <a:lstStyle/>
        <a:p>
          <a:endParaRPr lang="pt-PT"/>
        </a:p>
      </dgm:t>
    </dgm:pt>
    <dgm:pt modelId="{D5AE5150-02A1-461E-976F-46DAD0C57B71}" type="sibTrans" cxnId="{CA939AA1-B410-436F-8632-1814DA7BF3F0}">
      <dgm:prSet/>
      <dgm:spPr/>
      <dgm:t>
        <a:bodyPr/>
        <a:lstStyle/>
        <a:p>
          <a:endParaRPr lang="pt-PT"/>
        </a:p>
      </dgm:t>
    </dgm:pt>
    <dgm:pt modelId="{2CCA1546-2515-4722-AAF5-4297624AB81E}">
      <dgm:prSet custT="1"/>
      <dgm:spPr>
        <a:solidFill>
          <a:srgbClr val="EBF6F5"/>
        </a:solidFill>
        <a:ln>
          <a:solidFill>
            <a:srgbClr val="EBF6F5">
              <a:alpha val="90000"/>
            </a:srgbClr>
          </a:solidFill>
        </a:ln>
      </dgm:spPr>
      <dgm:t>
        <a:bodyPr/>
        <a:lstStyle/>
        <a:p>
          <a:pPr algn="ctr"/>
          <a:r>
            <a:rPr lang="pt-PT" sz="1800">
              <a:solidFill>
                <a:schemeClr val="tx1"/>
              </a:solidFill>
              <a:latin typeface="Aptos" panose="020B0004020202020204" pitchFamily="34" charset="0"/>
            </a:rPr>
            <a:t>…melhorando e promovendo a </a:t>
          </a:r>
          <a:r>
            <a:rPr lang="pt-PT" sz="1800" b="1">
              <a:solidFill>
                <a:schemeClr val="tx1"/>
              </a:solidFill>
              <a:latin typeface="Aptos" panose="020B0004020202020204" pitchFamily="34" charset="0"/>
            </a:rPr>
            <a:t>saúde e bem-estar nas prisões </a:t>
          </a:r>
          <a:r>
            <a:rPr lang="pt-PT" sz="1800">
              <a:solidFill>
                <a:schemeClr val="tx1"/>
              </a:solidFill>
              <a:latin typeface="Aptos" panose="020B0004020202020204" pitchFamily="34" charset="0"/>
            </a:rPr>
            <a:t>de forma holística</a:t>
          </a:r>
        </a:p>
      </dgm:t>
    </dgm:pt>
    <dgm:pt modelId="{10683D6C-78BB-440B-BF4A-121CFCEAA859}" type="parTrans" cxnId="{DC480892-1B93-402C-9EBB-176ED7C4D1FE}">
      <dgm:prSet/>
      <dgm:spPr/>
      <dgm:t>
        <a:bodyPr/>
        <a:lstStyle/>
        <a:p>
          <a:endParaRPr lang="pt-PT"/>
        </a:p>
      </dgm:t>
    </dgm:pt>
    <dgm:pt modelId="{EE7F6287-CA84-4ADA-9EB9-E4EEB230C0A1}" type="sibTrans" cxnId="{DC480892-1B93-402C-9EBB-176ED7C4D1FE}">
      <dgm:prSet/>
      <dgm:spPr/>
      <dgm:t>
        <a:bodyPr/>
        <a:lstStyle/>
        <a:p>
          <a:endParaRPr lang="pt-PT"/>
        </a:p>
      </dgm:t>
    </dgm:pt>
    <dgm:pt modelId="{D765E0D6-CE2B-405A-9437-F1CC47D6B6A6}">
      <dgm:prSet phldrT="[Texto]" custT="1"/>
      <dgm:spPr>
        <a:solidFill>
          <a:srgbClr val="E9F5F4">
            <a:alpha val="90000"/>
          </a:srgbClr>
        </a:solidFill>
        <a:ln>
          <a:solidFill>
            <a:srgbClr val="E9F5F4">
              <a:alpha val="90000"/>
            </a:srgbClr>
          </a:solidFill>
        </a:ln>
      </dgm:spPr>
      <dgm:t>
        <a:bodyPr/>
        <a:lstStyle/>
        <a:p>
          <a:pPr algn="ctr"/>
          <a:r>
            <a:rPr lang="en-GB" sz="1800" b="0">
              <a:solidFill>
                <a:schemeClr val="tx1"/>
              </a:solidFill>
              <a:latin typeface="Aptos" panose="020B0004020202020204" pitchFamily="34" charset="0"/>
            </a:rPr>
            <a:t>01 de </a:t>
          </a:r>
          <a:r>
            <a:rPr lang="en-GB" sz="1800" b="0" err="1">
              <a:solidFill>
                <a:schemeClr val="tx1"/>
              </a:solidFill>
              <a:latin typeface="Aptos" panose="020B0004020202020204" pitchFamily="34" charset="0"/>
            </a:rPr>
            <a:t>setembro</a:t>
          </a:r>
          <a:r>
            <a:rPr lang="en-GB" sz="1800" b="0">
              <a:solidFill>
                <a:schemeClr val="tx1"/>
              </a:solidFill>
              <a:latin typeface="Aptos" panose="020B0004020202020204" pitchFamily="34" charset="0"/>
            </a:rPr>
            <a:t> de 2022 – </a:t>
          </a:r>
        </a:p>
        <a:p>
          <a:pPr algn="ctr"/>
          <a:r>
            <a:rPr lang="en-GB" sz="1800" b="0">
              <a:solidFill>
                <a:schemeClr val="tx1"/>
              </a:solidFill>
              <a:latin typeface="Aptos" panose="020B0004020202020204" pitchFamily="34" charset="0"/>
            </a:rPr>
            <a:t>31 de </a:t>
          </a:r>
          <a:r>
            <a:rPr lang="en-GB" sz="1800" b="0" err="1">
              <a:solidFill>
                <a:schemeClr val="tx1"/>
              </a:solidFill>
              <a:latin typeface="Aptos" panose="020B0004020202020204" pitchFamily="34" charset="0"/>
            </a:rPr>
            <a:t>agosto</a:t>
          </a:r>
          <a:r>
            <a:rPr lang="en-GB" sz="1800" b="0">
              <a:solidFill>
                <a:schemeClr val="tx1"/>
              </a:solidFill>
              <a:latin typeface="Aptos" panose="020B0004020202020204" pitchFamily="34" charset="0"/>
            </a:rPr>
            <a:t> de 2025</a:t>
          </a:r>
          <a:endParaRPr lang="pt-PT" sz="1800" b="0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3CFC779C-5064-4CD5-9992-788ECE4F6686}" type="parTrans" cxnId="{4DD1CB42-D1E6-4CAD-B887-A9C4528F34C4}">
      <dgm:prSet/>
      <dgm:spPr/>
      <dgm:t>
        <a:bodyPr/>
        <a:lstStyle/>
        <a:p>
          <a:endParaRPr lang="en-GB"/>
        </a:p>
      </dgm:t>
    </dgm:pt>
    <dgm:pt modelId="{EAEB62C6-F5F9-4071-BB2A-5F40FAD57617}" type="sibTrans" cxnId="{4DD1CB42-D1E6-4CAD-B887-A9C4528F34C4}">
      <dgm:prSet/>
      <dgm:spPr/>
      <dgm:t>
        <a:bodyPr/>
        <a:lstStyle/>
        <a:p>
          <a:endParaRPr lang="en-GB"/>
        </a:p>
      </dgm:t>
    </dgm:pt>
    <dgm:pt modelId="{D6CD54D0-FFD0-44B5-9BFA-8863BE1F0071}" type="pres">
      <dgm:prSet presAssocID="{43AA8BFE-4887-4A0D-8818-48C01F397E70}" presName="Name0" presStyleCnt="0">
        <dgm:presLayoutVars>
          <dgm:dir/>
          <dgm:animLvl val="lvl"/>
          <dgm:resizeHandles val="exact"/>
        </dgm:presLayoutVars>
      </dgm:prSet>
      <dgm:spPr/>
    </dgm:pt>
    <dgm:pt modelId="{C515F084-215C-42F1-A7B3-E3BB9AD55F83}" type="pres">
      <dgm:prSet presAssocID="{92A1D6AF-DE30-4326-B210-F99950EAE54E}" presName="vertFlow" presStyleCnt="0"/>
      <dgm:spPr/>
    </dgm:pt>
    <dgm:pt modelId="{4F0E1111-D4D5-47C9-9E53-38906FADC285}" type="pres">
      <dgm:prSet presAssocID="{92A1D6AF-DE30-4326-B210-F99950EAE54E}" presName="header" presStyleLbl="node1" presStyleIdx="0" presStyleCnt="3"/>
      <dgm:spPr/>
    </dgm:pt>
    <dgm:pt modelId="{76C79878-214E-4979-A655-47791BA9FE4C}" type="pres">
      <dgm:prSet presAssocID="{0508B63F-1B6B-49DC-A3C8-BE9AF48EB9AF}" presName="parTrans" presStyleLbl="sibTrans2D1" presStyleIdx="0" presStyleCnt="6"/>
      <dgm:spPr/>
    </dgm:pt>
    <dgm:pt modelId="{DFC72BAB-8415-489F-830D-16FEFC04066F}" type="pres">
      <dgm:prSet presAssocID="{0DBA02EB-FE49-41BE-9A4A-804E745E3D99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0F498CBC-0464-4D6C-8B15-9F80371E9BAB}" type="pres">
      <dgm:prSet presAssocID="{8F0FED79-214E-45AC-A5CF-614605BBFAF3}" presName="sibTrans" presStyleLbl="sibTrans2D1" presStyleIdx="1" presStyleCnt="6"/>
      <dgm:spPr/>
    </dgm:pt>
    <dgm:pt modelId="{374D6589-BE0B-4772-9303-CFEA9F808415}" type="pres">
      <dgm:prSet presAssocID="{F23DE0EF-2F01-44F4-93AC-99343CA41B2D}" presName="child" presStyleLbl="alignAccFollowNode1" presStyleIdx="1" presStyleCnt="6" custScaleY="129887">
        <dgm:presLayoutVars>
          <dgm:chMax val="0"/>
          <dgm:bulletEnabled val="1"/>
        </dgm:presLayoutVars>
      </dgm:prSet>
      <dgm:spPr/>
    </dgm:pt>
    <dgm:pt modelId="{1A514014-D935-4773-8A6F-82DD187F245A}" type="pres">
      <dgm:prSet presAssocID="{92A1D6AF-DE30-4326-B210-F99950EAE54E}" presName="hSp" presStyleCnt="0"/>
      <dgm:spPr/>
    </dgm:pt>
    <dgm:pt modelId="{467BDB21-E6CC-41D9-976E-4F3134B3AD82}" type="pres">
      <dgm:prSet presAssocID="{78115822-00D2-401F-8D99-8375D3366DD0}" presName="vertFlow" presStyleCnt="0"/>
      <dgm:spPr/>
    </dgm:pt>
    <dgm:pt modelId="{889E3CDA-1652-49D8-BABB-08481E1821D4}" type="pres">
      <dgm:prSet presAssocID="{78115822-00D2-401F-8D99-8375D3366DD0}" presName="header" presStyleLbl="node1" presStyleIdx="1" presStyleCnt="3"/>
      <dgm:spPr/>
    </dgm:pt>
    <dgm:pt modelId="{36DB0E3E-0DCA-4399-BDBF-C67E8B5049C7}" type="pres">
      <dgm:prSet presAssocID="{B8A73AD0-B56D-4FEF-A35E-5F92D87A4E01}" presName="parTrans" presStyleLbl="sibTrans2D1" presStyleIdx="2" presStyleCnt="6"/>
      <dgm:spPr/>
    </dgm:pt>
    <dgm:pt modelId="{81555303-90E4-43A3-BCC6-E3D3DEE29909}" type="pres">
      <dgm:prSet presAssocID="{5FD8CAD4-5489-4260-AF5F-5D092BDF5E76}" presName="child" presStyleLbl="alignAccFollowNode1" presStyleIdx="2" presStyleCnt="6" custScaleY="183446">
        <dgm:presLayoutVars>
          <dgm:chMax val="0"/>
          <dgm:bulletEnabled val="1"/>
        </dgm:presLayoutVars>
      </dgm:prSet>
      <dgm:spPr/>
    </dgm:pt>
    <dgm:pt modelId="{8736E159-211D-45DB-9CAB-C1B4168E70F9}" type="pres">
      <dgm:prSet presAssocID="{1AE8E0FF-4619-451A-9744-C369B8C9D90E}" presName="sibTrans" presStyleLbl="sibTrans2D1" presStyleIdx="3" presStyleCnt="6"/>
      <dgm:spPr/>
    </dgm:pt>
    <dgm:pt modelId="{EF7B9A46-C376-41FF-97B6-C3AD48682279}" type="pres">
      <dgm:prSet presAssocID="{2CCA1546-2515-4722-AAF5-4297624AB81E}" presName="child" presStyleLbl="alignAccFollowNode1" presStyleIdx="3" presStyleCnt="6" custScaleY="131240">
        <dgm:presLayoutVars>
          <dgm:chMax val="0"/>
          <dgm:bulletEnabled val="1"/>
        </dgm:presLayoutVars>
      </dgm:prSet>
      <dgm:spPr/>
    </dgm:pt>
    <dgm:pt modelId="{306D9EB4-8F93-4637-A985-51DBE8BA47C2}" type="pres">
      <dgm:prSet presAssocID="{78115822-00D2-401F-8D99-8375D3366DD0}" presName="hSp" presStyleCnt="0"/>
      <dgm:spPr/>
    </dgm:pt>
    <dgm:pt modelId="{47071813-244A-4CC0-9C3B-540E2124559F}" type="pres">
      <dgm:prSet presAssocID="{B12EFD67-1067-48EE-944E-3934BBE4DD86}" presName="vertFlow" presStyleCnt="0"/>
      <dgm:spPr/>
    </dgm:pt>
    <dgm:pt modelId="{23967D2B-F653-467F-994B-1ADF3830FB29}" type="pres">
      <dgm:prSet presAssocID="{B12EFD67-1067-48EE-944E-3934BBE4DD86}" presName="header" presStyleLbl="node1" presStyleIdx="2" presStyleCnt="3"/>
      <dgm:spPr/>
    </dgm:pt>
    <dgm:pt modelId="{8BEC4478-AD05-420D-A392-A8032ED54867}" type="pres">
      <dgm:prSet presAssocID="{EF1ABB28-BAF8-401D-A725-79FEDF5AA09A}" presName="parTrans" presStyleLbl="sibTrans2D1" presStyleIdx="4" presStyleCnt="6"/>
      <dgm:spPr/>
    </dgm:pt>
    <dgm:pt modelId="{E7DBE571-E488-4229-A6E5-86B96C7AFDD6}" type="pres">
      <dgm:prSet presAssocID="{FA9ECDF7-39CA-4941-8B7B-E2EF98F4B01E}" presName="child" presStyleLbl="alignAccFollowNode1" presStyleIdx="4" presStyleCnt="6" custScaleY="96272">
        <dgm:presLayoutVars>
          <dgm:chMax val="0"/>
          <dgm:bulletEnabled val="1"/>
        </dgm:presLayoutVars>
      </dgm:prSet>
      <dgm:spPr/>
    </dgm:pt>
    <dgm:pt modelId="{A4C97BE6-0587-4FDF-9572-43ECDA084C6B}" type="pres">
      <dgm:prSet presAssocID="{8DD7CD1F-BC08-4DBD-A0F4-6E2AF3383774}" presName="sibTrans" presStyleLbl="sibTrans2D1" presStyleIdx="5" presStyleCnt="6"/>
      <dgm:spPr/>
    </dgm:pt>
    <dgm:pt modelId="{CC275961-0764-4CAE-86A6-5A77953A4FD5}" type="pres">
      <dgm:prSet presAssocID="{D765E0D6-CE2B-405A-9437-F1CC47D6B6A6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EDBD9500-06E3-4001-9332-12521B53DD0D}" type="presOf" srcId="{0DBA02EB-FE49-41BE-9A4A-804E745E3D99}" destId="{DFC72BAB-8415-489F-830D-16FEFC04066F}" srcOrd="0" destOrd="0" presId="urn:microsoft.com/office/officeart/2005/8/layout/lProcess1"/>
    <dgm:cxn modelId="{10FAD31A-2D68-4BB7-AB4F-643D93FAE86E}" type="presOf" srcId="{8F0FED79-214E-45AC-A5CF-614605BBFAF3}" destId="{0F498CBC-0464-4D6C-8B15-9F80371E9BAB}" srcOrd="0" destOrd="0" presId="urn:microsoft.com/office/officeart/2005/8/layout/lProcess1"/>
    <dgm:cxn modelId="{F47A461B-AC60-41FC-BBC5-9E92E390A41B}" type="presOf" srcId="{FA9ECDF7-39CA-4941-8B7B-E2EF98F4B01E}" destId="{E7DBE571-E488-4229-A6E5-86B96C7AFDD6}" srcOrd="0" destOrd="0" presId="urn:microsoft.com/office/officeart/2005/8/layout/lProcess1"/>
    <dgm:cxn modelId="{103DFE22-648D-43B4-B8CA-D942F2D15783}" type="presOf" srcId="{EF1ABB28-BAF8-401D-A725-79FEDF5AA09A}" destId="{8BEC4478-AD05-420D-A392-A8032ED54867}" srcOrd="0" destOrd="0" presId="urn:microsoft.com/office/officeart/2005/8/layout/lProcess1"/>
    <dgm:cxn modelId="{179CB42E-A2BF-4004-9072-BA3D8F69D339}" type="presOf" srcId="{43AA8BFE-4887-4A0D-8818-48C01F397E70}" destId="{D6CD54D0-FFD0-44B5-9BFA-8863BE1F0071}" srcOrd="0" destOrd="0" presId="urn:microsoft.com/office/officeart/2005/8/layout/lProcess1"/>
    <dgm:cxn modelId="{79AC343B-5D77-4A18-81A8-873D07E95CF4}" type="presOf" srcId="{5FD8CAD4-5489-4260-AF5F-5D092BDF5E76}" destId="{81555303-90E4-43A3-BCC6-E3D3DEE29909}" srcOrd="0" destOrd="0" presId="urn:microsoft.com/office/officeart/2005/8/layout/lProcess1"/>
    <dgm:cxn modelId="{EE6E5962-CC62-4599-9C28-67182301AC7F}" srcId="{78115822-00D2-401F-8D99-8375D3366DD0}" destId="{5FD8CAD4-5489-4260-AF5F-5D092BDF5E76}" srcOrd="0" destOrd="0" parTransId="{B8A73AD0-B56D-4FEF-A35E-5F92D87A4E01}" sibTransId="{1AE8E0FF-4619-451A-9744-C369B8C9D90E}"/>
    <dgm:cxn modelId="{4DD1CB42-D1E6-4CAD-B887-A9C4528F34C4}" srcId="{B12EFD67-1067-48EE-944E-3934BBE4DD86}" destId="{D765E0D6-CE2B-405A-9437-F1CC47D6B6A6}" srcOrd="1" destOrd="0" parTransId="{3CFC779C-5064-4CD5-9992-788ECE4F6686}" sibTransId="{EAEB62C6-F5F9-4071-BB2A-5F40FAD57617}"/>
    <dgm:cxn modelId="{FF4AF96C-B503-40F8-BD65-581FB19D86C4}" srcId="{43AA8BFE-4887-4A0D-8818-48C01F397E70}" destId="{B12EFD67-1067-48EE-944E-3934BBE4DD86}" srcOrd="2" destOrd="0" parTransId="{CD5BD1F6-48CC-46AA-ADB9-0A5FBE6D3A88}" sibTransId="{8EC52006-976E-43E3-AE52-CA357F924D99}"/>
    <dgm:cxn modelId="{8EBE9251-8274-423D-A2EA-07FB8A048058}" type="presOf" srcId="{78115822-00D2-401F-8D99-8375D3366DD0}" destId="{889E3CDA-1652-49D8-BABB-08481E1821D4}" srcOrd="0" destOrd="0" presId="urn:microsoft.com/office/officeart/2005/8/layout/lProcess1"/>
    <dgm:cxn modelId="{C611D054-2F4F-4F22-8DEE-254CDF00B9C8}" type="presOf" srcId="{B8A73AD0-B56D-4FEF-A35E-5F92D87A4E01}" destId="{36DB0E3E-0DCA-4399-BDBF-C67E8B5049C7}" srcOrd="0" destOrd="0" presId="urn:microsoft.com/office/officeart/2005/8/layout/lProcess1"/>
    <dgm:cxn modelId="{92E4D67E-2FF8-4460-B0D8-F54CDC76F5AE}" srcId="{B12EFD67-1067-48EE-944E-3934BBE4DD86}" destId="{FA9ECDF7-39CA-4941-8B7B-E2EF98F4B01E}" srcOrd="0" destOrd="0" parTransId="{EF1ABB28-BAF8-401D-A725-79FEDF5AA09A}" sibTransId="{8DD7CD1F-BC08-4DBD-A0F4-6E2AF3383774}"/>
    <dgm:cxn modelId="{1ABF228B-59AB-4492-A653-5DEE66C986F9}" type="presOf" srcId="{8DD7CD1F-BC08-4DBD-A0F4-6E2AF3383774}" destId="{A4C97BE6-0587-4FDF-9572-43ECDA084C6B}" srcOrd="0" destOrd="0" presId="urn:microsoft.com/office/officeart/2005/8/layout/lProcess1"/>
    <dgm:cxn modelId="{DC480892-1B93-402C-9EBB-176ED7C4D1FE}" srcId="{78115822-00D2-401F-8D99-8375D3366DD0}" destId="{2CCA1546-2515-4722-AAF5-4297624AB81E}" srcOrd="1" destOrd="0" parTransId="{10683D6C-78BB-440B-BF4A-121CFCEAA859}" sibTransId="{EE7F6287-CA84-4ADA-9EB9-E4EEB230C0A1}"/>
    <dgm:cxn modelId="{CA939AA1-B410-436F-8632-1814DA7BF3F0}" srcId="{92A1D6AF-DE30-4326-B210-F99950EAE54E}" destId="{F23DE0EF-2F01-44F4-93AC-99343CA41B2D}" srcOrd="1" destOrd="0" parTransId="{52E250F8-41DE-4476-9012-93BD831962FD}" sibTransId="{D5AE5150-02A1-461E-976F-46DAD0C57B71}"/>
    <dgm:cxn modelId="{6E112EB1-7A3A-44C1-B467-6EE26C8F344A}" type="presOf" srcId="{0508B63F-1B6B-49DC-A3C8-BE9AF48EB9AF}" destId="{76C79878-214E-4979-A655-47791BA9FE4C}" srcOrd="0" destOrd="0" presId="urn:microsoft.com/office/officeart/2005/8/layout/lProcess1"/>
    <dgm:cxn modelId="{A2C30AB7-C8E9-4EAA-BDB1-C6D4D93697EF}" type="presOf" srcId="{1AE8E0FF-4619-451A-9744-C369B8C9D90E}" destId="{8736E159-211D-45DB-9CAB-C1B4168E70F9}" srcOrd="0" destOrd="0" presId="urn:microsoft.com/office/officeart/2005/8/layout/lProcess1"/>
    <dgm:cxn modelId="{0DEF80B8-006D-4926-B619-96BEC78A66B9}" srcId="{43AA8BFE-4887-4A0D-8818-48C01F397E70}" destId="{92A1D6AF-DE30-4326-B210-F99950EAE54E}" srcOrd="0" destOrd="0" parTransId="{A7A370D3-F022-4888-AD3D-2F380C0EC547}" sibTransId="{4275C2E0-161A-400C-8057-B4548725BF4A}"/>
    <dgm:cxn modelId="{9BF653C0-8ED3-45DF-A8EC-1F585A754AFE}" type="presOf" srcId="{D765E0D6-CE2B-405A-9437-F1CC47D6B6A6}" destId="{CC275961-0764-4CAE-86A6-5A77953A4FD5}" srcOrd="0" destOrd="0" presId="urn:microsoft.com/office/officeart/2005/8/layout/lProcess1"/>
    <dgm:cxn modelId="{F6C600C8-C017-4733-888B-7C9BDAFA6264}" srcId="{92A1D6AF-DE30-4326-B210-F99950EAE54E}" destId="{0DBA02EB-FE49-41BE-9A4A-804E745E3D99}" srcOrd="0" destOrd="0" parTransId="{0508B63F-1B6B-49DC-A3C8-BE9AF48EB9AF}" sibTransId="{8F0FED79-214E-45AC-A5CF-614605BBFAF3}"/>
    <dgm:cxn modelId="{B13255D6-E6FB-4553-85EB-02A18C62542D}" type="presOf" srcId="{F23DE0EF-2F01-44F4-93AC-99343CA41B2D}" destId="{374D6589-BE0B-4772-9303-CFEA9F808415}" srcOrd="0" destOrd="0" presId="urn:microsoft.com/office/officeart/2005/8/layout/lProcess1"/>
    <dgm:cxn modelId="{1ADA0FD8-5C36-41BE-BEDC-96D36EB59133}" srcId="{43AA8BFE-4887-4A0D-8818-48C01F397E70}" destId="{78115822-00D2-401F-8D99-8375D3366DD0}" srcOrd="1" destOrd="0" parTransId="{528EA617-F76F-4539-B8D2-5A7F61A2069D}" sibTransId="{0A8C184C-118F-4E16-B78F-4BE1CC32B114}"/>
    <dgm:cxn modelId="{EE0A96DE-D0EE-4859-A3CA-C4AF35B660E2}" type="presOf" srcId="{2CCA1546-2515-4722-AAF5-4297624AB81E}" destId="{EF7B9A46-C376-41FF-97B6-C3AD48682279}" srcOrd="0" destOrd="0" presId="urn:microsoft.com/office/officeart/2005/8/layout/lProcess1"/>
    <dgm:cxn modelId="{A2D262F7-AE35-43A4-A2B6-56B12205117C}" type="presOf" srcId="{92A1D6AF-DE30-4326-B210-F99950EAE54E}" destId="{4F0E1111-D4D5-47C9-9E53-38906FADC285}" srcOrd="0" destOrd="0" presId="urn:microsoft.com/office/officeart/2005/8/layout/lProcess1"/>
    <dgm:cxn modelId="{2D6831F8-508A-4753-8AB4-923AC9C9BE37}" type="presOf" srcId="{B12EFD67-1067-48EE-944E-3934BBE4DD86}" destId="{23967D2B-F653-467F-994B-1ADF3830FB29}" srcOrd="0" destOrd="0" presId="urn:microsoft.com/office/officeart/2005/8/layout/lProcess1"/>
    <dgm:cxn modelId="{FD27FE97-C3D7-40B0-A7A0-86FAD2935AB3}" type="presParOf" srcId="{D6CD54D0-FFD0-44B5-9BFA-8863BE1F0071}" destId="{C515F084-215C-42F1-A7B3-E3BB9AD55F83}" srcOrd="0" destOrd="0" presId="urn:microsoft.com/office/officeart/2005/8/layout/lProcess1"/>
    <dgm:cxn modelId="{905BC69F-5F74-4087-81CB-B4DB227EF014}" type="presParOf" srcId="{C515F084-215C-42F1-A7B3-E3BB9AD55F83}" destId="{4F0E1111-D4D5-47C9-9E53-38906FADC285}" srcOrd="0" destOrd="0" presId="urn:microsoft.com/office/officeart/2005/8/layout/lProcess1"/>
    <dgm:cxn modelId="{0C46814A-3C75-40AD-874F-4884F80D98FC}" type="presParOf" srcId="{C515F084-215C-42F1-A7B3-E3BB9AD55F83}" destId="{76C79878-214E-4979-A655-47791BA9FE4C}" srcOrd="1" destOrd="0" presId="urn:microsoft.com/office/officeart/2005/8/layout/lProcess1"/>
    <dgm:cxn modelId="{C9F994E4-B786-4F44-87CF-A5C13B3A7563}" type="presParOf" srcId="{C515F084-215C-42F1-A7B3-E3BB9AD55F83}" destId="{DFC72BAB-8415-489F-830D-16FEFC04066F}" srcOrd="2" destOrd="0" presId="urn:microsoft.com/office/officeart/2005/8/layout/lProcess1"/>
    <dgm:cxn modelId="{C536E7F6-25E2-4D0F-B2D4-BD568E015A28}" type="presParOf" srcId="{C515F084-215C-42F1-A7B3-E3BB9AD55F83}" destId="{0F498CBC-0464-4D6C-8B15-9F80371E9BAB}" srcOrd="3" destOrd="0" presId="urn:microsoft.com/office/officeart/2005/8/layout/lProcess1"/>
    <dgm:cxn modelId="{72028A28-2EAE-4B0B-80D7-93C449D6F605}" type="presParOf" srcId="{C515F084-215C-42F1-A7B3-E3BB9AD55F83}" destId="{374D6589-BE0B-4772-9303-CFEA9F808415}" srcOrd="4" destOrd="0" presId="urn:microsoft.com/office/officeart/2005/8/layout/lProcess1"/>
    <dgm:cxn modelId="{40BD3BFE-27AC-4A41-B5AE-2595D62F6637}" type="presParOf" srcId="{D6CD54D0-FFD0-44B5-9BFA-8863BE1F0071}" destId="{1A514014-D935-4773-8A6F-82DD187F245A}" srcOrd="1" destOrd="0" presId="urn:microsoft.com/office/officeart/2005/8/layout/lProcess1"/>
    <dgm:cxn modelId="{E8582E97-46B6-459D-9A7F-F20E7029B20B}" type="presParOf" srcId="{D6CD54D0-FFD0-44B5-9BFA-8863BE1F0071}" destId="{467BDB21-E6CC-41D9-976E-4F3134B3AD82}" srcOrd="2" destOrd="0" presId="urn:microsoft.com/office/officeart/2005/8/layout/lProcess1"/>
    <dgm:cxn modelId="{5A10D5B1-7937-4EFC-AD75-7E531B9B6B9A}" type="presParOf" srcId="{467BDB21-E6CC-41D9-976E-4F3134B3AD82}" destId="{889E3CDA-1652-49D8-BABB-08481E1821D4}" srcOrd="0" destOrd="0" presId="urn:microsoft.com/office/officeart/2005/8/layout/lProcess1"/>
    <dgm:cxn modelId="{0D2990A7-8728-4254-99C2-4F0A4E449A9F}" type="presParOf" srcId="{467BDB21-E6CC-41D9-976E-4F3134B3AD82}" destId="{36DB0E3E-0DCA-4399-BDBF-C67E8B5049C7}" srcOrd="1" destOrd="0" presId="urn:microsoft.com/office/officeart/2005/8/layout/lProcess1"/>
    <dgm:cxn modelId="{F042067E-DB8D-4DCC-A0E6-2DF21FCFF78A}" type="presParOf" srcId="{467BDB21-E6CC-41D9-976E-4F3134B3AD82}" destId="{81555303-90E4-43A3-BCC6-E3D3DEE29909}" srcOrd="2" destOrd="0" presId="urn:microsoft.com/office/officeart/2005/8/layout/lProcess1"/>
    <dgm:cxn modelId="{8A388235-8B2D-4C90-A5FC-F4E3A15805F5}" type="presParOf" srcId="{467BDB21-E6CC-41D9-976E-4F3134B3AD82}" destId="{8736E159-211D-45DB-9CAB-C1B4168E70F9}" srcOrd="3" destOrd="0" presId="urn:microsoft.com/office/officeart/2005/8/layout/lProcess1"/>
    <dgm:cxn modelId="{362CF553-C27C-475A-8FD2-4235F25BE619}" type="presParOf" srcId="{467BDB21-E6CC-41D9-976E-4F3134B3AD82}" destId="{EF7B9A46-C376-41FF-97B6-C3AD48682279}" srcOrd="4" destOrd="0" presId="urn:microsoft.com/office/officeart/2005/8/layout/lProcess1"/>
    <dgm:cxn modelId="{C040F32C-3E7A-42D4-83E6-9D33CD4AEC22}" type="presParOf" srcId="{D6CD54D0-FFD0-44B5-9BFA-8863BE1F0071}" destId="{306D9EB4-8F93-4637-A985-51DBE8BA47C2}" srcOrd="3" destOrd="0" presId="urn:microsoft.com/office/officeart/2005/8/layout/lProcess1"/>
    <dgm:cxn modelId="{20D0C8EA-6026-4301-BBFA-E794118ED6B1}" type="presParOf" srcId="{D6CD54D0-FFD0-44B5-9BFA-8863BE1F0071}" destId="{47071813-244A-4CC0-9C3B-540E2124559F}" srcOrd="4" destOrd="0" presId="urn:microsoft.com/office/officeart/2005/8/layout/lProcess1"/>
    <dgm:cxn modelId="{25091F39-1C2C-4FBB-85DA-F534F99928F1}" type="presParOf" srcId="{47071813-244A-4CC0-9C3B-540E2124559F}" destId="{23967D2B-F653-467F-994B-1ADF3830FB29}" srcOrd="0" destOrd="0" presId="urn:microsoft.com/office/officeart/2005/8/layout/lProcess1"/>
    <dgm:cxn modelId="{FA5D3809-A52D-445F-B074-42B6758D2634}" type="presParOf" srcId="{47071813-244A-4CC0-9C3B-540E2124559F}" destId="{8BEC4478-AD05-420D-A392-A8032ED54867}" srcOrd="1" destOrd="0" presId="urn:microsoft.com/office/officeart/2005/8/layout/lProcess1"/>
    <dgm:cxn modelId="{1D2D3272-6DB1-4481-A895-FFBB3755E30E}" type="presParOf" srcId="{47071813-244A-4CC0-9C3B-540E2124559F}" destId="{E7DBE571-E488-4229-A6E5-86B96C7AFDD6}" srcOrd="2" destOrd="0" presId="urn:microsoft.com/office/officeart/2005/8/layout/lProcess1"/>
    <dgm:cxn modelId="{88E1B853-99A3-477F-BBED-C9EB4F960AF0}" type="presParOf" srcId="{47071813-244A-4CC0-9C3B-540E2124559F}" destId="{A4C97BE6-0587-4FDF-9572-43ECDA084C6B}" srcOrd="3" destOrd="0" presId="urn:microsoft.com/office/officeart/2005/8/layout/lProcess1"/>
    <dgm:cxn modelId="{8ECCD99F-4761-48F1-BC15-8FCE0D29C0F4}" type="presParOf" srcId="{47071813-244A-4CC0-9C3B-540E2124559F}" destId="{CC275961-0764-4CAE-86A6-5A77953A4FD5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02F37F-B855-425C-ADDB-E278F8AEDD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5599051-1D0A-4AD0-9045-CB96F98DA985}">
      <dgm:prSet phldrT="[Texto]" custT="1"/>
      <dgm:spPr>
        <a:solidFill>
          <a:srgbClr val="459395"/>
        </a:solidFill>
      </dgm:spPr>
      <dgm:t>
        <a:bodyPr/>
        <a:lstStyle/>
        <a:p>
          <a:r>
            <a:rPr lang="pt-PT" sz="1800" dirty="0">
              <a:latin typeface="Aptos" panose="020B0004020202020204" pitchFamily="34" charset="0"/>
            </a:rPr>
            <a:t>Autoavaliação de conhecimentos </a:t>
          </a:r>
          <a:r>
            <a:rPr lang="pt-PT" sz="1800" b="1" dirty="0">
              <a:latin typeface="Aptos" panose="020B0004020202020204" pitchFamily="34" charset="0"/>
            </a:rPr>
            <a:t>inicial</a:t>
          </a:r>
        </a:p>
        <a:p>
          <a:r>
            <a:rPr lang="pt-PT" sz="1400" dirty="0">
              <a:latin typeface="Aptos" panose="020B0004020202020204" pitchFamily="34" charset="0"/>
            </a:rPr>
            <a:t>(</a:t>
          </a:r>
          <a:r>
            <a:rPr lang="pt-PT" sz="1400" b="1" dirty="0">
              <a:latin typeface="Aptos" panose="020B0004020202020204" pitchFamily="34" charset="0"/>
            </a:rPr>
            <a:t>no início da formação</a:t>
          </a:r>
          <a:r>
            <a:rPr lang="pt-PT" sz="1400" dirty="0">
              <a:latin typeface="Aptos" panose="020B0004020202020204" pitchFamily="34" charset="0"/>
            </a:rPr>
            <a:t>)</a:t>
          </a:r>
        </a:p>
      </dgm:t>
    </dgm:pt>
    <dgm:pt modelId="{50978480-ED54-41CC-8CB3-B2E573302941}" type="parTrans" cxnId="{4568727C-8ECE-425D-8D45-0B2FACE9BF3B}">
      <dgm:prSet/>
      <dgm:spPr/>
      <dgm:t>
        <a:bodyPr/>
        <a:lstStyle/>
        <a:p>
          <a:endParaRPr lang="pt-PT"/>
        </a:p>
      </dgm:t>
    </dgm:pt>
    <dgm:pt modelId="{196EB90F-8828-4CA9-879E-932F87B1F256}" type="sibTrans" cxnId="{4568727C-8ECE-425D-8D45-0B2FACE9BF3B}">
      <dgm:prSet/>
      <dgm:spPr/>
      <dgm:t>
        <a:bodyPr/>
        <a:lstStyle/>
        <a:p>
          <a:endParaRPr lang="pt-PT"/>
        </a:p>
      </dgm:t>
    </dgm:pt>
    <dgm:pt modelId="{1FAAC530-20A2-4161-B0E9-6B272A9278BE}">
      <dgm:prSet phldrT="[Texto]" custT="1"/>
      <dgm:spPr>
        <a:solidFill>
          <a:srgbClr val="00B4B0"/>
        </a:solidFill>
      </dgm:spPr>
      <dgm:t>
        <a:bodyPr/>
        <a:lstStyle/>
        <a:p>
          <a:r>
            <a:rPr lang="pt-PT" sz="1800">
              <a:latin typeface="Aptos" panose="020B0004020202020204" pitchFamily="34" charset="0"/>
            </a:rPr>
            <a:t>Autoavaliação de conhecimentos </a:t>
          </a:r>
          <a:r>
            <a:rPr lang="pt-PT" sz="1800" b="1">
              <a:latin typeface="Aptos" panose="020B0004020202020204" pitchFamily="34" charset="0"/>
            </a:rPr>
            <a:t>final</a:t>
          </a:r>
        </a:p>
        <a:p>
          <a:r>
            <a:rPr lang="pt-PT" sz="1400">
              <a:latin typeface="Aptos" panose="020B0004020202020204" pitchFamily="34" charset="0"/>
            </a:rPr>
            <a:t>(</a:t>
          </a:r>
          <a:r>
            <a:rPr lang="pt-PT" sz="1400" b="1">
              <a:latin typeface="Aptos" panose="020B0004020202020204" pitchFamily="34" charset="0"/>
            </a:rPr>
            <a:t>no fim da formação</a:t>
          </a:r>
          <a:r>
            <a:rPr lang="pt-PT" sz="1400">
              <a:latin typeface="Aptos" panose="020B0004020202020204" pitchFamily="34" charset="0"/>
            </a:rPr>
            <a:t>)</a:t>
          </a:r>
        </a:p>
      </dgm:t>
    </dgm:pt>
    <dgm:pt modelId="{98C1C245-51A9-47B3-A1B7-ECD53CF600BD}" type="parTrans" cxnId="{DE57BAAA-8F55-4EB0-A0CD-F484CDAD06FA}">
      <dgm:prSet/>
      <dgm:spPr/>
      <dgm:t>
        <a:bodyPr/>
        <a:lstStyle/>
        <a:p>
          <a:endParaRPr lang="en-GB"/>
        </a:p>
      </dgm:t>
    </dgm:pt>
    <dgm:pt modelId="{FD400B5E-CD37-4309-B608-E6B04F48FFF0}" type="sibTrans" cxnId="{DE57BAAA-8F55-4EB0-A0CD-F484CDAD06FA}">
      <dgm:prSet/>
      <dgm:spPr/>
      <dgm:t>
        <a:bodyPr/>
        <a:lstStyle/>
        <a:p>
          <a:endParaRPr lang="en-GB"/>
        </a:p>
      </dgm:t>
    </dgm:pt>
    <dgm:pt modelId="{3775A0BB-2E66-4430-8F40-F09496B6730A}">
      <dgm:prSet phldrT="[Texto]" custT="1"/>
      <dgm:spPr>
        <a:solidFill>
          <a:srgbClr val="9BD1CC"/>
        </a:solidFill>
      </dgm:spPr>
      <dgm:t>
        <a:bodyPr/>
        <a:lstStyle/>
        <a:p>
          <a:r>
            <a:rPr lang="pt-PT" sz="1800">
              <a:latin typeface="Aptos" panose="020B0004020202020204" pitchFamily="34" charset="0"/>
            </a:rPr>
            <a:t>Avaliação da satisfação do formando</a:t>
          </a:r>
        </a:p>
        <a:p>
          <a:r>
            <a:rPr lang="pt-PT" sz="1400">
              <a:latin typeface="Aptos" panose="020B0004020202020204" pitchFamily="34" charset="0"/>
            </a:rPr>
            <a:t>(</a:t>
          </a:r>
          <a:r>
            <a:rPr lang="pt-PT" sz="1400" b="1">
              <a:latin typeface="Aptos" panose="020B0004020202020204" pitchFamily="34" charset="0"/>
            </a:rPr>
            <a:t>no fim da formação</a:t>
          </a:r>
          <a:r>
            <a:rPr lang="pt-PT" sz="1400">
              <a:latin typeface="Aptos" panose="020B0004020202020204" pitchFamily="34" charset="0"/>
            </a:rPr>
            <a:t>)</a:t>
          </a:r>
        </a:p>
      </dgm:t>
    </dgm:pt>
    <dgm:pt modelId="{85827997-0BDA-44EE-8BB0-6A55C1538AB0}" type="parTrans" cxnId="{2E9B4D7D-C055-42E5-9844-501042A24B92}">
      <dgm:prSet/>
      <dgm:spPr/>
      <dgm:t>
        <a:bodyPr/>
        <a:lstStyle/>
        <a:p>
          <a:endParaRPr lang="en-GB"/>
        </a:p>
      </dgm:t>
    </dgm:pt>
    <dgm:pt modelId="{BC58ED00-9CC7-4EAB-B69F-D9C3A70874B2}" type="sibTrans" cxnId="{2E9B4D7D-C055-42E5-9844-501042A24B92}">
      <dgm:prSet/>
      <dgm:spPr/>
      <dgm:t>
        <a:bodyPr/>
        <a:lstStyle/>
        <a:p>
          <a:endParaRPr lang="en-GB"/>
        </a:p>
      </dgm:t>
    </dgm:pt>
    <dgm:pt modelId="{6E441F83-B935-4EFC-A9DB-3E67EB5602B3}" type="pres">
      <dgm:prSet presAssocID="{E202F37F-B855-425C-ADDB-E278F8AEDDAF}" presName="CompostProcess" presStyleCnt="0">
        <dgm:presLayoutVars>
          <dgm:dir/>
          <dgm:resizeHandles val="exact"/>
        </dgm:presLayoutVars>
      </dgm:prSet>
      <dgm:spPr/>
    </dgm:pt>
    <dgm:pt modelId="{1E0C19D9-65D8-4888-BEAE-2DBFBD7FC4FA}" type="pres">
      <dgm:prSet presAssocID="{E202F37F-B855-425C-ADDB-E278F8AEDDAF}" presName="arrow" presStyleLbl="bgShp" presStyleIdx="0" presStyleCnt="1"/>
      <dgm:spPr>
        <a:solidFill>
          <a:schemeClr val="bg1">
            <a:lumMod val="75000"/>
          </a:schemeClr>
        </a:solidFill>
      </dgm:spPr>
    </dgm:pt>
    <dgm:pt modelId="{60D9DBA5-AE87-4390-B5C9-D48D52A3D266}" type="pres">
      <dgm:prSet presAssocID="{E202F37F-B855-425C-ADDB-E278F8AEDDAF}" presName="linearProcess" presStyleCnt="0"/>
      <dgm:spPr/>
    </dgm:pt>
    <dgm:pt modelId="{8194C8F4-47D8-4749-9818-CFD00D0B899D}" type="pres">
      <dgm:prSet presAssocID="{F5599051-1D0A-4AD0-9045-CB96F98DA985}" presName="textNode" presStyleLbl="node1" presStyleIdx="0" presStyleCnt="3">
        <dgm:presLayoutVars>
          <dgm:bulletEnabled val="1"/>
        </dgm:presLayoutVars>
      </dgm:prSet>
      <dgm:spPr/>
    </dgm:pt>
    <dgm:pt modelId="{CCEDF200-7E01-4163-A8C9-3DED22E62038}" type="pres">
      <dgm:prSet presAssocID="{196EB90F-8828-4CA9-879E-932F87B1F256}" presName="sibTrans" presStyleCnt="0"/>
      <dgm:spPr/>
    </dgm:pt>
    <dgm:pt modelId="{AC265E5C-A700-4072-82EF-1AB5607B33E2}" type="pres">
      <dgm:prSet presAssocID="{1FAAC530-20A2-4161-B0E9-6B272A9278BE}" presName="textNode" presStyleLbl="node1" presStyleIdx="1" presStyleCnt="3">
        <dgm:presLayoutVars>
          <dgm:bulletEnabled val="1"/>
        </dgm:presLayoutVars>
      </dgm:prSet>
      <dgm:spPr/>
    </dgm:pt>
    <dgm:pt modelId="{8DE335D8-4D74-4179-8C92-ECB6C5339DCA}" type="pres">
      <dgm:prSet presAssocID="{FD400B5E-CD37-4309-B608-E6B04F48FFF0}" presName="sibTrans" presStyleCnt="0"/>
      <dgm:spPr/>
    </dgm:pt>
    <dgm:pt modelId="{95F49CD7-988C-4A47-8DD1-E35C6F94E38A}" type="pres">
      <dgm:prSet presAssocID="{3775A0BB-2E66-4430-8F40-F09496B6730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9D24E06-F90A-4EE2-A245-67F9C1054CD9}" type="presOf" srcId="{1FAAC530-20A2-4161-B0E9-6B272A9278BE}" destId="{AC265E5C-A700-4072-82EF-1AB5607B33E2}" srcOrd="0" destOrd="0" presId="urn:microsoft.com/office/officeart/2005/8/layout/hProcess9"/>
    <dgm:cxn modelId="{548F8508-BC53-487C-A1E6-C5672F731B88}" type="presOf" srcId="{3775A0BB-2E66-4430-8F40-F09496B6730A}" destId="{95F49CD7-988C-4A47-8DD1-E35C6F94E38A}" srcOrd="0" destOrd="0" presId="urn:microsoft.com/office/officeart/2005/8/layout/hProcess9"/>
    <dgm:cxn modelId="{4568727C-8ECE-425D-8D45-0B2FACE9BF3B}" srcId="{E202F37F-B855-425C-ADDB-E278F8AEDDAF}" destId="{F5599051-1D0A-4AD0-9045-CB96F98DA985}" srcOrd="0" destOrd="0" parTransId="{50978480-ED54-41CC-8CB3-B2E573302941}" sibTransId="{196EB90F-8828-4CA9-879E-932F87B1F256}"/>
    <dgm:cxn modelId="{2E9B4D7D-C055-42E5-9844-501042A24B92}" srcId="{E202F37F-B855-425C-ADDB-E278F8AEDDAF}" destId="{3775A0BB-2E66-4430-8F40-F09496B6730A}" srcOrd="2" destOrd="0" parTransId="{85827997-0BDA-44EE-8BB0-6A55C1538AB0}" sibTransId="{BC58ED00-9CC7-4EAB-B69F-D9C3A70874B2}"/>
    <dgm:cxn modelId="{AC307C82-81B7-4ABA-ABEE-33AE2C0E180E}" type="presOf" srcId="{F5599051-1D0A-4AD0-9045-CB96F98DA985}" destId="{8194C8F4-47D8-4749-9818-CFD00D0B899D}" srcOrd="0" destOrd="0" presId="urn:microsoft.com/office/officeart/2005/8/layout/hProcess9"/>
    <dgm:cxn modelId="{6D8CA999-DA16-4FA4-8488-260C2C3DF34D}" type="presOf" srcId="{E202F37F-B855-425C-ADDB-E278F8AEDDAF}" destId="{6E441F83-B935-4EFC-A9DB-3E67EB5602B3}" srcOrd="0" destOrd="0" presId="urn:microsoft.com/office/officeart/2005/8/layout/hProcess9"/>
    <dgm:cxn modelId="{DE57BAAA-8F55-4EB0-A0CD-F484CDAD06FA}" srcId="{E202F37F-B855-425C-ADDB-E278F8AEDDAF}" destId="{1FAAC530-20A2-4161-B0E9-6B272A9278BE}" srcOrd="1" destOrd="0" parTransId="{98C1C245-51A9-47B3-A1B7-ECD53CF600BD}" sibTransId="{FD400B5E-CD37-4309-B608-E6B04F48FFF0}"/>
    <dgm:cxn modelId="{49D7588E-CF66-4676-8871-E987E364C466}" type="presParOf" srcId="{6E441F83-B935-4EFC-A9DB-3E67EB5602B3}" destId="{1E0C19D9-65D8-4888-BEAE-2DBFBD7FC4FA}" srcOrd="0" destOrd="0" presId="urn:microsoft.com/office/officeart/2005/8/layout/hProcess9"/>
    <dgm:cxn modelId="{84C1581D-71F5-4A4A-9E72-E371FE2CE34D}" type="presParOf" srcId="{6E441F83-B935-4EFC-A9DB-3E67EB5602B3}" destId="{60D9DBA5-AE87-4390-B5C9-D48D52A3D266}" srcOrd="1" destOrd="0" presId="urn:microsoft.com/office/officeart/2005/8/layout/hProcess9"/>
    <dgm:cxn modelId="{7EDE3678-B93A-48D9-87DF-2C0D4C892322}" type="presParOf" srcId="{60D9DBA5-AE87-4390-B5C9-D48D52A3D266}" destId="{8194C8F4-47D8-4749-9818-CFD00D0B899D}" srcOrd="0" destOrd="0" presId="urn:microsoft.com/office/officeart/2005/8/layout/hProcess9"/>
    <dgm:cxn modelId="{6810F637-C0FB-41CB-846B-22C6B1588E31}" type="presParOf" srcId="{60D9DBA5-AE87-4390-B5C9-D48D52A3D266}" destId="{CCEDF200-7E01-4163-A8C9-3DED22E62038}" srcOrd="1" destOrd="0" presId="urn:microsoft.com/office/officeart/2005/8/layout/hProcess9"/>
    <dgm:cxn modelId="{7C7340A6-F9C5-4869-A4F3-2B0FDCAB36C2}" type="presParOf" srcId="{60D9DBA5-AE87-4390-B5C9-D48D52A3D266}" destId="{AC265E5C-A700-4072-82EF-1AB5607B33E2}" srcOrd="2" destOrd="0" presId="urn:microsoft.com/office/officeart/2005/8/layout/hProcess9"/>
    <dgm:cxn modelId="{41D832DE-F79E-4907-9923-5749801EE987}" type="presParOf" srcId="{60D9DBA5-AE87-4390-B5C9-D48D52A3D266}" destId="{8DE335D8-4D74-4179-8C92-ECB6C5339DCA}" srcOrd="3" destOrd="0" presId="urn:microsoft.com/office/officeart/2005/8/layout/hProcess9"/>
    <dgm:cxn modelId="{80C66DDE-1203-4C38-92DF-4223309A3104}" type="presParOf" srcId="{60D9DBA5-AE87-4390-B5C9-D48D52A3D266}" destId="{95F49CD7-988C-4A47-8DD1-E35C6F94E38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1D23E4-683A-42E6-9B07-A012953CAF20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AA89F1A-96BE-4B44-89F4-E32245C84790}">
      <dgm:prSet custT="1"/>
      <dgm:spPr>
        <a:solidFill>
          <a:srgbClr val="00B4B0"/>
        </a:solidFill>
      </dgm:spPr>
      <dgm:t>
        <a:bodyPr/>
        <a:lstStyle/>
        <a:p>
          <a:pPr>
            <a:lnSpc>
              <a:spcPct val="100000"/>
            </a:lnSpc>
          </a:pPr>
          <a:r>
            <a:rPr lang="pt-PT" sz="1800" b="1">
              <a:latin typeface="Aptos Black" panose="020B0004020202020204" pitchFamily="34" charset="0"/>
            </a:rPr>
            <a:t>Competências de comunicação</a:t>
          </a:r>
          <a:r>
            <a:rPr lang="pt-PT" sz="1800">
              <a:latin typeface="Aptos Black" panose="020B0004020202020204" pitchFamily="34" charset="0"/>
            </a:rPr>
            <a:t>:</a:t>
          </a:r>
        </a:p>
        <a:p>
          <a:pPr>
            <a:lnSpc>
              <a:spcPct val="100000"/>
            </a:lnSpc>
          </a:pPr>
          <a:r>
            <a:rPr lang="pt-PT" sz="1800">
              <a:latin typeface="Aptos" panose="020B0004020202020204" pitchFamily="34" charset="0"/>
            </a:rPr>
            <a:t>Competências interpessoais para construir relações de confiança e facilitar interações eficazes</a:t>
          </a:r>
          <a:endParaRPr lang="pt-PT" sz="1800" b="1">
            <a:latin typeface="Aptos" panose="020B0004020202020204" pitchFamily="34" charset="0"/>
          </a:endParaRPr>
        </a:p>
      </dgm:t>
    </dgm:pt>
    <dgm:pt modelId="{4A1704BD-1137-405F-942F-501E5C5EA11F}" type="parTrans" cxnId="{E1CD8CE8-1DCA-4C08-88BE-7218ECFC0E74}">
      <dgm:prSet/>
      <dgm:spPr/>
      <dgm:t>
        <a:bodyPr/>
        <a:lstStyle/>
        <a:p>
          <a:endParaRPr lang="pt-PT"/>
        </a:p>
      </dgm:t>
    </dgm:pt>
    <dgm:pt modelId="{B07CAC58-84E3-440B-85AD-F43B8B35AF57}" type="sibTrans" cxnId="{E1CD8CE8-1DCA-4C08-88BE-7218ECFC0E74}">
      <dgm:prSet/>
      <dgm:spPr/>
      <dgm:t>
        <a:bodyPr/>
        <a:lstStyle/>
        <a:p>
          <a:endParaRPr lang="pt-PT"/>
        </a:p>
      </dgm:t>
    </dgm:pt>
    <dgm:pt modelId="{D3DB1FE5-A93B-4559-8D19-3CCCDE2D23B2}">
      <dgm:prSet custT="1"/>
      <dgm:spPr>
        <a:solidFill>
          <a:srgbClr val="00B4B0"/>
        </a:solidFill>
      </dgm:spPr>
      <dgm:t>
        <a:bodyPr/>
        <a:lstStyle/>
        <a:p>
          <a:pPr>
            <a:lnSpc>
              <a:spcPct val="100000"/>
            </a:lnSpc>
          </a:pPr>
          <a:r>
            <a:rPr lang="pt-PT" sz="1800" b="1">
              <a:latin typeface="Aptos Black" panose="020B0004020202020204" pitchFamily="34" charset="0"/>
            </a:rPr>
            <a:t>Competências organizacionais</a:t>
          </a:r>
          <a:r>
            <a:rPr lang="pt-PT" sz="1800">
              <a:latin typeface="Aptos Black" panose="020B0004020202020204" pitchFamily="34" charset="0"/>
            </a:rPr>
            <a:t>:</a:t>
          </a:r>
        </a:p>
        <a:p>
          <a:pPr>
            <a:lnSpc>
              <a:spcPct val="100000"/>
            </a:lnSpc>
          </a:pPr>
          <a:r>
            <a:rPr lang="pt-PT" sz="1800">
              <a:latin typeface="Aptos" panose="020B0004020202020204" pitchFamily="34" charset="0"/>
            </a:rPr>
            <a:t>Capacidade para gerir múltiplas tarefas e prazos de forma eficiente</a:t>
          </a:r>
          <a:endParaRPr lang="pt-PT" sz="1800" b="1">
            <a:latin typeface="Aptos" panose="020B0004020202020204" pitchFamily="34" charset="0"/>
          </a:endParaRPr>
        </a:p>
      </dgm:t>
    </dgm:pt>
    <dgm:pt modelId="{E342EFB5-BFA1-406A-88AE-95F1416F319F}" type="parTrans" cxnId="{C3F7736A-C268-4878-9D5C-295C662F368C}">
      <dgm:prSet/>
      <dgm:spPr/>
      <dgm:t>
        <a:bodyPr/>
        <a:lstStyle/>
        <a:p>
          <a:endParaRPr lang="pt-PT"/>
        </a:p>
      </dgm:t>
    </dgm:pt>
    <dgm:pt modelId="{4511CEF8-65C0-4D85-BCD1-CD9B2C746BF3}" type="sibTrans" cxnId="{C3F7736A-C268-4878-9D5C-295C662F368C}">
      <dgm:prSet/>
      <dgm:spPr/>
      <dgm:t>
        <a:bodyPr/>
        <a:lstStyle/>
        <a:p>
          <a:endParaRPr lang="pt-PT"/>
        </a:p>
      </dgm:t>
    </dgm:pt>
    <dgm:pt modelId="{931E855A-DDB8-4F17-ABC9-9159532E0813}">
      <dgm:prSet custT="1"/>
      <dgm:spPr>
        <a:solidFill>
          <a:srgbClr val="00B4B0"/>
        </a:solidFill>
      </dgm:spPr>
      <dgm:t>
        <a:bodyPr/>
        <a:lstStyle/>
        <a:p>
          <a:pPr>
            <a:lnSpc>
              <a:spcPct val="100000"/>
            </a:lnSpc>
          </a:pPr>
          <a:r>
            <a:rPr lang="pt-PT" sz="1800" b="1">
              <a:latin typeface="Aptos Black" panose="020B0004020202020204" pitchFamily="34" charset="0"/>
            </a:rPr>
            <a:t>Empatia e apoio</a:t>
          </a:r>
          <a:r>
            <a:rPr lang="pt-PT" sz="1800">
              <a:latin typeface="Aptos Black" panose="020B0004020202020204" pitchFamily="34" charset="0"/>
            </a:rPr>
            <a:t>:</a:t>
          </a:r>
        </a:p>
        <a:p>
          <a:pPr>
            <a:lnSpc>
              <a:spcPct val="100000"/>
            </a:lnSpc>
          </a:pPr>
          <a:r>
            <a:rPr lang="pt-PT" sz="1800">
              <a:latin typeface="Aptos" panose="020B0004020202020204" pitchFamily="34" charset="0"/>
            </a:rPr>
            <a:t>Compreensão e abordagem compassiva perante os desafios únicos vividos pelos profissionais do meio prisional</a:t>
          </a:r>
          <a:endParaRPr lang="pt-PT" sz="1800" b="1">
            <a:latin typeface="Aptos" panose="020B0004020202020204" pitchFamily="34" charset="0"/>
          </a:endParaRPr>
        </a:p>
      </dgm:t>
    </dgm:pt>
    <dgm:pt modelId="{95F70797-D6DE-4834-8DB1-2D516D4CDD6F}" type="parTrans" cxnId="{1EA1EF22-8858-4B84-80D1-344ACFF6B177}">
      <dgm:prSet/>
      <dgm:spPr/>
      <dgm:t>
        <a:bodyPr/>
        <a:lstStyle/>
        <a:p>
          <a:endParaRPr lang="pt-PT"/>
        </a:p>
      </dgm:t>
    </dgm:pt>
    <dgm:pt modelId="{A73032E6-72E2-48F0-8D82-0CB883BFDAE5}" type="sibTrans" cxnId="{1EA1EF22-8858-4B84-80D1-344ACFF6B177}">
      <dgm:prSet/>
      <dgm:spPr/>
      <dgm:t>
        <a:bodyPr/>
        <a:lstStyle/>
        <a:p>
          <a:endParaRPr lang="pt-PT"/>
        </a:p>
      </dgm:t>
    </dgm:pt>
    <dgm:pt modelId="{932D86EB-ED55-47D2-8A2A-C921A2C37992}">
      <dgm:prSet custT="1"/>
      <dgm:spPr>
        <a:solidFill>
          <a:srgbClr val="00B4B0"/>
        </a:solidFill>
      </dgm:spPr>
      <dgm:t>
        <a:bodyPr/>
        <a:lstStyle/>
        <a:p>
          <a:pPr>
            <a:lnSpc>
              <a:spcPct val="100000"/>
            </a:lnSpc>
          </a:pPr>
          <a:r>
            <a:rPr lang="pt-PT" sz="1800" b="1">
              <a:latin typeface="Aptos Black" panose="020B0004020202020204" pitchFamily="34" charset="0"/>
            </a:rPr>
            <a:t>Adaptabilidade</a:t>
          </a:r>
          <a:r>
            <a:rPr lang="pt-PT" sz="1800">
              <a:latin typeface="Aptos Black" panose="020B0004020202020204" pitchFamily="34" charset="0"/>
            </a:rPr>
            <a:t>:</a:t>
          </a:r>
        </a:p>
        <a:p>
          <a:pPr>
            <a:lnSpc>
              <a:spcPct val="100000"/>
            </a:lnSpc>
          </a:pPr>
          <a:r>
            <a:rPr lang="pt-PT" sz="1800">
              <a:latin typeface="Aptos" panose="020B0004020202020204" pitchFamily="34" charset="0"/>
            </a:rPr>
            <a:t>Flexibilidade para ajustar estratégias conforme as necessidades</a:t>
          </a:r>
          <a:endParaRPr lang="pt-PT" sz="1800" b="1">
            <a:latin typeface="Aptos" panose="020B0004020202020204" pitchFamily="34" charset="0"/>
          </a:endParaRPr>
        </a:p>
      </dgm:t>
    </dgm:pt>
    <dgm:pt modelId="{2FE56919-1AAF-4DC4-A43B-07C13E6B098D}" type="parTrans" cxnId="{94BE59D6-D3C9-45C2-9FB9-F9E1284E2B13}">
      <dgm:prSet/>
      <dgm:spPr/>
      <dgm:t>
        <a:bodyPr/>
        <a:lstStyle/>
        <a:p>
          <a:endParaRPr lang="pt-PT"/>
        </a:p>
      </dgm:t>
    </dgm:pt>
    <dgm:pt modelId="{2B746F0E-7A36-432B-BB3B-245B58B137F1}" type="sibTrans" cxnId="{94BE59D6-D3C9-45C2-9FB9-F9E1284E2B13}">
      <dgm:prSet/>
      <dgm:spPr/>
      <dgm:t>
        <a:bodyPr/>
        <a:lstStyle/>
        <a:p>
          <a:endParaRPr lang="pt-PT"/>
        </a:p>
      </dgm:t>
    </dgm:pt>
    <dgm:pt modelId="{B4B6EF81-B4FF-45EC-A829-B1F7B0854FA1}" type="pres">
      <dgm:prSet presAssocID="{741D23E4-683A-42E6-9B07-A012953CAF20}" presName="diagram" presStyleCnt="0">
        <dgm:presLayoutVars>
          <dgm:dir/>
          <dgm:resizeHandles val="exact"/>
        </dgm:presLayoutVars>
      </dgm:prSet>
      <dgm:spPr/>
    </dgm:pt>
    <dgm:pt modelId="{2C408808-C563-4722-B763-D853E0E8E485}" type="pres">
      <dgm:prSet presAssocID="{BAA89F1A-96BE-4B44-89F4-E32245C84790}" presName="node" presStyleLbl="node1" presStyleIdx="0" presStyleCnt="4" custScaleY="186577">
        <dgm:presLayoutVars>
          <dgm:bulletEnabled val="1"/>
        </dgm:presLayoutVars>
      </dgm:prSet>
      <dgm:spPr/>
    </dgm:pt>
    <dgm:pt modelId="{66665ACD-D32E-45C1-9151-144F3B6DE8C0}" type="pres">
      <dgm:prSet presAssocID="{B07CAC58-84E3-440B-85AD-F43B8B35AF57}" presName="sibTrans" presStyleCnt="0"/>
      <dgm:spPr/>
    </dgm:pt>
    <dgm:pt modelId="{A335F8D4-92E1-47A1-A14B-B61837356443}" type="pres">
      <dgm:prSet presAssocID="{D3DB1FE5-A93B-4559-8D19-3CCCDE2D23B2}" presName="node" presStyleLbl="node1" presStyleIdx="1" presStyleCnt="4" custScaleY="186577">
        <dgm:presLayoutVars>
          <dgm:bulletEnabled val="1"/>
        </dgm:presLayoutVars>
      </dgm:prSet>
      <dgm:spPr/>
    </dgm:pt>
    <dgm:pt modelId="{0E052C19-68C1-4749-B3FD-ACBABD571980}" type="pres">
      <dgm:prSet presAssocID="{4511CEF8-65C0-4D85-BCD1-CD9B2C746BF3}" presName="sibTrans" presStyleCnt="0"/>
      <dgm:spPr/>
    </dgm:pt>
    <dgm:pt modelId="{4AC3B10B-56E8-49B8-BABE-A0586A739E7A}" type="pres">
      <dgm:prSet presAssocID="{931E855A-DDB8-4F17-ABC9-9159532E0813}" presName="node" presStyleLbl="node1" presStyleIdx="2" presStyleCnt="4" custScaleY="186577">
        <dgm:presLayoutVars>
          <dgm:bulletEnabled val="1"/>
        </dgm:presLayoutVars>
      </dgm:prSet>
      <dgm:spPr/>
    </dgm:pt>
    <dgm:pt modelId="{8214C7B6-FE16-4ABC-AF09-30EA7278710F}" type="pres">
      <dgm:prSet presAssocID="{A73032E6-72E2-48F0-8D82-0CB883BFDAE5}" presName="sibTrans" presStyleCnt="0"/>
      <dgm:spPr/>
    </dgm:pt>
    <dgm:pt modelId="{939350DC-7A19-46C5-B8D0-9D9B33F2C7F5}" type="pres">
      <dgm:prSet presAssocID="{932D86EB-ED55-47D2-8A2A-C921A2C37992}" presName="node" presStyleLbl="node1" presStyleIdx="3" presStyleCnt="4" custScaleY="186577">
        <dgm:presLayoutVars>
          <dgm:bulletEnabled val="1"/>
        </dgm:presLayoutVars>
      </dgm:prSet>
      <dgm:spPr/>
    </dgm:pt>
  </dgm:ptLst>
  <dgm:cxnLst>
    <dgm:cxn modelId="{1EA1EF22-8858-4B84-80D1-344ACFF6B177}" srcId="{741D23E4-683A-42E6-9B07-A012953CAF20}" destId="{931E855A-DDB8-4F17-ABC9-9159532E0813}" srcOrd="2" destOrd="0" parTransId="{95F70797-D6DE-4834-8DB1-2D516D4CDD6F}" sibTransId="{A73032E6-72E2-48F0-8D82-0CB883BFDAE5}"/>
    <dgm:cxn modelId="{C3F7736A-C268-4878-9D5C-295C662F368C}" srcId="{741D23E4-683A-42E6-9B07-A012953CAF20}" destId="{D3DB1FE5-A93B-4559-8D19-3CCCDE2D23B2}" srcOrd="1" destOrd="0" parTransId="{E342EFB5-BFA1-406A-88AE-95F1416F319F}" sibTransId="{4511CEF8-65C0-4D85-BCD1-CD9B2C746BF3}"/>
    <dgm:cxn modelId="{E142A8A4-32A3-43B6-8D0C-092537DAFD46}" type="presOf" srcId="{741D23E4-683A-42E6-9B07-A012953CAF20}" destId="{B4B6EF81-B4FF-45EC-A829-B1F7B0854FA1}" srcOrd="0" destOrd="0" presId="urn:microsoft.com/office/officeart/2005/8/layout/default"/>
    <dgm:cxn modelId="{152F15BB-4BFE-47AF-ADE2-46338514B333}" type="presOf" srcId="{BAA89F1A-96BE-4B44-89F4-E32245C84790}" destId="{2C408808-C563-4722-B763-D853E0E8E485}" srcOrd="0" destOrd="0" presId="urn:microsoft.com/office/officeart/2005/8/layout/default"/>
    <dgm:cxn modelId="{94BE59D6-D3C9-45C2-9FB9-F9E1284E2B13}" srcId="{741D23E4-683A-42E6-9B07-A012953CAF20}" destId="{932D86EB-ED55-47D2-8A2A-C921A2C37992}" srcOrd="3" destOrd="0" parTransId="{2FE56919-1AAF-4DC4-A43B-07C13E6B098D}" sibTransId="{2B746F0E-7A36-432B-BB3B-245B58B137F1}"/>
    <dgm:cxn modelId="{8F0D83D8-5D06-47A0-8487-57C395D6CDBF}" type="presOf" srcId="{932D86EB-ED55-47D2-8A2A-C921A2C37992}" destId="{939350DC-7A19-46C5-B8D0-9D9B33F2C7F5}" srcOrd="0" destOrd="0" presId="urn:microsoft.com/office/officeart/2005/8/layout/default"/>
    <dgm:cxn modelId="{FC5FB1E3-DBCC-41DD-87BB-1A89E5242074}" type="presOf" srcId="{931E855A-DDB8-4F17-ABC9-9159532E0813}" destId="{4AC3B10B-56E8-49B8-BABE-A0586A739E7A}" srcOrd="0" destOrd="0" presId="urn:microsoft.com/office/officeart/2005/8/layout/default"/>
    <dgm:cxn modelId="{E1CD8CE8-1DCA-4C08-88BE-7218ECFC0E74}" srcId="{741D23E4-683A-42E6-9B07-A012953CAF20}" destId="{BAA89F1A-96BE-4B44-89F4-E32245C84790}" srcOrd="0" destOrd="0" parTransId="{4A1704BD-1137-405F-942F-501E5C5EA11F}" sibTransId="{B07CAC58-84E3-440B-85AD-F43B8B35AF57}"/>
    <dgm:cxn modelId="{C8FC96F5-1ACF-41DC-86F4-F956800180FA}" type="presOf" srcId="{D3DB1FE5-A93B-4559-8D19-3CCCDE2D23B2}" destId="{A335F8D4-92E1-47A1-A14B-B61837356443}" srcOrd="0" destOrd="0" presId="urn:microsoft.com/office/officeart/2005/8/layout/default"/>
    <dgm:cxn modelId="{029CA8CB-50C9-4581-AC2F-3FBD88E9AC30}" type="presParOf" srcId="{B4B6EF81-B4FF-45EC-A829-B1F7B0854FA1}" destId="{2C408808-C563-4722-B763-D853E0E8E485}" srcOrd="0" destOrd="0" presId="urn:microsoft.com/office/officeart/2005/8/layout/default"/>
    <dgm:cxn modelId="{80C9361D-AD54-495D-870E-BA9B30D8BB02}" type="presParOf" srcId="{B4B6EF81-B4FF-45EC-A829-B1F7B0854FA1}" destId="{66665ACD-D32E-45C1-9151-144F3B6DE8C0}" srcOrd="1" destOrd="0" presId="urn:microsoft.com/office/officeart/2005/8/layout/default"/>
    <dgm:cxn modelId="{00503584-97BF-4EFE-8042-FE21185D2B2C}" type="presParOf" srcId="{B4B6EF81-B4FF-45EC-A829-B1F7B0854FA1}" destId="{A335F8D4-92E1-47A1-A14B-B61837356443}" srcOrd="2" destOrd="0" presId="urn:microsoft.com/office/officeart/2005/8/layout/default"/>
    <dgm:cxn modelId="{59765474-43A9-425A-A8F6-F52B0DB4D963}" type="presParOf" srcId="{B4B6EF81-B4FF-45EC-A829-B1F7B0854FA1}" destId="{0E052C19-68C1-4749-B3FD-ACBABD571980}" srcOrd="3" destOrd="0" presId="urn:microsoft.com/office/officeart/2005/8/layout/default"/>
    <dgm:cxn modelId="{EF1E97EF-2484-48C8-95C3-21F48992D545}" type="presParOf" srcId="{B4B6EF81-B4FF-45EC-A829-B1F7B0854FA1}" destId="{4AC3B10B-56E8-49B8-BABE-A0586A739E7A}" srcOrd="4" destOrd="0" presId="urn:microsoft.com/office/officeart/2005/8/layout/default"/>
    <dgm:cxn modelId="{9CB1C47F-5FC7-42B8-A74D-2D43D9EDBFF5}" type="presParOf" srcId="{B4B6EF81-B4FF-45EC-A829-B1F7B0854FA1}" destId="{8214C7B6-FE16-4ABC-AF09-30EA7278710F}" srcOrd="5" destOrd="0" presId="urn:microsoft.com/office/officeart/2005/8/layout/default"/>
    <dgm:cxn modelId="{AF558BEC-D831-4EA2-95A2-B1BB9518F275}" type="presParOf" srcId="{B4B6EF81-B4FF-45EC-A829-B1F7B0854FA1}" destId="{939350DC-7A19-46C5-B8D0-9D9B33F2C7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1107B8-BE59-481A-9D15-DBFF4053B59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B8E2494-5302-4336-8DE7-D0BAB7723466}">
      <dgm:prSet phldrT="[Texto]" custT="1"/>
      <dgm:spPr>
        <a:solidFill>
          <a:srgbClr val="00B4B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kumimoji="0" lang="pt-PT" sz="1800" b="1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Aptos Black" panose="020B0004020202020204" pitchFamily="34" charset="0"/>
            </a:rPr>
            <a:t>Estabelecer expectativas claras</a:t>
          </a:r>
          <a:r>
            <a:rPr kumimoji="0" lang="pt-PT" sz="18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rPr>
            <a:t>: </a:t>
          </a:r>
        </a:p>
        <a:p>
          <a:pPr>
            <a:buFont typeface="Arial" panose="020B0604020202020204" pitchFamily="34" charset="0"/>
            <a:buChar char="•"/>
          </a:pPr>
          <a:r>
            <a:rPr kumimoji="0" lang="pt-PT" sz="18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rPr>
            <a:t>Definir papéis e responsabilidades para mentores e mentorandos</a:t>
          </a:r>
          <a:endParaRPr lang="pt-PT" sz="1800"/>
        </a:p>
      </dgm:t>
    </dgm:pt>
    <dgm:pt modelId="{77BEBA04-761D-4DBE-AB08-3EA374A7EF44}" type="parTrans" cxnId="{302BC2C2-6CD2-47C5-8403-A78C9A1A3AE9}">
      <dgm:prSet/>
      <dgm:spPr/>
      <dgm:t>
        <a:bodyPr/>
        <a:lstStyle/>
        <a:p>
          <a:endParaRPr lang="pt-PT"/>
        </a:p>
      </dgm:t>
    </dgm:pt>
    <dgm:pt modelId="{17E1840A-6568-4AFF-B5E3-DB39BD206D12}" type="sibTrans" cxnId="{302BC2C2-6CD2-47C5-8403-A78C9A1A3AE9}">
      <dgm:prSet/>
      <dgm:spPr>
        <a:solidFill>
          <a:srgbClr val="E7E6E6"/>
        </a:solidFill>
      </dgm:spPr>
      <dgm:t>
        <a:bodyPr/>
        <a:lstStyle/>
        <a:p>
          <a:endParaRPr lang="pt-PT"/>
        </a:p>
      </dgm:t>
    </dgm:pt>
    <dgm:pt modelId="{658818CA-74AB-4D01-B56F-643068D7888F}">
      <dgm:prSet custT="1"/>
      <dgm:spPr>
        <a:solidFill>
          <a:srgbClr val="00B4B0"/>
        </a:solidFill>
      </dgm:spPr>
      <dgm:t>
        <a:bodyPr/>
        <a:lstStyle/>
        <a:p>
          <a:r>
            <a:rPr kumimoji="0" lang="pt-PT" sz="1800" b="1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Aptos Black" panose="020B0004020202020204" pitchFamily="34" charset="0"/>
            </a:rPr>
            <a:t>Incentivar a comunicação aberta</a:t>
          </a:r>
          <a:r>
            <a:rPr kumimoji="0" lang="pt-PT" sz="18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rPr>
            <a:t>: </a:t>
          </a:r>
        </a:p>
        <a:p>
          <a:r>
            <a:rPr kumimoji="0" lang="pt-PT" sz="18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rPr>
            <a:t>Utilizar a escuta ativa para criar um ambiente onde os mentorandos se sentem ouvidos</a:t>
          </a:r>
        </a:p>
      </dgm:t>
    </dgm:pt>
    <dgm:pt modelId="{D02206CA-418B-45B5-A262-47E46E3C407B}" type="parTrans" cxnId="{A1EB3AEE-A82C-478B-8091-D0A8B746D5AF}">
      <dgm:prSet/>
      <dgm:spPr/>
      <dgm:t>
        <a:bodyPr/>
        <a:lstStyle/>
        <a:p>
          <a:endParaRPr lang="pt-PT"/>
        </a:p>
      </dgm:t>
    </dgm:pt>
    <dgm:pt modelId="{990DAC7E-37EA-4701-A0B1-1676894E0083}" type="sibTrans" cxnId="{A1EB3AEE-A82C-478B-8091-D0A8B746D5AF}">
      <dgm:prSet/>
      <dgm:spPr>
        <a:solidFill>
          <a:srgbClr val="E7E6E6"/>
        </a:solidFill>
      </dgm:spPr>
      <dgm:t>
        <a:bodyPr/>
        <a:lstStyle/>
        <a:p>
          <a:endParaRPr lang="pt-PT"/>
        </a:p>
      </dgm:t>
    </dgm:pt>
    <dgm:pt modelId="{261C6429-5AF6-4D45-B838-525A8546B8C6}">
      <dgm:prSet custT="1"/>
      <dgm:spPr>
        <a:solidFill>
          <a:srgbClr val="00B4B0"/>
        </a:solidFill>
      </dgm:spPr>
      <dgm:t>
        <a:bodyPr/>
        <a:lstStyle/>
        <a:p>
          <a:r>
            <a:rPr kumimoji="0" lang="pt-PT" sz="1800" b="1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Aptos Black" panose="020B0004020202020204" pitchFamily="34" charset="0"/>
            </a:rPr>
            <a:t>Promover o respeito e a empatia</a:t>
          </a:r>
          <a:r>
            <a:rPr kumimoji="0" lang="pt-PT" sz="18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rPr>
            <a:t>:</a:t>
          </a:r>
        </a:p>
        <a:p>
          <a:r>
            <a:rPr kumimoji="0" lang="pt-PT" sz="18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rPr>
            <a:t>Assegurar a confidencialidade das informações e demonstrar consistência e fiabilidade</a:t>
          </a:r>
        </a:p>
      </dgm:t>
    </dgm:pt>
    <dgm:pt modelId="{5911DD81-57BA-4D23-98D6-9DDE3CA158EF}" type="parTrans" cxnId="{13E9D8DE-A609-4EA8-A654-3BE4117E3204}">
      <dgm:prSet/>
      <dgm:spPr/>
      <dgm:t>
        <a:bodyPr/>
        <a:lstStyle/>
        <a:p>
          <a:endParaRPr lang="pt-PT"/>
        </a:p>
      </dgm:t>
    </dgm:pt>
    <dgm:pt modelId="{7749C5B1-2077-4A82-8B14-81A61E87B8D8}" type="sibTrans" cxnId="{13E9D8DE-A609-4EA8-A654-3BE4117E3204}">
      <dgm:prSet/>
      <dgm:spPr>
        <a:solidFill>
          <a:srgbClr val="E7E6E6"/>
        </a:solidFill>
      </dgm:spPr>
      <dgm:t>
        <a:bodyPr/>
        <a:lstStyle/>
        <a:p>
          <a:endParaRPr lang="pt-PT"/>
        </a:p>
      </dgm:t>
    </dgm:pt>
    <dgm:pt modelId="{85338707-9641-450D-9799-D93020FEF1CB}">
      <dgm:prSet custT="1"/>
      <dgm:spPr>
        <a:solidFill>
          <a:srgbClr val="00B4B0"/>
        </a:solidFill>
      </dgm:spPr>
      <dgm:t>
        <a:bodyPr/>
        <a:lstStyle/>
        <a:p>
          <a:r>
            <a:rPr kumimoji="0" lang="pt-PT" sz="1800" b="1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Aptos Black" panose="020B0004020202020204" pitchFamily="34" charset="0"/>
            </a:rPr>
            <a:t>Celebrar os sucessos</a:t>
          </a:r>
          <a:r>
            <a:rPr kumimoji="0" lang="pt-PT" sz="18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rPr>
            <a:t>:</a:t>
          </a:r>
        </a:p>
        <a:p>
          <a:r>
            <a:rPr kumimoji="0" lang="pt-PT" sz="18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rPr>
            <a:t>Reconhecer realizações e enfrentar proativamente desafios para reforçar a ligação entre as partes</a:t>
          </a:r>
          <a:endParaRPr lang="pt-PT" sz="1800"/>
        </a:p>
      </dgm:t>
    </dgm:pt>
    <dgm:pt modelId="{7CA3FA5F-71CE-4667-95C5-CA7D6C88D12C}" type="parTrans" cxnId="{18105E0A-35D9-40D4-997A-A8A7E5C99CC9}">
      <dgm:prSet/>
      <dgm:spPr/>
      <dgm:t>
        <a:bodyPr/>
        <a:lstStyle/>
        <a:p>
          <a:endParaRPr lang="pt-PT"/>
        </a:p>
      </dgm:t>
    </dgm:pt>
    <dgm:pt modelId="{85907E9A-15EF-483A-B024-83338E9A6C7B}" type="sibTrans" cxnId="{18105E0A-35D9-40D4-997A-A8A7E5C99CC9}">
      <dgm:prSet/>
      <dgm:spPr/>
      <dgm:t>
        <a:bodyPr/>
        <a:lstStyle/>
        <a:p>
          <a:endParaRPr lang="pt-PT"/>
        </a:p>
      </dgm:t>
    </dgm:pt>
    <dgm:pt modelId="{22AEC067-0354-4ADB-AE84-B51342604B6D}" type="pres">
      <dgm:prSet presAssocID="{4C1107B8-BE59-481A-9D15-DBFF4053B59C}" presName="Name0" presStyleCnt="0">
        <dgm:presLayoutVars>
          <dgm:dir/>
          <dgm:resizeHandles val="exact"/>
        </dgm:presLayoutVars>
      </dgm:prSet>
      <dgm:spPr/>
    </dgm:pt>
    <dgm:pt modelId="{3535CA7D-49C5-4166-822D-2655F05D298A}" type="pres">
      <dgm:prSet presAssocID="{1B8E2494-5302-4336-8DE7-D0BAB7723466}" presName="node" presStyleLbl="node1" presStyleIdx="0" presStyleCnt="4" custScaleX="195981" custScaleY="105059">
        <dgm:presLayoutVars>
          <dgm:bulletEnabled val="1"/>
        </dgm:presLayoutVars>
      </dgm:prSet>
      <dgm:spPr/>
    </dgm:pt>
    <dgm:pt modelId="{EF3B0098-6EB3-4AE6-B1BD-C4D5F4C79307}" type="pres">
      <dgm:prSet presAssocID="{17E1840A-6568-4AFF-B5E3-DB39BD206D12}" presName="sibTrans" presStyleLbl="sibTrans2D1" presStyleIdx="0" presStyleCnt="3"/>
      <dgm:spPr/>
    </dgm:pt>
    <dgm:pt modelId="{8AA00583-AD2E-4EC8-AECE-2CE70EDF1501}" type="pres">
      <dgm:prSet presAssocID="{17E1840A-6568-4AFF-B5E3-DB39BD206D12}" presName="connectorText" presStyleLbl="sibTrans2D1" presStyleIdx="0" presStyleCnt="3"/>
      <dgm:spPr/>
    </dgm:pt>
    <dgm:pt modelId="{FD4B2B5E-65A9-4C0A-B437-27C2E2152FC1}" type="pres">
      <dgm:prSet presAssocID="{658818CA-74AB-4D01-B56F-643068D7888F}" presName="node" presStyleLbl="node1" presStyleIdx="1" presStyleCnt="4" custScaleX="195981" custScaleY="105059">
        <dgm:presLayoutVars>
          <dgm:bulletEnabled val="1"/>
        </dgm:presLayoutVars>
      </dgm:prSet>
      <dgm:spPr/>
    </dgm:pt>
    <dgm:pt modelId="{2BB1FB89-D1BD-45BD-9981-7C28B7EA9E09}" type="pres">
      <dgm:prSet presAssocID="{990DAC7E-37EA-4701-A0B1-1676894E0083}" presName="sibTrans" presStyleLbl="sibTrans2D1" presStyleIdx="1" presStyleCnt="3"/>
      <dgm:spPr/>
    </dgm:pt>
    <dgm:pt modelId="{6424F31B-D717-45C5-A518-D50A0D048A43}" type="pres">
      <dgm:prSet presAssocID="{990DAC7E-37EA-4701-A0B1-1676894E0083}" presName="connectorText" presStyleLbl="sibTrans2D1" presStyleIdx="1" presStyleCnt="3"/>
      <dgm:spPr/>
    </dgm:pt>
    <dgm:pt modelId="{F0933292-7845-47A4-B593-0C84F1A77090}" type="pres">
      <dgm:prSet presAssocID="{261C6429-5AF6-4D45-B838-525A8546B8C6}" presName="node" presStyleLbl="node1" presStyleIdx="2" presStyleCnt="4" custScaleX="195981" custScaleY="105059">
        <dgm:presLayoutVars>
          <dgm:bulletEnabled val="1"/>
        </dgm:presLayoutVars>
      </dgm:prSet>
      <dgm:spPr/>
    </dgm:pt>
    <dgm:pt modelId="{AA9EE4D8-8ECF-4271-AD27-EABA458718F9}" type="pres">
      <dgm:prSet presAssocID="{7749C5B1-2077-4A82-8B14-81A61E87B8D8}" presName="sibTrans" presStyleLbl="sibTrans2D1" presStyleIdx="2" presStyleCnt="3"/>
      <dgm:spPr/>
    </dgm:pt>
    <dgm:pt modelId="{BFC58858-3F8F-4E88-BE1F-040888EBDBE4}" type="pres">
      <dgm:prSet presAssocID="{7749C5B1-2077-4A82-8B14-81A61E87B8D8}" presName="connectorText" presStyleLbl="sibTrans2D1" presStyleIdx="2" presStyleCnt="3"/>
      <dgm:spPr/>
    </dgm:pt>
    <dgm:pt modelId="{6C2C2D1E-4F3F-40E0-AC86-6D606A30A9D7}" type="pres">
      <dgm:prSet presAssocID="{85338707-9641-450D-9799-D93020FEF1CB}" presName="node" presStyleLbl="node1" presStyleIdx="3" presStyleCnt="4" custScaleX="195981" custScaleY="105059">
        <dgm:presLayoutVars>
          <dgm:bulletEnabled val="1"/>
        </dgm:presLayoutVars>
      </dgm:prSet>
      <dgm:spPr/>
    </dgm:pt>
  </dgm:ptLst>
  <dgm:cxnLst>
    <dgm:cxn modelId="{8D4DF801-C43E-4A35-9FBE-CD21EAE7F636}" type="presOf" srcId="{17E1840A-6568-4AFF-B5E3-DB39BD206D12}" destId="{8AA00583-AD2E-4EC8-AECE-2CE70EDF1501}" srcOrd="1" destOrd="0" presId="urn:microsoft.com/office/officeart/2005/8/layout/process1"/>
    <dgm:cxn modelId="{18105E0A-35D9-40D4-997A-A8A7E5C99CC9}" srcId="{4C1107B8-BE59-481A-9D15-DBFF4053B59C}" destId="{85338707-9641-450D-9799-D93020FEF1CB}" srcOrd="3" destOrd="0" parTransId="{7CA3FA5F-71CE-4667-95C5-CA7D6C88D12C}" sibTransId="{85907E9A-15EF-483A-B024-83338E9A6C7B}"/>
    <dgm:cxn modelId="{918A3816-128F-486E-BF5A-4544713DAB42}" type="presOf" srcId="{1B8E2494-5302-4336-8DE7-D0BAB7723466}" destId="{3535CA7D-49C5-4166-822D-2655F05D298A}" srcOrd="0" destOrd="0" presId="urn:microsoft.com/office/officeart/2005/8/layout/process1"/>
    <dgm:cxn modelId="{B4374944-B7D3-494A-B1A4-074870BCDBCF}" type="presOf" srcId="{990DAC7E-37EA-4701-A0B1-1676894E0083}" destId="{2BB1FB89-D1BD-45BD-9981-7C28B7EA9E09}" srcOrd="0" destOrd="0" presId="urn:microsoft.com/office/officeart/2005/8/layout/process1"/>
    <dgm:cxn modelId="{BB27E74A-74A7-4D1F-813A-8BB828F6A9A4}" type="presOf" srcId="{261C6429-5AF6-4D45-B838-525A8546B8C6}" destId="{F0933292-7845-47A4-B593-0C84F1A77090}" srcOrd="0" destOrd="0" presId="urn:microsoft.com/office/officeart/2005/8/layout/process1"/>
    <dgm:cxn modelId="{1D720E57-2709-4F96-A58C-5F0C4813C027}" type="presOf" srcId="{4C1107B8-BE59-481A-9D15-DBFF4053B59C}" destId="{22AEC067-0354-4ADB-AE84-B51342604B6D}" srcOrd="0" destOrd="0" presId="urn:microsoft.com/office/officeart/2005/8/layout/process1"/>
    <dgm:cxn modelId="{9A36FF8F-E584-4C12-A8FB-8D63666135DC}" type="presOf" srcId="{85338707-9641-450D-9799-D93020FEF1CB}" destId="{6C2C2D1E-4F3F-40E0-AC86-6D606A30A9D7}" srcOrd="0" destOrd="0" presId="urn:microsoft.com/office/officeart/2005/8/layout/process1"/>
    <dgm:cxn modelId="{302BC2C2-6CD2-47C5-8403-A78C9A1A3AE9}" srcId="{4C1107B8-BE59-481A-9D15-DBFF4053B59C}" destId="{1B8E2494-5302-4336-8DE7-D0BAB7723466}" srcOrd="0" destOrd="0" parTransId="{77BEBA04-761D-4DBE-AB08-3EA374A7EF44}" sibTransId="{17E1840A-6568-4AFF-B5E3-DB39BD206D12}"/>
    <dgm:cxn modelId="{F99E56CD-2473-465A-98ED-3B306C35A9F1}" type="presOf" srcId="{17E1840A-6568-4AFF-B5E3-DB39BD206D12}" destId="{EF3B0098-6EB3-4AE6-B1BD-C4D5F4C79307}" srcOrd="0" destOrd="0" presId="urn:microsoft.com/office/officeart/2005/8/layout/process1"/>
    <dgm:cxn modelId="{490B7FDC-A4AD-4947-93E8-87D50D27F941}" type="presOf" srcId="{7749C5B1-2077-4A82-8B14-81A61E87B8D8}" destId="{AA9EE4D8-8ECF-4271-AD27-EABA458718F9}" srcOrd="0" destOrd="0" presId="urn:microsoft.com/office/officeart/2005/8/layout/process1"/>
    <dgm:cxn modelId="{13E9D8DE-A609-4EA8-A654-3BE4117E3204}" srcId="{4C1107B8-BE59-481A-9D15-DBFF4053B59C}" destId="{261C6429-5AF6-4D45-B838-525A8546B8C6}" srcOrd="2" destOrd="0" parTransId="{5911DD81-57BA-4D23-98D6-9DDE3CA158EF}" sibTransId="{7749C5B1-2077-4A82-8B14-81A61E87B8D8}"/>
    <dgm:cxn modelId="{E15984E4-5858-4F96-9FE6-1247A691BF43}" type="presOf" srcId="{990DAC7E-37EA-4701-A0B1-1676894E0083}" destId="{6424F31B-D717-45C5-A518-D50A0D048A43}" srcOrd="1" destOrd="0" presId="urn:microsoft.com/office/officeart/2005/8/layout/process1"/>
    <dgm:cxn modelId="{A1EB3AEE-A82C-478B-8091-D0A8B746D5AF}" srcId="{4C1107B8-BE59-481A-9D15-DBFF4053B59C}" destId="{658818CA-74AB-4D01-B56F-643068D7888F}" srcOrd="1" destOrd="0" parTransId="{D02206CA-418B-45B5-A262-47E46E3C407B}" sibTransId="{990DAC7E-37EA-4701-A0B1-1676894E0083}"/>
    <dgm:cxn modelId="{BA8DC6EF-7B3C-4271-B2E9-E69665D3FAE1}" type="presOf" srcId="{658818CA-74AB-4D01-B56F-643068D7888F}" destId="{FD4B2B5E-65A9-4C0A-B437-27C2E2152FC1}" srcOrd="0" destOrd="0" presId="urn:microsoft.com/office/officeart/2005/8/layout/process1"/>
    <dgm:cxn modelId="{B2312CF2-8983-4711-ABEF-E6DB22558CD8}" type="presOf" srcId="{7749C5B1-2077-4A82-8B14-81A61E87B8D8}" destId="{BFC58858-3F8F-4E88-BE1F-040888EBDBE4}" srcOrd="1" destOrd="0" presId="urn:microsoft.com/office/officeart/2005/8/layout/process1"/>
    <dgm:cxn modelId="{4556409D-A260-4287-B11F-F10F71DA30BE}" type="presParOf" srcId="{22AEC067-0354-4ADB-AE84-B51342604B6D}" destId="{3535CA7D-49C5-4166-822D-2655F05D298A}" srcOrd="0" destOrd="0" presId="urn:microsoft.com/office/officeart/2005/8/layout/process1"/>
    <dgm:cxn modelId="{722443B7-D60E-4598-A8C4-2C10C01A99AE}" type="presParOf" srcId="{22AEC067-0354-4ADB-AE84-B51342604B6D}" destId="{EF3B0098-6EB3-4AE6-B1BD-C4D5F4C79307}" srcOrd="1" destOrd="0" presId="urn:microsoft.com/office/officeart/2005/8/layout/process1"/>
    <dgm:cxn modelId="{C57C395E-E2C7-408F-99F8-1B41A5B4EB13}" type="presParOf" srcId="{EF3B0098-6EB3-4AE6-B1BD-C4D5F4C79307}" destId="{8AA00583-AD2E-4EC8-AECE-2CE70EDF1501}" srcOrd="0" destOrd="0" presId="urn:microsoft.com/office/officeart/2005/8/layout/process1"/>
    <dgm:cxn modelId="{A1C3B2F0-EC34-4E2A-8B3E-BF68680D07FE}" type="presParOf" srcId="{22AEC067-0354-4ADB-AE84-B51342604B6D}" destId="{FD4B2B5E-65A9-4C0A-B437-27C2E2152FC1}" srcOrd="2" destOrd="0" presId="urn:microsoft.com/office/officeart/2005/8/layout/process1"/>
    <dgm:cxn modelId="{1DF1FF62-43DF-4448-BB80-65AF286A0C08}" type="presParOf" srcId="{22AEC067-0354-4ADB-AE84-B51342604B6D}" destId="{2BB1FB89-D1BD-45BD-9981-7C28B7EA9E09}" srcOrd="3" destOrd="0" presId="urn:microsoft.com/office/officeart/2005/8/layout/process1"/>
    <dgm:cxn modelId="{340BA9AB-824C-4612-A7BB-8F15829D6B7A}" type="presParOf" srcId="{2BB1FB89-D1BD-45BD-9981-7C28B7EA9E09}" destId="{6424F31B-D717-45C5-A518-D50A0D048A43}" srcOrd="0" destOrd="0" presId="urn:microsoft.com/office/officeart/2005/8/layout/process1"/>
    <dgm:cxn modelId="{E151AA55-2B24-497B-977A-45599D57563A}" type="presParOf" srcId="{22AEC067-0354-4ADB-AE84-B51342604B6D}" destId="{F0933292-7845-47A4-B593-0C84F1A77090}" srcOrd="4" destOrd="0" presId="urn:microsoft.com/office/officeart/2005/8/layout/process1"/>
    <dgm:cxn modelId="{B12E92F8-7736-4A53-B748-45231D2CD5DE}" type="presParOf" srcId="{22AEC067-0354-4ADB-AE84-B51342604B6D}" destId="{AA9EE4D8-8ECF-4271-AD27-EABA458718F9}" srcOrd="5" destOrd="0" presId="urn:microsoft.com/office/officeart/2005/8/layout/process1"/>
    <dgm:cxn modelId="{E3758435-A4B9-4412-95E5-0B00F4C4600E}" type="presParOf" srcId="{AA9EE4D8-8ECF-4271-AD27-EABA458718F9}" destId="{BFC58858-3F8F-4E88-BE1F-040888EBDBE4}" srcOrd="0" destOrd="0" presId="urn:microsoft.com/office/officeart/2005/8/layout/process1"/>
    <dgm:cxn modelId="{4BE1EEC2-A653-4927-81CA-9D67C896DD45}" type="presParOf" srcId="{22AEC067-0354-4ADB-AE84-B51342604B6D}" destId="{6C2C2D1E-4F3F-40E0-AC86-6D606A30A9D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E1111-D4D5-47C9-9E53-38906FADC285}">
      <dsp:nvSpPr>
        <dsp:cNvPr id="0" name=""/>
        <dsp:cNvSpPr/>
      </dsp:nvSpPr>
      <dsp:spPr>
        <a:xfrm>
          <a:off x="6306" y="310765"/>
          <a:ext cx="2871373" cy="717843"/>
        </a:xfrm>
        <a:prstGeom prst="roundRect">
          <a:avLst>
            <a:gd name="adj" fmla="val 10000"/>
          </a:avLst>
        </a:prstGeom>
        <a:solidFill>
          <a:srgbClr val="009D9A"/>
        </a:solidFill>
        <a:ln w="12700" cap="flat" cmpd="sng" algn="ctr">
          <a:solidFill>
            <a:srgbClr val="009D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>
              <a:solidFill>
                <a:schemeClr val="bg1"/>
              </a:solidFill>
              <a:latin typeface="Aptos" panose="020B0004020202020204" pitchFamily="34" charset="0"/>
            </a:rPr>
            <a:t>Linha de financiamento</a:t>
          </a:r>
        </a:p>
      </dsp:txBody>
      <dsp:txXfrm>
        <a:off x="27331" y="331790"/>
        <a:ext cx="2829323" cy="675793"/>
      </dsp:txXfrm>
    </dsp:sp>
    <dsp:sp modelId="{76C79878-214E-4979-A655-47791BA9FE4C}">
      <dsp:nvSpPr>
        <dsp:cNvPr id="0" name=""/>
        <dsp:cNvSpPr/>
      </dsp:nvSpPr>
      <dsp:spPr>
        <a:xfrm rot="5400000">
          <a:off x="1379181" y="1091420"/>
          <a:ext cx="125622" cy="125622"/>
        </a:xfrm>
        <a:prstGeom prst="rightArrow">
          <a:avLst>
            <a:gd name="adj1" fmla="val 66700"/>
            <a:gd name="adj2" fmla="val 50000"/>
          </a:avLst>
        </a:prstGeom>
        <a:solidFill>
          <a:srgbClr val="83C7C1"/>
        </a:solidFill>
        <a:ln>
          <a:solidFill>
            <a:srgbClr val="9BD1CC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72BAB-8415-489F-830D-16FEFC04066F}">
      <dsp:nvSpPr>
        <dsp:cNvPr id="0" name=""/>
        <dsp:cNvSpPr/>
      </dsp:nvSpPr>
      <dsp:spPr>
        <a:xfrm>
          <a:off x="6306" y="1279854"/>
          <a:ext cx="2871373" cy="717843"/>
        </a:xfrm>
        <a:prstGeom prst="roundRect">
          <a:avLst>
            <a:gd name="adj" fmla="val 10000"/>
          </a:avLst>
        </a:prstGeom>
        <a:solidFill>
          <a:srgbClr val="E9F5F4">
            <a:alpha val="90000"/>
          </a:srgbClr>
        </a:solidFill>
        <a:ln w="12700" cap="flat" cmpd="sng" algn="ctr">
          <a:solidFill>
            <a:srgbClr val="E9F5F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kern="1200">
              <a:solidFill>
                <a:schemeClr val="tx1"/>
              </a:solidFill>
              <a:latin typeface="Aptos" panose="020B0004020202020204" pitchFamily="34" charset="0"/>
            </a:rPr>
            <a:t>Erasmus+ </a:t>
          </a:r>
        </a:p>
      </dsp:txBody>
      <dsp:txXfrm>
        <a:off x="27331" y="1300879"/>
        <a:ext cx="2829323" cy="675793"/>
      </dsp:txXfrm>
    </dsp:sp>
    <dsp:sp modelId="{0F498CBC-0464-4D6C-8B15-9F80371E9BAB}">
      <dsp:nvSpPr>
        <dsp:cNvPr id="0" name=""/>
        <dsp:cNvSpPr/>
      </dsp:nvSpPr>
      <dsp:spPr>
        <a:xfrm rot="5400000">
          <a:off x="1379181" y="2060509"/>
          <a:ext cx="125622" cy="125622"/>
        </a:xfrm>
        <a:prstGeom prst="rightArrow">
          <a:avLst>
            <a:gd name="adj1" fmla="val 66700"/>
            <a:gd name="adj2" fmla="val 50000"/>
          </a:avLst>
        </a:prstGeom>
        <a:solidFill>
          <a:srgbClr val="83C7C1"/>
        </a:solidFill>
        <a:ln>
          <a:solidFill>
            <a:srgbClr val="9BD1CC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D6589-BE0B-4772-9303-CFEA9F808415}">
      <dsp:nvSpPr>
        <dsp:cNvPr id="0" name=""/>
        <dsp:cNvSpPr/>
      </dsp:nvSpPr>
      <dsp:spPr>
        <a:xfrm>
          <a:off x="6306" y="2248942"/>
          <a:ext cx="2871373" cy="932385"/>
        </a:xfrm>
        <a:prstGeom prst="roundRect">
          <a:avLst>
            <a:gd name="adj" fmla="val 10000"/>
          </a:avLst>
        </a:prstGeom>
        <a:solidFill>
          <a:srgbClr val="E9F5F4">
            <a:alpha val="90000"/>
          </a:srgbClr>
        </a:solidFill>
        <a:ln w="12700" cap="flat" cmpd="sng" algn="ctr">
          <a:solidFill>
            <a:srgbClr val="E9F5F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kern="1200">
              <a:solidFill>
                <a:schemeClr val="tx1"/>
              </a:solidFill>
              <a:latin typeface="Aptos" panose="020B0004020202020204" pitchFamily="34" charset="0"/>
            </a:rPr>
            <a:t>KA220 – VET – Parcerias </a:t>
          </a:r>
          <a:r>
            <a:rPr lang="pt-PT" sz="1800" b="0" kern="1200">
              <a:solidFill>
                <a:schemeClr val="tx1"/>
              </a:solidFill>
              <a:latin typeface="Aptos" panose="020B0004020202020204" pitchFamily="34" charset="0"/>
              <a:sym typeface="Josefin Sans"/>
            </a:rPr>
            <a:t>de cooperação no ensino e formação profissional </a:t>
          </a:r>
          <a:endParaRPr lang="pt-PT" sz="1800" b="0" kern="1200">
            <a:solidFill>
              <a:schemeClr val="tx1"/>
            </a:solidFill>
            <a:latin typeface="Aptos" panose="020B0004020202020204" pitchFamily="34" charset="0"/>
          </a:endParaRPr>
        </a:p>
      </dsp:txBody>
      <dsp:txXfrm>
        <a:off x="33615" y="2276251"/>
        <a:ext cx="2816755" cy="877767"/>
      </dsp:txXfrm>
    </dsp:sp>
    <dsp:sp modelId="{889E3CDA-1652-49D8-BABB-08481E1821D4}">
      <dsp:nvSpPr>
        <dsp:cNvPr id="0" name=""/>
        <dsp:cNvSpPr/>
      </dsp:nvSpPr>
      <dsp:spPr>
        <a:xfrm>
          <a:off x="3279672" y="310765"/>
          <a:ext cx="2871373" cy="717843"/>
        </a:xfrm>
        <a:prstGeom prst="roundRect">
          <a:avLst>
            <a:gd name="adj" fmla="val 10000"/>
          </a:avLst>
        </a:prstGeom>
        <a:solidFill>
          <a:srgbClr val="009D9A"/>
        </a:solidFill>
        <a:ln w="12700" cap="flat" cmpd="sng" algn="ctr">
          <a:solidFill>
            <a:srgbClr val="009D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>
              <a:solidFill>
                <a:schemeClr val="bg1"/>
              </a:solidFill>
              <a:latin typeface="Aptos" panose="020B0004020202020204" pitchFamily="34" charset="0"/>
            </a:rPr>
            <a:t>Objetivo</a:t>
          </a:r>
        </a:p>
      </dsp:txBody>
      <dsp:txXfrm>
        <a:off x="3300697" y="331790"/>
        <a:ext cx="2829323" cy="675793"/>
      </dsp:txXfrm>
    </dsp:sp>
    <dsp:sp modelId="{36DB0E3E-0DCA-4399-BDBF-C67E8B5049C7}">
      <dsp:nvSpPr>
        <dsp:cNvPr id="0" name=""/>
        <dsp:cNvSpPr/>
      </dsp:nvSpPr>
      <dsp:spPr>
        <a:xfrm rot="5400000">
          <a:off x="4652547" y="1091420"/>
          <a:ext cx="125622" cy="125622"/>
        </a:xfrm>
        <a:prstGeom prst="rightArrow">
          <a:avLst>
            <a:gd name="adj1" fmla="val 66700"/>
            <a:gd name="adj2" fmla="val 50000"/>
          </a:avLst>
        </a:prstGeom>
        <a:solidFill>
          <a:srgbClr val="83C7C1"/>
        </a:solidFill>
        <a:ln>
          <a:solidFill>
            <a:srgbClr val="9BD1CC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55303-90E4-43A3-BCC6-E3D3DEE29909}">
      <dsp:nvSpPr>
        <dsp:cNvPr id="0" name=""/>
        <dsp:cNvSpPr/>
      </dsp:nvSpPr>
      <dsp:spPr>
        <a:xfrm>
          <a:off x="3279672" y="1279854"/>
          <a:ext cx="2871373" cy="1316854"/>
        </a:xfrm>
        <a:prstGeom prst="roundRect">
          <a:avLst>
            <a:gd name="adj" fmla="val 10000"/>
          </a:avLst>
        </a:prstGeom>
        <a:solidFill>
          <a:srgbClr val="E9F5F4">
            <a:alpha val="90000"/>
          </a:srgbClr>
        </a:solidFill>
        <a:ln w="12700" cap="flat" cmpd="sng" algn="ctr">
          <a:solidFill>
            <a:srgbClr val="E9F5F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>
              <a:solidFill>
                <a:schemeClr val="tx1"/>
              </a:solidFill>
              <a:latin typeface="Aptos" panose="020B0004020202020204" pitchFamily="34" charset="0"/>
            </a:rPr>
            <a:t>Desenvolver um </a:t>
          </a:r>
          <a:r>
            <a:rPr lang="pt-PT" sz="1800" b="1" kern="1200">
              <a:solidFill>
                <a:schemeClr val="tx1"/>
              </a:solidFill>
              <a:latin typeface="Aptos" panose="020B0004020202020204" pitchFamily="34" charset="0"/>
            </a:rPr>
            <a:t>programa de mentoria e apoio entre pares para trabalhadores do contexto prisional</a:t>
          </a:r>
        </a:p>
      </dsp:txBody>
      <dsp:txXfrm>
        <a:off x="3318241" y="1318423"/>
        <a:ext cx="2794235" cy="1239716"/>
      </dsp:txXfrm>
    </dsp:sp>
    <dsp:sp modelId="{8736E159-211D-45DB-9CAB-C1B4168E70F9}">
      <dsp:nvSpPr>
        <dsp:cNvPr id="0" name=""/>
        <dsp:cNvSpPr/>
      </dsp:nvSpPr>
      <dsp:spPr>
        <a:xfrm rot="5400000">
          <a:off x="4652547" y="2659520"/>
          <a:ext cx="125622" cy="125622"/>
        </a:xfrm>
        <a:prstGeom prst="rightArrow">
          <a:avLst>
            <a:gd name="adj1" fmla="val 66700"/>
            <a:gd name="adj2" fmla="val 50000"/>
          </a:avLst>
        </a:prstGeom>
        <a:solidFill>
          <a:srgbClr val="83C7C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B9A46-C376-41FF-97B6-C3AD48682279}">
      <dsp:nvSpPr>
        <dsp:cNvPr id="0" name=""/>
        <dsp:cNvSpPr/>
      </dsp:nvSpPr>
      <dsp:spPr>
        <a:xfrm>
          <a:off x="3279672" y="2847954"/>
          <a:ext cx="2871373" cy="942097"/>
        </a:xfrm>
        <a:prstGeom prst="roundRect">
          <a:avLst>
            <a:gd name="adj" fmla="val 10000"/>
          </a:avLst>
        </a:prstGeom>
        <a:solidFill>
          <a:srgbClr val="EBF6F5"/>
        </a:solidFill>
        <a:ln w="12700" cap="flat" cmpd="sng" algn="ctr">
          <a:solidFill>
            <a:srgbClr val="EBF6F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>
              <a:solidFill>
                <a:schemeClr val="tx1"/>
              </a:solidFill>
              <a:latin typeface="Aptos" panose="020B0004020202020204" pitchFamily="34" charset="0"/>
            </a:rPr>
            <a:t>…melhorando e promovendo a </a:t>
          </a:r>
          <a:r>
            <a:rPr lang="pt-PT" sz="1800" b="1" kern="1200">
              <a:solidFill>
                <a:schemeClr val="tx1"/>
              </a:solidFill>
              <a:latin typeface="Aptos" panose="020B0004020202020204" pitchFamily="34" charset="0"/>
            </a:rPr>
            <a:t>saúde e bem-estar nas prisões </a:t>
          </a:r>
          <a:r>
            <a:rPr lang="pt-PT" sz="1800" kern="1200">
              <a:solidFill>
                <a:schemeClr val="tx1"/>
              </a:solidFill>
              <a:latin typeface="Aptos" panose="020B0004020202020204" pitchFamily="34" charset="0"/>
            </a:rPr>
            <a:t>de forma holística</a:t>
          </a:r>
        </a:p>
      </dsp:txBody>
      <dsp:txXfrm>
        <a:off x="3307265" y="2875547"/>
        <a:ext cx="2816187" cy="886911"/>
      </dsp:txXfrm>
    </dsp:sp>
    <dsp:sp modelId="{23967D2B-F653-467F-994B-1ADF3830FB29}">
      <dsp:nvSpPr>
        <dsp:cNvPr id="0" name=""/>
        <dsp:cNvSpPr/>
      </dsp:nvSpPr>
      <dsp:spPr>
        <a:xfrm>
          <a:off x="6553038" y="310765"/>
          <a:ext cx="2871373" cy="717843"/>
        </a:xfrm>
        <a:prstGeom prst="roundRect">
          <a:avLst>
            <a:gd name="adj" fmla="val 10000"/>
          </a:avLst>
        </a:prstGeom>
        <a:solidFill>
          <a:srgbClr val="009D9A"/>
        </a:solidFill>
        <a:ln w="12700" cap="flat" cmpd="sng" algn="ctr">
          <a:solidFill>
            <a:srgbClr val="009D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>
              <a:solidFill>
                <a:schemeClr val="bg1"/>
              </a:solidFill>
              <a:latin typeface="Aptos" panose="020B0004020202020204" pitchFamily="34" charset="0"/>
            </a:rPr>
            <a:t>Duração</a:t>
          </a:r>
        </a:p>
      </dsp:txBody>
      <dsp:txXfrm>
        <a:off x="6574063" y="331790"/>
        <a:ext cx="2829323" cy="675793"/>
      </dsp:txXfrm>
    </dsp:sp>
    <dsp:sp modelId="{8BEC4478-AD05-420D-A392-A8032ED54867}">
      <dsp:nvSpPr>
        <dsp:cNvPr id="0" name=""/>
        <dsp:cNvSpPr/>
      </dsp:nvSpPr>
      <dsp:spPr>
        <a:xfrm rot="5400000">
          <a:off x="7925913" y="1091420"/>
          <a:ext cx="125622" cy="125622"/>
        </a:xfrm>
        <a:prstGeom prst="rightArrow">
          <a:avLst>
            <a:gd name="adj1" fmla="val 66700"/>
            <a:gd name="adj2" fmla="val 50000"/>
          </a:avLst>
        </a:prstGeom>
        <a:solidFill>
          <a:srgbClr val="83C7C1"/>
        </a:solidFill>
        <a:ln>
          <a:solidFill>
            <a:srgbClr val="9BD1CC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BE571-E488-4229-A6E5-86B96C7AFDD6}">
      <dsp:nvSpPr>
        <dsp:cNvPr id="0" name=""/>
        <dsp:cNvSpPr/>
      </dsp:nvSpPr>
      <dsp:spPr>
        <a:xfrm>
          <a:off x="6553038" y="1279854"/>
          <a:ext cx="2871373" cy="691082"/>
        </a:xfrm>
        <a:prstGeom prst="roundRect">
          <a:avLst>
            <a:gd name="adj" fmla="val 10000"/>
          </a:avLst>
        </a:prstGeom>
        <a:solidFill>
          <a:srgbClr val="E9F5F4">
            <a:alpha val="90000"/>
          </a:srgbClr>
        </a:solidFill>
        <a:ln w="12700" cap="flat" cmpd="sng" algn="ctr">
          <a:solidFill>
            <a:srgbClr val="E9F5F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kern="1200">
              <a:solidFill>
                <a:schemeClr val="tx1"/>
              </a:solidFill>
              <a:latin typeface="Aptos" panose="020B0004020202020204" pitchFamily="34" charset="0"/>
            </a:rPr>
            <a:t>36 meses</a:t>
          </a:r>
        </a:p>
      </dsp:txBody>
      <dsp:txXfrm>
        <a:off x="6573279" y="1300095"/>
        <a:ext cx="2830891" cy="650600"/>
      </dsp:txXfrm>
    </dsp:sp>
    <dsp:sp modelId="{A4C97BE6-0587-4FDF-9572-43ECDA084C6B}">
      <dsp:nvSpPr>
        <dsp:cNvPr id="0" name=""/>
        <dsp:cNvSpPr/>
      </dsp:nvSpPr>
      <dsp:spPr>
        <a:xfrm rot="5400000">
          <a:off x="7925913" y="2033747"/>
          <a:ext cx="125622" cy="125622"/>
        </a:xfrm>
        <a:prstGeom prst="rightArrow">
          <a:avLst>
            <a:gd name="adj1" fmla="val 66700"/>
            <a:gd name="adj2" fmla="val 50000"/>
          </a:avLst>
        </a:prstGeom>
        <a:solidFill>
          <a:srgbClr val="83C7C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75961-0764-4CAE-86A6-5A77953A4FD5}">
      <dsp:nvSpPr>
        <dsp:cNvPr id="0" name=""/>
        <dsp:cNvSpPr/>
      </dsp:nvSpPr>
      <dsp:spPr>
        <a:xfrm>
          <a:off x="6553038" y="2222181"/>
          <a:ext cx="2871373" cy="717843"/>
        </a:xfrm>
        <a:prstGeom prst="roundRect">
          <a:avLst>
            <a:gd name="adj" fmla="val 10000"/>
          </a:avLst>
        </a:prstGeom>
        <a:solidFill>
          <a:srgbClr val="E9F5F4">
            <a:alpha val="90000"/>
          </a:srgbClr>
        </a:solidFill>
        <a:ln w="12700" cap="flat" cmpd="sng" algn="ctr">
          <a:solidFill>
            <a:srgbClr val="E9F5F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solidFill>
                <a:schemeClr val="tx1"/>
              </a:solidFill>
              <a:latin typeface="Aptos" panose="020B0004020202020204" pitchFamily="34" charset="0"/>
            </a:rPr>
            <a:t>01 de </a:t>
          </a:r>
          <a:r>
            <a:rPr lang="en-GB" sz="1800" b="0" kern="1200" err="1">
              <a:solidFill>
                <a:schemeClr val="tx1"/>
              </a:solidFill>
              <a:latin typeface="Aptos" panose="020B0004020202020204" pitchFamily="34" charset="0"/>
            </a:rPr>
            <a:t>setembro</a:t>
          </a:r>
          <a:r>
            <a:rPr lang="en-GB" sz="1800" b="0" kern="1200">
              <a:solidFill>
                <a:schemeClr val="tx1"/>
              </a:solidFill>
              <a:latin typeface="Aptos" panose="020B0004020202020204" pitchFamily="34" charset="0"/>
            </a:rPr>
            <a:t> de 2022 –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solidFill>
                <a:schemeClr val="tx1"/>
              </a:solidFill>
              <a:latin typeface="Aptos" panose="020B0004020202020204" pitchFamily="34" charset="0"/>
            </a:rPr>
            <a:t>31 de </a:t>
          </a:r>
          <a:r>
            <a:rPr lang="en-GB" sz="1800" b="0" kern="1200" err="1">
              <a:solidFill>
                <a:schemeClr val="tx1"/>
              </a:solidFill>
              <a:latin typeface="Aptos" panose="020B0004020202020204" pitchFamily="34" charset="0"/>
            </a:rPr>
            <a:t>agosto</a:t>
          </a:r>
          <a:r>
            <a:rPr lang="en-GB" sz="1800" b="0" kern="1200">
              <a:solidFill>
                <a:schemeClr val="tx1"/>
              </a:solidFill>
              <a:latin typeface="Aptos" panose="020B0004020202020204" pitchFamily="34" charset="0"/>
            </a:rPr>
            <a:t> de 2025</a:t>
          </a:r>
          <a:endParaRPr lang="pt-PT" sz="1800" b="0" kern="1200">
            <a:solidFill>
              <a:schemeClr val="tx1"/>
            </a:solidFill>
            <a:latin typeface="Aptos" panose="020B0004020202020204" pitchFamily="34" charset="0"/>
          </a:endParaRPr>
        </a:p>
      </dsp:txBody>
      <dsp:txXfrm>
        <a:off x="6574063" y="2243206"/>
        <a:ext cx="2829323" cy="675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C19D9-65D8-4888-BEAE-2DBFBD7FC4FA}">
      <dsp:nvSpPr>
        <dsp:cNvPr id="0" name=""/>
        <dsp:cNvSpPr/>
      </dsp:nvSpPr>
      <dsp:spPr>
        <a:xfrm>
          <a:off x="818972" y="0"/>
          <a:ext cx="9281691" cy="4646429"/>
        </a:xfrm>
        <a:prstGeom prst="rightArrow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4C8F4-47D8-4749-9818-CFD00D0B899D}">
      <dsp:nvSpPr>
        <dsp:cNvPr id="0" name=""/>
        <dsp:cNvSpPr/>
      </dsp:nvSpPr>
      <dsp:spPr>
        <a:xfrm>
          <a:off x="0" y="1393928"/>
          <a:ext cx="3275891" cy="1858571"/>
        </a:xfrm>
        <a:prstGeom prst="roundRect">
          <a:avLst/>
        </a:prstGeom>
        <a:solidFill>
          <a:srgbClr val="4593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Aptos" panose="020B0004020202020204" pitchFamily="34" charset="0"/>
            </a:rPr>
            <a:t>Autoavaliação de conhecimentos </a:t>
          </a:r>
          <a:r>
            <a:rPr lang="pt-PT" sz="1800" b="1" kern="1200" dirty="0">
              <a:latin typeface="Aptos" panose="020B0004020202020204" pitchFamily="34" charset="0"/>
            </a:rPr>
            <a:t>inicial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Aptos" panose="020B0004020202020204" pitchFamily="34" charset="0"/>
            </a:rPr>
            <a:t>(</a:t>
          </a:r>
          <a:r>
            <a:rPr lang="pt-PT" sz="1400" b="1" kern="1200" dirty="0">
              <a:latin typeface="Aptos" panose="020B0004020202020204" pitchFamily="34" charset="0"/>
            </a:rPr>
            <a:t>no início da formação</a:t>
          </a:r>
          <a:r>
            <a:rPr lang="pt-PT" sz="1400" kern="1200" dirty="0">
              <a:latin typeface="Aptos" panose="020B0004020202020204" pitchFamily="34" charset="0"/>
            </a:rPr>
            <a:t>)</a:t>
          </a:r>
        </a:p>
      </dsp:txBody>
      <dsp:txXfrm>
        <a:off x="90728" y="1484656"/>
        <a:ext cx="3094435" cy="1677115"/>
      </dsp:txXfrm>
    </dsp:sp>
    <dsp:sp modelId="{AC265E5C-A700-4072-82EF-1AB5607B33E2}">
      <dsp:nvSpPr>
        <dsp:cNvPr id="0" name=""/>
        <dsp:cNvSpPr/>
      </dsp:nvSpPr>
      <dsp:spPr>
        <a:xfrm>
          <a:off x="3821872" y="1393928"/>
          <a:ext cx="3275891" cy="1858571"/>
        </a:xfrm>
        <a:prstGeom prst="roundRect">
          <a:avLst/>
        </a:prstGeom>
        <a:solidFill>
          <a:srgbClr val="00B4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>
              <a:latin typeface="Aptos" panose="020B0004020202020204" pitchFamily="34" charset="0"/>
            </a:rPr>
            <a:t>Autoavaliação de conhecimentos </a:t>
          </a:r>
          <a:r>
            <a:rPr lang="pt-PT" sz="1800" b="1" kern="1200">
              <a:latin typeface="Aptos" panose="020B0004020202020204" pitchFamily="34" charset="0"/>
            </a:rPr>
            <a:t>final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>
              <a:latin typeface="Aptos" panose="020B0004020202020204" pitchFamily="34" charset="0"/>
            </a:rPr>
            <a:t>(</a:t>
          </a:r>
          <a:r>
            <a:rPr lang="pt-PT" sz="1400" b="1" kern="1200">
              <a:latin typeface="Aptos" panose="020B0004020202020204" pitchFamily="34" charset="0"/>
            </a:rPr>
            <a:t>no fim da formação</a:t>
          </a:r>
          <a:r>
            <a:rPr lang="pt-PT" sz="1400" kern="1200">
              <a:latin typeface="Aptos" panose="020B0004020202020204" pitchFamily="34" charset="0"/>
            </a:rPr>
            <a:t>)</a:t>
          </a:r>
        </a:p>
      </dsp:txBody>
      <dsp:txXfrm>
        <a:off x="3912600" y="1484656"/>
        <a:ext cx="3094435" cy="1677115"/>
      </dsp:txXfrm>
    </dsp:sp>
    <dsp:sp modelId="{95F49CD7-988C-4A47-8DD1-E35C6F94E38A}">
      <dsp:nvSpPr>
        <dsp:cNvPr id="0" name=""/>
        <dsp:cNvSpPr/>
      </dsp:nvSpPr>
      <dsp:spPr>
        <a:xfrm>
          <a:off x="7643745" y="1393928"/>
          <a:ext cx="3275891" cy="1858571"/>
        </a:xfrm>
        <a:prstGeom prst="roundRect">
          <a:avLst/>
        </a:prstGeom>
        <a:solidFill>
          <a:srgbClr val="9BD1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>
              <a:latin typeface="Aptos" panose="020B0004020202020204" pitchFamily="34" charset="0"/>
            </a:rPr>
            <a:t>Avaliação da satisfação do formando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>
              <a:latin typeface="Aptos" panose="020B0004020202020204" pitchFamily="34" charset="0"/>
            </a:rPr>
            <a:t>(</a:t>
          </a:r>
          <a:r>
            <a:rPr lang="pt-PT" sz="1400" b="1" kern="1200">
              <a:latin typeface="Aptos" panose="020B0004020202020204" pitchFamily="34" charset="0"/>
            </a:rPr>
            <a:t>no fim da formação</a:t>
          </a:r>
          <a:r>
            <a:rPr lang="pt-PT" sz="1400" kern="1200">
              <a:latin typeface="Aptos" panose="020B0004020202020204" pitchFamily="34" charset="0"/>
            </a:rPr>
            <a:t>)</a:t>
          </a:r>
        </a:p>
      </dsp:txBody>
      <dsp:txXfrm>
        <a:off x="7734473" y="1484656"/>
        <a:ext cx="3094435" cy="1677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08808-C563-4722-B763-D853E0E8E485}">
      <dsp:nvSpPr>
        <dsp:cNvPr id="0" name=""/>
        <dsp:cNvSpPr/>
      </dsp:nvSpPr>
      <dsp:spPr>
        <a:xfrm>
          <a:off x="2819" y="139142"/>
          <a:ext cx="2236743" cy="2503949"/>
        </a:xfrm>
        <a:prstGeom prst="rect">
          <a:avLst/>
        </a:prstGeom>
        <a:solidFill>
          <a:srgbClr val="00B4B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>
              <a:latin typeface="Aptos Black" panose="020B0004020202020204" pitchFamily="34" charset="0"/>
            </a:rPr>
            <a:t>Competências de comunicação</a:t>
          </a:r>
          <a:r>
            <a:rPr lang="pt-PT" sz="1800" kern="1200">
              <a:latin typeface="Aptos Black" panose="020B0004020202020204" pitchFamily="34" charset="0"/>
            </a:rPr>
            <a:t>: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>
              <a:latin typeface="Aptos" panose="020B0004020202020204" pitchFamily="34" charset="0"/>
            </a:rPr>
            <a:t>Competências interpessoais para construir relações de confiança e facilitar interações eficazes</a:t>
          </a:r>
          <a:endParaRPr lang="pt-PT" sz="1800" b="1" kern="1200">
            <a:latin typeface="Aptos" panose="020B0004020202020204" pitchFamily="34" charset="0"/>
          </a:endParaRPr>
        </a:p>
      </dsp:txBody>
      <dsp:txXfrm>
        <a:off x="2819" y="139142"/>
        <a:ext cx="2236743" cy="2503949"/>
      </dsp:txXfrm>
    </dsp:sp>
    <dsp:sp modelId="{A335F8D4-92E1-47A1-A14B-B61837356443}">
      <dsp:nvSpPr>
        <dsp:cNvPr id="0" name=""/>
        <dsp:cNvSpPr/>
      </dsp:nvSpPr>
      <dsp:spPr>
        <a:xfrm>
          <a:off x="2463237" y="139142"/>
          <a:ext cx="2236743" cy="2503949"/>
        </a:xfrm>
        <a:prstGeom prst="rect">
          <a:avLst/>
        </a:prstGeom>
        <a:solidFill>
          <a:srgbClr val="00B4B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>
              <a:latin typeface="Aptos Black" panose="020B0004020202020204" pitchFamily="34" charset="0"/>
            </a:rPr>
            <a:t>Competências organizacionais</a:t>
          </a:r>
          <a:r>
            <a:rPr lang="pt-PT" sz="1800" kern="1200">
              <a:latin typeface="Aptos Black" panose="020B0004020202020204" pitchFamily="34" charset="0"/>
            </a:rPr>
            <a:t>: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>
              <a:latin typeface="Aptos" panose="020B0004020202020204" pitchFamily="34" charset="0"/>
            </a:rPr>
            <a:t>Capacidade para gerir múltiplas tarefas e prazos de forma eficiente</a:t>
          </a:r>
          <a:endParaRPr lang="pt-PT" sz="1800" b="1" kern="1200">
            <a:latin typeface="Aptos" panose="020B0004020202020204" pitchFamily="34" charset="0"/>
          </a:endParaRPr>
        </a:p>
      </dsp:txBody>
      <dsp:txXfrm>
        <a:off x="2463237" y="139142"/>
        <a:ext cx="2236743" cy="2503949"/>
      </dsp:txXfrm>
    </dsp:sp>
    <dsp:sp modelId="{4AC3B10B-56E8-49B8-BABE-A0586A739E7A}">
      <dsp:nvSpPr>
        <dsp:cNvPr id="0" name=""/>
        <dsp:cNvSpPr/>
      </dsp:nvSpPr>
      <dsp:spPr>
        <a:xfrm>
          <a:off x="4923654" y="139142"/>
          <a:ext cx="2236743" cy="2503949"/>
        </a:xfrm>
        <a:prstGeom prst="rect">
          <a:avLst/>
        </a:prstGeom>
        <a:solidFill>
          <a:srgbClr val="00B4B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>
              <a:latin typeface="Aptos Black" panose="020B0004020202020204" pitchFamily="34" charset="0"/>
            </a:rPr>
            <a:t>Empatia e apoio</a:t>
          </a:r>
          <a:r>
            <a:rPr lang="pt-PT" sz="1800" kern="1200">
              <a:latin typeface="Aptos Black" panose="020B0004020202020204" pitchFamily="34" charset="0"/>
            </a:rPr>
            <a:t>: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>
              <a:latin typeface="Aptos" panose="020B0004020202020204" pitchFamily="34" charset="0"/>
            </a:rPr>
            <a:t>Compreensão e abordagem compassiva perante os desafios únicos vividos pelos profissionais do meio prisional</a:t>
          </a:r>
          <a:endParaRPr lang="pt-PT" sz="1800" b="1" kern="1200">
            <a:latin typeface="Aptos" panose="020B0004020202020204" pitchFamily="34" charset="0"/>
          </a:endParaRPr>
        </a:p>
      </dsp:txBody>
      <dsp:txXfrm>
        <a:off x="4923654" y="139142"/>
        <a:ext cx="2236743" cy="2503949"/>
      </dsp:txXfrm>
    </dsp:sp>
    <dsp:sp modelId="{939350DC-7A19-46C5-B8D0-9D9B33F2C7F5}">
      <dsp:nvSpPr>
        <dsp:cNvPr id="0" name=""/>
        <dsp:cNvSpPr/>
      </dsp:nvSpPr>
      <dsp:spPr>
        <a:xfrm>
          <a:off x="7384072" y="139142"/>
          <a:ext cx="2236743" cy="2503949"/>
        </a:xfrm>
        <a:prstGeom prst="rect">
          <a:avLst/>
        </a:prstGeom>
        <a:solidFill>
          <a:srgbClr val="00B4B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>
              <a:latin typeface="Aptos Black" panose="020B0004020202020204" pitchFamily="34" charset="0"/>
            </a:rPr>
            <a:t>Adaptabilidade</a:t>
          </a:r>
          <a:r>
            <a:rPr lang="pt-PT" sz="1800" kern="1200">
              <a:latin typeface="Aptos Black" panose="020B0004020202020204" pitchFamily="34" charset="0"/>
            </a:rPr>
            <a:t>: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>
              <a:latin typeface="Aptos" panose="020B0004020202020204" pitchFamily="34" charset="0"/>
            </a:rPr>
            <a:t>Flexibilidade para ajustar estratégias conforme as necessidades</a:t>
          </a:r>
          <a:endParaRPr lang="pt-PT" sz="1800" b="1" kern="1200">
            <a:latin typeface="Aptos" panose="020B0004020202020204" pitchFamily="34" charset="0"/>
          </a:endParaRPr>
        </a:p>
      </dsp:txBody>
      <dsp:txXfrm>
        <a:off x="7384072" y="139142"/>
        <a:ext cx="2236743" cy="25039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5CA7D-49C5-4166-822D-2655F05D298A}">
      <dsp:nvSpPr>
        <dsp:cNvPr id="0" name=""/>
        <dsp:cNvSpPr/>
      </dsp:nvSpPr>
      <dsp:spPr>
        <a:xfrm>
          <a:off x="6274" y="123415"/>
          <a:ext cx="2130852" cy="2764725"/>
        </a:xfrm>
        <a:prstGeom prst="roundRect">
          <a:avLst>
            <a:gd name="adj" fmla="val 10000"/>
          </a:avLst>
        </a:prstGeom>
        <a:solidFill>
          <a:srgbClr val="00B4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pt-PT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 Black" panose="020B0004020202020204" pitchFamily="34" charset="0"/>
            </a:rPr>
            <a:t>Estabelecer expectativas claras</a:t>
          </a:r>
          <a:r>
            <a:rPr kumimoji="0" lang="pt-PT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rPr>
            <a:t>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pt-PT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rPr>
            <a:t>Definir papéis e responsabilidades para mentores e mentorandos</a:t>
          </a:r>
          <a:endParaRPr lang="pt-PT" sz="1800" kern="1200"/>
        </a:p>
      </dsp:txBody>
      <dsp:txXfrm>
        <a:off x="68685" y="185826"/>
        <a:ext cx="2006030" cy="2639903"/>
      </dsp:txXfrm>
    </dsp:sp>
    <dsp:sp modelId="{EF3B0098-6EB3-4AE6-B1BD-C4D5F4C79307}">
      <dsp:nvSpPr>
        <dsp:cNvPr id="0" name=""/>
        <dsp:cNvSpPr/>
      </dsp:nvSpPr>
      <dsp:spPr>
        <a:xfrm>
          <a:off x="2245854" y="1370956"/>
          <a:ext cx="230502" cy="269644"/>
        </a:xfrm>
        <a:prstGeom prst="rightArrow">
          <a:avLst>
            <a:gd name="adj1" fmla="val 60000"/>
            <a:gd name="adj2" fmla="val 50000"/>
          </a:avLst>
        </a:prstGeom>
        <a:solidFill>
          <a:srgbClr val="E7E6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100" kern="1200"/>
        </a:p>
      </dsp:txBody>
      <dsp:txXfrm>
        <a:off x="2245854" y="1424885"/>
        <a:ext cx="161351" cy="161786"/>
      </dsp:txXfrm>
    </dsp:sp>
    <dsp:sp modelId="{FD4B2B5E-65A9-4C0A-B437-27C2E2152FC1}">
      <dsp:nvSpPr>
        <dsp:cNvPr id="0" name=""/>
        <dsp:cNvSpPr/>
      </dsp:nvSpPr>
      <dsp:spPr>
        <a:xfrm>
          <a:off x="2572036" y="123415"/>
          <a:ext cx="2130852" cy="2764725"/>
        </a:xfrm>
        <a:prstGeom prst="roundRect">
          <a:avLst>
            <a:gd name="adj" fmla="val 10000"/>
          </a:avLst>
        </a:prstGeom>
        <a:solidFill>
          <a:srgbClr val="00B4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PT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 Black" panose="020B0004020202020204" pitchFamily="34" charset="0"/>
            </a:rPr>
            <a:t>Incentivar a comunicação aberta</a:t>
          </a:r>
          <a:r>
            <a:rPr kumimoji="0" lang="pt-PT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rPr>
            <a:t>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PT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rPr>
            <a:t>Utilizar a escuta ativa para criar um ambiente onde os mentorandos se sentem ouvidos</a:t>
          </a:r>
        </a:p>
      </dsp:txBody>
      <dsp:txXfrm>
        <a:off x="2634447" y="185826"/>
        <a:ext cx="2006030" cy="2639903"/>
      </dsp:txXfrm>
    </dsp:sp>
    <dsp:sp modelId="{2BB1FB89-D1BD-45BD-9981-7C28B7EA9E09}">
      <dsp:nvSpPr>
        <dsp:cNvPr id="0" name=""/>
        <dsp:cNvSpPr/>
      </dsp:nvSpPr>
      <dsp:spPr>
        <a:xfrm>
          <a:off x="4811616" y="1370956"/>
          <a:ext cx="230502" cy="269644"/>
        </a:xfrm>
        <a:prstGeom prst="rightArrow">
          <a:avLst>
            <a:gd name="adj1" fmla="val 60000"/>
            <a:gd name="adj2" fmla="val 50000"/>
          </a:avLst>
        </a:prstGeom>
        <a:solidFill>
          <a:srgbClr val="E7E6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100" kern="1200"/>
        </a:p>
      </dsp:txBody>
      <dsp:txXfrm>
        <a:off x="4811616" y="1424885"/>
        <a:ext cx="161351" cy="161786"/>
      </dsp:txXfrm>
    </dsp:sp>
    <dsp:sp modelId="{F0933292-7845-47A4-B593-0C84F1A77090}">
      <dsp:nvSpPr>
        <dsp:cNvPr id="0" name=""/>
        <dsp:cNvSpPr/>
      </dsp:nvSpPr>
      <dsp:spPr>
        <a:xfrm>
          <a:off x="5137799" y="123415"/>
          <a:ext cx="2130852" cy="2764725"/>
        </a:xfrm>
        <a:prstGeom prst="roundRect">
          <a:avLst>
            <a:gd name="adj" fmla="val 10000"/>
          </a:avLst>
        </a:prstGeom>
        <a:solidFill>
          <a:srgbClr val="00B4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PT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 Black" panose="020B0004020202020204" pitchFamily="34" charset="0"/>
            </a:rPr>
            <a:t>Promover o respeito e a empatia</a:t>
          </a:r>
          <a:r>
            <a:rPr kumimoji="0" lang="pt-PT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rPr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PT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rPr>
            <a:t>Assegurar a confidencialidade das informações e demonstrar consistência e fiabilidade</a:t>
          </a:r>
        </a:p>
      </dsp:txBody>
      <dsp:txXfrm>
        <a:off x="5200210" y="185826"/>
        <a:ext cx="2006030" cy="2639903"/>
      </dsp:txXfrm>
    </dsp:sp>
    <dsp:sp modelId="{AA9EE4D8-8ECF-4271-AD27-EABA458718F9}">
      <dsp:nvSpPr>
        <dsp:cNvPr id="0" name=""/>
        <dsp:cNvSpPr/>
      </dsp:nvSpPr>
      <dsp:spPr>
        <a:xfrm>
          <a:off x="7377379" y="1370956"/>
          <a:ext cx="230502" cy="269644"/>
        </a:xfrm>
        <a:prstGeom prst="rightArrow">
          <a:avLst>
            <a:gd name="adj1" fmla="val 60000"/>
            <a:gd name="adj2" fmla="val 50000"/>
          </a:avLst>
        </a:prstGeom>
        <a:solidFill>
          <a:srgbClr val="E7E6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100" kern="1200"/>
        </a:p>
      </dsp:txBody>
      <dsp:txXfrm>
        <a:off x="7377379" y="1424885"/>
        <a:ext cx="161351" cy="161786"/>
      </dsp:txXfrm>
    </dsp:sp>
    <dsp:sp modelId="{6C2C2D1E-4F3F-40E0-AC86-6D606A30A9D7}">
      <dsp:nvSpPr>
        <dsp:cNvPr id="0" name=""/>
        <dsp:cNvSpPr/>
      </dsp:nvSpPr>
      <dsp:spPr>
        <a:xfrm>
          <a:off x="7703562" y="123415"/>
          <a:ext cx="2130852" cy="2764725"/>
        </a:xfrm>
        <a:prstGeom prst="roundRect">
          <a:avLst>
            <a:gd name="adj" fmla="val 10000"/>
          </a:avLst>
        </a:prstGeom>
        <a:solidFill>
          <a:srgbClr val="00B4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PT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 Black" panose="020B0004020202020204" pitchFamily="34" charset="0"/>
            </a:rPr>
            <a:t>Celebrar os sucessos</a:t>
          </a:r>
          <a:r>
            <a:rPr kumimoji="0" lang="pt-PT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rPr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PT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rPr>
            <a:t>Reconhecer realizações e enfrentar proativamente desafios para reforçar a ligação entre as partes</a:t>
          </a:r>
          <a:endParaRPr lang="pt-PT" sz="1800" kern="1200"/>
        </a:p>
      </dsp:txBody>
      <dsp:txXfrm>
        <a:off x="7765973" y="185826"/>
        <a:ext cx="2006030" cy="2639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E64CD-6FF6-4099-BF44-4DF1E0FC740A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AD0C2-95FC-47BF-ACC7-600F1A90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4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Joao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2871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9084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PT" b="1">
                <a:solidFill>
                  <a:srgbClr val="595959"/>
                </a:solidFill>
              </a:rPr>
              <a:t>Staff prisional </a:t>
            </a:r>
            <a:r>
              <a:rPr lang="en-US" sz="1200" noProof="1">
                <a:solidFill>
                  <a:srgbClr val="595959"/>
                </a:solidFill>
              </a:rPr>
              <a:t>–</a:t>
            </a:r>
            <a:r>
              <a:rPr lang="pt-PT" sz="1200">
                <a:solidFill>
                  <a:srgbClr val="595959"/>
                </a:solidFill>
              </a:rPr>
              <a:t> beneficiários diretos do programa com vista à prevenção de </a:t>
            </a:r>
            <a:r>
              <a:rPr lang="pt-PT" sz="1200" i="1">
                <a:solidFill>
                  <a:srgbClr val="595959"/>
                </a:solidFill>
              </a:rPr>
              <a:t>stress</a:t>
            </a:r>
            <a:r>
              <a:rPr lang="pt-PT" sz="1200">
                <a:solidFill>
                  <a:srgbClr val="595959"/>
                </a:solidFill>
              </a:rPr>
              <a:t> ocupacional e </a:t>
            </a:r>
            <a:r>
              <a:rPr lang="pt-PT" sz="1200" i="1" err="1">
                <a:solidFill>
                  <a:srgbClr val="595959"/>
                </a:solidFill>
              </a:rPr>
              <a:t>burnout</a:t>
            </a:r>
            <a:endParaRPr lang="pt-PT" sz="1200" i="1">
              <a:solidFill>
                <a:srgbClr val="595959"/>
              </a:solidFill>
            </a:endParaRPr>
          </a:p>
          <a:p>
            <a:pPr algn="just"/>
            <a:r>
              <a:rPr lang="pt-PT" b="1">
                <a:solidFill>
                  <a:srgbClr val="595959"/>
                </a:solidFill>
              </a:rPr>
              <a:t>Administrações prisionais </a:t>
            </a:r>
            <a:r>
              <a:rPr lang="en-US" sz="1200" noProof="1">
                <a:solidFill>
                  <a:srgbClr val="595959"/>
                </a:solidFill>
              </a:rPr>
              <a:t>– </a:t>
            </a:r>
            <a:r>
              <a:rPr lang="pt-PT" sz="1200">
                <a:solidFill>
                  <a:srgbClr val="595959"/>
                </a:solidFill>
              </a:rPr>
              <a:t>beneficiários diretos da inovação e melhoria organizacional </a:t>
            </a:r>
          </a:p>
          <a:p>
            <a:pPr algn="just"/>
            <a:r>
              <a:rPr lang="pt-PT" b="1">
                <a:solidFill>
                  <a:srgbClr val="595959"/>
                </a:solidFill>
              </a:rPr>
              <a:t>Pessoas a cumprir pena privativa de liberdade </a:t>
            </a:r>
            <a:r>
              <a:rPr lang="en-US" sz="1200" noProof="1">
                <a:solidFill>
                  <a:srgbClr val="595959"/>
                </a:solidFill>
              </a:rPr>
              <a:t>–</a:t>
            </a:r>
            <a:r>
              <a:rPr lang="pt-PT" sz="1200">
                <a:solidFill>
                  <a:srgbClr val="595959"/>
                </a:solidFill>
              </a:rPr>
              <a:t> beneficiários indiretos da melhoria da saúde e bem-estar do staff</a:t>
            </a:r>
            <a:endParaRPr lang="pt-PT" noProof="1">
              <a:solidFill>
                <a:srgbClr val="595959"/>
              </a:solidFill>
            </a:endParaRPr>
          </a:p>
          <a:p>
            <a:pPr algn="just"/>
            <a:r>
              <a:rPr lang="en-US" b="1" noProof="1">
                <a:solidFill>
                  <a:srgbClr val="595959"/>
                </a:solidFill>
              </a:rPr>
              <a:t>Investigadores </a:t>
            </a:r>
            <a:r>
              <a:rPr lang="en-US" sz="1200" noProof="1">
                <a:solidFill>
                  <a:srgbClr val="595959"/>
                </a:solidFill>
              </a:rPr>
              <a:t>– </a:t>
            </a:r>
            <a:r>
              <a:rPr lang="pt-PT" sz="1200" noProof="1">
                <a:solidFill>
                  <a:srgbClr val="595959"/>
                </a:solidFill>
              </a:rPr>
              <a:t>peritos nos campos da justiça criminal, mentoria, e aprendizagem e formação ao longo da vida para conceber e desenvolver o melhor programa possível</a:t>
            </a:r>
            <a:endParaRPr lang="pt-PT" sz="1200" b="1" noProof="1">
              <a:solidFill>
                <a:srgbClr val="595959"/>
              </a:solidFill>
            </a:endParaRPr>
          </a:p>
          <a:p>
            <a:pPr algn="just"/>
            <a:r>
              <a:rPr lang="en-US" b="1" noProof="1">
                <a:solidFill>
                  <a:srgbClr val="595959"/>
                </a:solidFill>
              </a:rPr>
              <a:t>Partes interessadas </a:t>
            </a:r>
            <a:r>
              <a:rPr lang="en-US" b="0" noProof="1">
                <a:solidFill>
                  <a:srgbClr val="595959"/>
                </a:solidFill>
              </a:rPr>
              <a:t>(e.g., decisores políticos) </a:t>
            </a:r>
            <a:r>
              <a:rPr lang="en-US" noProof="1">
                <a:solidFill>
                  <a:srgbClr val="595959"/>
                </a:solidFill>
              </a:rPr>
              <a:t>–</a:t>
            </a:r>
            <a:r>
              <a:rPr lang="en-US" b="1" noProof="1">
                <a:solidFill>
                  <a:srgbClr val="595959"/>
                </a:solidFill>
              </a:rPr>
              <a:t> </a:t>
            </a:r>
            <a:r>
              <a:rPr lang="pt-PT" sz="1200" noProof="1">
                <a:solidFill>
                  <a:srgbClr val="595959"/>
                </a:solidFill>
              </a:rPr>
              <a:t>alvos indiretos através da divulgação e discussão dos resultados do projeto, incluindo em eventos nacionais e internacionais</a:t>
            </a:r>
            <a:endParaRPr lang="en-US" sz="1200" b="1" noProof="1">
              <a:solidFill>
                <a:srgbClr val="595959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4557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30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8A6B7-603C-57EA-EA98-8D1AB3A61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9016C25-3F26-93B6-195C-97CFD52A71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F4F0CB0D-F008-A520-F944-E0FBA59AC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FA1E03F-C627-A26E-1103-A82C74205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7971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5F7EE-94BB-1964-3CEB-8C2DAAF37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D85270D-45E7-7A73-4CD5-D8E03EED0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0FF0CC7-BFC5-E8ED-4BB4-17160A3BB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D8D00B0-28D9-E406-1ECB-87E7B48170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8801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/>
              <a:t>Alexandra</a:t>
            </a: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8607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F1041-67FC-8880-1C20-CF8753B23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531A8F1E-52C3-CA18-2D0B-8327981B6F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20AE021-369F-A3FA-C0AA-5FF840106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E80E5FC-7FDD-577B-0B7A-51CB271D1F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42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5C2D3-A814-58D7-DB3F-1613C300A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CA0D58E0-AB78-6405-0135-A06CF803B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49FAE5C-8A8B-99F5-3193-13711924A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A9362C5-DFFB-CF7C-CB7B-66A47EEB5F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7972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A6B33-12BA-398F-9A81-8C0A526F6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49355A26-8127-E62B-914F-B6F3644B3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3B6C26AB-73BA-5BD9-EE41-9F7B13F5B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73FB98D-BAF8-2589-5963-B743303D16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2025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50305-4DE2-8215-3BE0-443461D37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5091C3D9-23CA-C3C1-07A6-8A6DD7E419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60847E9-2CCB-539B-346B-5F97B23F2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DCBC709-D595-9939-96CE-7F5175637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688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8958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0B6FE-B3C3-2620-527B-44FE3574B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FF3C302-4976-C4AC-5169-3641289BF7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77652435-E333-1C78-9E01-23088ECCC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6B75CA2-1C31-CAC3-6B5C-BED6818881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829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0922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F221E-BAA2-D559-B3ED-B9E51F709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6D2E817C-E751-EABA-FA2D-DD94B5E421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3C1FC8D-07DE-F374-24CB-E6C5B071D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1B86690-480F-BA4F-1ADB-1C6E915F0F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160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3704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1E54B-7306-F162-8F3D-34F3A2773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4270369-01EB-499F-0C98-5D84EA50EE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98A824F-8E40-1161-36E8-19C542B49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458562F-CD2B-2A20-AE91-F6F974A9EF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25473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C37A9-C5DE-5F5B-E5B6-0E33FBED5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279912D0-3AFE-F69A-5BB2-C99131981E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E1DFE839-0805-371B-B306-A144CE297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D893CCF-F9F7-3E43-5CD1-502654431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0307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52624-9A7A-D83E-3578-F52D87587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52D2556-9416-4ABE-9CD1-714B614F4A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4310655-582A-E760-6816-B7326F463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0229F5D-F721-6F18-B512-60D5246763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3235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FB91D-E07E-B0FC-FF89-55BDEA42F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646EF7B-3C6D-2E68-0E43-4AD1B7284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9FDABB8E-6203-DA47-3B44-3DBA5E704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D7CEC03-7104-D8C6-AE9B-B2E7D4D325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7014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70303-1803-7298-24AD-2BAFDC72E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FCED1C95-7A0C-EB28-0020-A93BB5861E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F331783-C2A6-4671-9D0E-19DFE4CBE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CB0D15F-75BF-BD54-38C9-7E3EEBFB6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8616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04C1-2E20-BCD4-7AA9-150031902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4A755F9-DBD8-C045-41C5-892F250DE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E9B99721-6325-93BC-E4B0-0FA5127AD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6AE351C-64C6-624C-23E0-5076345B11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493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Alexandra</a:t>
            </a:r>
          </a:p>
        </p:txBody>
      </p:sp>
    </p:spTree>
    <p:extLst>
      <p:ext uri="{BB962C8B-B14F-4D97-AF65-F5344CB8AC3E}">
        <p14:creationId xmlns:p14="http://schemas.microsoft.com/office/powerpoint/2010/main" val="25269868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391B3-FA57-C200-1DD2-A7E088503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479083AB-50CB-3842-E57F-2106B3636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33B0AADC-B2FB-E3C5-38C0-94445EE79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DFFCC28-010C-0FCA-62E1-536766D53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36411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DBCF4-C160-0920-72E3-5F15BACDC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860D550E-BBB4-FB97-61CF-C6F910CD62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8AAD509-28C7-A598-1BA5-9CCEF8552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5EE64E7-BC45-ACBD-8D18-BB96E1782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8315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4A7C8-8249-8B9F-3290-4DEC7EB44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856BAA82-A912-6E50-A777-118DD543D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4BFFDFE-4198-78AC-C2E5-05D927882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F0B8432-FD48-FEFD-85CE-F460AF979D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54581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063E7-96C0-531E-C819-959B2D40C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5EC35EF-B64C-4F2D-EB9F-F2F7ABDDF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9AE908B-6B5F-67E2-8E3E-B9A96C428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F3B08FA-6A96-9705-1B78-FC0D80795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7049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B82CF-11D7-4C70-91C4-B366A31AB250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600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B139E-E8FA-4529-AE19-040B2B72BA1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199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B139E-E8FA-4529-AE19-040B2B72BA10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584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/>
              <a:t>Alexandra</a:t>
            </a:r>
          </a:p>
          <a:p>
            <a:endParaRPr lang="pt-PT"/>
          </a:p>
          <a:p>
            <a:r>
              <a:rPr lang="pt-PT"/>
              <a:t>Perguntar se sabem o que é Mentoria.</a:t>
            </a:r>
          </a:p>
          <a:p>
            <a:r>
              <a:rPr lang="pt-PT"/>
              <a:t>Avaliação Diagnóstica.</a:t>
            </a:r>
          </a:p>
          <a:p>
            <a:endParaRPr lang="pt-PT"/>
          </a:p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485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5DC6C-1AA7-CBF4-8147-465F6A39D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0A2A074-C049-2B6D-2434-486D9965CC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6B73BA5-3BDA-C6DD-689D-6652A336F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 iniciativa M4Pris é co-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financiada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pelo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Programa Erasmus+ da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União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Europeia no âmbito da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ação-chave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2 (KA2), que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promove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parcerias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cooperação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para a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inovação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e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troca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boas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práticas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.</a:t>
            </a:r>
          </a:p>
          <a:p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Mais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específicamente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,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trata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-se de uma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parceria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no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setor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do Ensino e Formação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Profissional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,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destinada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a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apoiar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projetos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que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promovam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a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modernização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, a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inclusão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social e o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desenvolvimento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competências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relevantes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para o mercado de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trabalho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083E21B-CC25-E95F-DE20-A05BD6C05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1163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dirty="0"/>
              <a:t>Consórcio composto por </a:t>
            </a:r>
            <a:r>
              <a:rPr lang="pt-PT" b="1" dirty="0"/>
              <a:t>7 parceiros</a:t>
            </a:r>
          </a:p>
          <a:p>
            <a:r>
              <a:rPr lang="pt-PT" b="1" dirty="0"/>
              <a:t>5 países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561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F7643F-7A15-C8BB-C873-27D88CC3C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B0F608E-40A9-D79B-E564-0C3E32F66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D7C6065-43D2-8B69-F20E-A1794D60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BD8A-98C0-4BA5-9F4E-099F744747C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8CDBEAB-3721-A166-BA6F-EA48626F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6B8F0A2-FD1E-61A4-E217-FB35F779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3DBE-1EC8-401F-A290-4064540E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4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642F77-81D1-B438-F8FE-0FB67B03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D0AE6DD-2CD9-9569-5F2C-001F4AC0D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F15E5CE-6676-C918-A5ED-86A24DE5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BD8A-98C0-4BA5-9F4E-099F744747C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4C9850F-39C7-11CB-DB7A-6A12066A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3254B68-6DBD-CDCE-0E1D-05D658A7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3DBE-1EC8-401F-A290-4064540E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9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FC8A438-46DF-5EF7-71C7-CD9EC948C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6270E48-0C83-6B00-4D6E-ABF9B4A64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C396B95-B10E-903F-3404-F325A7C5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BD8A-98C0-4BA5-9F4E-099F744747C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EFA2EE-9B98-9CE0-C7EC-9FF3A8A9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934BF91-2309-7B50-44DB-5DF20F84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3DBE-1EC8-401F-A290-4064540E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14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FE17787-94DD-24C2-71E7-7C58E5C10EBF}"/>
              </a:ext>
            </a:extLst>
          </p:cNvPr>
          <p:cNvSpPr/>
          <p:nvPr userDrawn="1"/>
        </p:nvSpPr>
        <p:spPr>
          <a:xfrm>
            <a:off x="0" y="232956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DB613C9-1A58-7824-7D86-C6A7F18E7512}"/>
              </a:ext>
            </a:extLst>
          </p:cNvPr>
          <p:cNvGrpSpPr/>
          <p:nvPr userDrawn="1"/>
        </p:nvGrpSpPr>
        <p:grpSpPr>
          <a:xfrm>
            <a:off x="1662712" y="5415033"/>
            <a:ext cx="8668569" cy="928310"/>
            <a:chOff x="1662712" y="5415033"/>
            <a:chExt cx="8668569" cy="928310"/>
          </a:xfrm>
        </p:grpSpPr>
        <p:pic>
          <p:nvPicPr>
            <p:cNvPr id="16" name="Εικόνα 8">
              <a:extLst>
                <a:ext uri="{FF2B5EF4-FFF2-40B4-BE49-F238E27FC236}">
                  <a16:creationId xmlns:a16="http://schemas.microsoft.com/office/drawing/2014/main" id="{29098376-3EB7-4BCD-BF97-3E63CDF96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712" y="5679562"/>
              <a:ext cx="1906111" cy="399253"/>
            </a:xfrm>
            <a:prstGeom prst="rect">
              <a:avLst/>
            </a:prstGeom>
          </p:spPr>
        </p:pic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24D23F95-5E12-DFB7-28A2-8F04825D93F5}"/>
                </a:ext>
              </a:extLst>
            </p:cNvPr>
            <p:cNvGrpSpPr/>
            <p:nvPr/>
          </p:nvGrpSpPr>
          <p:grpSpPr>
            <a:xfrm>
              <a:off x="3627584" y="5415033"/>
              <a:ext cx="6703697" cy="928310"/>
              <a:chOff x="3627584" y="5415033"/>
              <a:chExt cx="6703697" cy="92831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C08BE3D-8F8C-773C-CEEE-2B9FDB79DF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4031" y="5442648"/>
                <a:ext cx="745901" cy="745221"/>
              </a:xfrm>
              <a:prstGeom prst="rect">
                <a:avLst/>
              </a:prstGeom>
            </p:spPr>
          </p:pic>
          <p:pic>
            <p:nvPicPr>
              <p:cNvPr id="9" name="Picture 3" descr="Text&#10;&#10;Description automatically generated">
                <a:extLst>
                  <a:ext uri="{FF2B5EF4-FFF2-40B4-BE49-F238E27FC236}">
                    <a16:creationId xmlns:a16="http://schemas.microsoft.com/office/drawing/2014/main" id="{4576D0B2-90D7-09E6-841B-CC7D3839E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4054" y="5564900"/>
                <a:ext cx="1052995" cy="441995"/>
              </a:xfrm>
              <a:prstGeom prst="rect">
                <a:avLst/>
              </a:prstGeom>
            </p:spPr>
          </p:pic>
          <p:pic>
            <p:nvPicPr>
              <p:cNvPr id="10" name="Picture 5" descr="Logo&#10;&#10;Description automatically generated">
                <a:extLst>
                  <a:ext uri="{FF2B5EF4-FFF2-40B4-BE49-F238E27FC236}">
                    <a16:creationId xmlns:a16="http://schemas.microsoft.com/office/drawing/2014/main" id="{10808821-948C-C404-8EED-1443220FA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6914" y="5415033"/>
                <a:ext cx="980054" cy="76226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95D7846-8CAB-B097-FAD1-11D2210E9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7542" y="5558565"/>
                <a:ext cx="651720" cy="65172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B604B68-E29D-E44C-FECA-5B1EE56645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3950" y="5466733"/>
                <a:ext cx="876610" cy="87661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6460FE5-289A-CCDF-121A-084EC7B1B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7584" y="5473773"/>
                <a:ext cx="619488" cy="616735"/>
              </a:xfrm>
              <a:prstGeom prst="rect">
                <a:avLst/>
              </a:prstGeom>
            </p:spPr>
          </p:pic>
          <p:pic>
            <p:nvPicPr>
              <p:cNvPr id="32" name="Picture 31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6078CFD3-F795-D80C-792A-B6009C96AA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16245" y="5588841"/>
                <a:ext cx="715036" cy="572598"/>
              </a:xfrm>
              <a:prstGeom prst="rect">
                <a:avLst/>
              </a:prstGeom>
            </p:spPr>
          </p:pic>
        </p:grpSp>
      </p:grpSp>
      <p:sp>
        <p:nvSpPr>
          <p:cNvPr id="11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 userDrawn="1"/>
        </p:nvSpPr>
        <p:spPr>
          <a:xfrm flipV="1">
            <a:off x="11867499" y="2880957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7" name="Imagem 16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D45C0A84-13DB-2E59-76FF-A3407AF4340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72" y="426179"/>
            <a:ext cx="1627200" cy="18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51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472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862CED-AB3F-4DBA-8B8A-75C455BAD202}" type="datetimeFigureOut">
              <a:rPr lang="pt-PT" smtClean="0"/>
              <a:t>04/11/2025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A5C0896-6FD7-45B0-B93C-A0121142C8B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819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381002" y="6096001"/>
            <a:ext cx="638174" cy="62547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9B55E54E-00EE-483D-8E26-A4EBC01B5E59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prox_2.bmp">
            <a:extLst>
              <a:ext uri="{FF2B5EF4-FFF2-40B4-BE49-F238E27FC236}">
                <a16:creationId xmlns:a16="http://schemas.microsoft.com/office/drawing/2014/main" id="{842A605C-5867-46F5-6CC3-93908905B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066" y="6224391"/>
            <a:ext cx="989219" cy="45441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D443875-E1C2-C102-96D0-86679994E6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6" y="6467475"/>
            <a:ext cx="2752725" cy="254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CHAPTER NAME</a:t>
            </a:r>
            <a:endParaRPr lang="pt-PT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5400713-4FCF-99E9-CFEB-5C614534E0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1438276"/>
            <a:ext cx="10791825" cy="3484364"/>
          </a:xfrm>
          <a:prstGeom prst="rect">
            <a:avLst/>
          </a:prstGeom>
        </p:spPr>
        <p:txBody>
          <a:bodyPr/>
          <a:lstStyle>
            <a:lvl1pPr marL="742987" indent="-742987">
              <a:spcBef>
                <a:spcPts val="0"/>
              </a:spcBef>
              <a:spcAft>
                <a:spcPts val="2400"/>
              </a:spcAft>
              <a:buClr>
                <a:srgbClr val="1C376B"/>
              </a:buClr>
              <a:buFont typeface="+mj-lt"/>
              <a:buAutoNum type="arabicPeriod"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Text #1</a:t>
            </a:r>
          </a:p>
          <a:p>
            <a:pPr lvl="0"/>
            <a:r>
              <a:rPr lang="en-US"/>
              <a:t>Text #2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755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224183-3976-307E-DC8E-0B2B21C1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52EC40-B4C7-19EB-AC22-3EB0B60F2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AE4FCE1-BFE5-BA6D-1AE1-2F26B672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BD8A-98C0-4BA5-9F4E-099F744747C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16750B-3B15-D889-5E07-3E1B5654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0AAA51-2BC5-C083-665B-AC3F1C95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3DBE-1EC8-401F-A290-4064540E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9AA4F8-C132-BAF3-E61E-E2233722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5965A97-A336-F553-E68C-FB80583FF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8084E1E-FBBF-33E5-3DE7-56503909D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BD8A-98C0-4BA5-9F4E-099F744747C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F46CF94-3BDC-02B1-F881-1F7690DA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AEC7B64-2E81-A715-2A5D-00E9810A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3DBE-1EC8-401F-A290-4064540E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2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47A231-0B3F-00B4-1A28-6A20FBCD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62F8A3-5B9A-1999-B7D2-5DD74AC7A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CD4A821-A1D9-017D-121F-1D2B6DDC7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0EE072C-F29A-9A71-A6FD-0F30470D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BD8A-98C0-4BA5-9F4E-099F744747C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77538F0-2008-E423-04C5-98DB6F89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1218454-26E8-0DB9-712B-6A47E294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3DBE-1EC8-401F-A290-4064540E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5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555EA7-E353-A575-284E-DF3FB78D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4519FBD-F328-5B33-9871-22E05B8BA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BAE6661-2F49-082D-6FBD-E4DC7399D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A4938BB-D2B7-CCFF-C277-BE89AC35D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689306A-8E62-6761-B5B1-D864A41B5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4FEE140-D19F-1DC0-E004-0F150621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BD8A-98C0-4BA5-9F4E-099F744747C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4397456-C92C-71FE-BBFF-8EE2A084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D61E1CC-57F8-194D-FCE5-52C2888B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3DBE-1EC8-401F-A290-4064540E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0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8BCB1E-8F81-657E-DFF4-5293FDA5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513DC3C-FDFC-6140-8AF0-9E270899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BD8A-98C0-4BA5-9F4E-099F744747C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EFC3679-CC9B-0AED-136B-E0FE8E44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E032B90-A4E4-0E42-6028-2DB8276C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3DBE-1EC8-401F-A290-4064540E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6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8D13AC0-12D3-9DD4-438C-EB58DEB3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BD8A-98C0-4BA5-9F4E-099F744747C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846FC39-FF09-20FA-2088-3D2A6FB9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E082B4E-D852-DBF0-2B64-323EB914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3DBE-1EC8-401F-A290-4064540E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6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594883-F762-7037-2553-D3A29D3B1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588314-BF28-E876-DB96-F2308599F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CC86EA7-5EE7-8753-5757-24FB2F4FC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16AF1E4-6502-D4DA-8448-E4992F49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BD8A-98C0-4BA5-9F4E-099F744747C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A175085-64B8-E24F-5A53-A672BFF6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154E728-87AB-0373-C07F-0DF58FAF0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3DBE-1EC8-401F-A290-4064540E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0D7194-E53F-C5D7-5A39-DC379C16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8CD90A5-82AE-6DA8-3FD7-FB835AB25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835E1D6-988E-2606-E99E-E194EECC7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E9534B9-1A7C-61A0-1989-837474B7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BD8A-98C0-4BA5-9F4E-099F744747C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42B25AA-519F-2559-CF53-1682A3D6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B85AFEE-7A36-AC05-87FA-3F8BB0A2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3DBE-1EC8-401F-A290-4064540E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B5357F7-E72B-1580-D40C-EEE4B2E2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3D48777-1530-D777-DB6F-DE2A32367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2CAB674-3CD6-1633-82F2-84FD91C15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EBD8A-98C0-4BA5-9F4E-099F744747C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9F57FB3-E4D8-A8DD-E474-64E6C74CF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C342945-368D-4CAB-C405-515FAC453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53DBE-1EC8-401F-A290-4064540E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4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empowering.talentlms.com/index" TargetMode="Externa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aproximarcoop.sharepoint.com/:v:/s/MarketingComunicao/EWxjjEE5u7pGsqTRoU-iYNoBk4F0GPMomhvLW0MlgnFnJQ?e=vLjhex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69321408-5164-686C-9DAC-F410B51333BC}"/>
              </a:ext>
            </a:extLst>
          </p:cNvPr>
          <p:cNvGrpSpPr/>
          <p:nvPr/>
        </p:nvGrpSpPr>
        <p:grpSpPr>
          <a:xfrm>
            <a:off x="1582858" y="2605906"/>
            <a:ext cx="8986957" cy="1646188"/>
            <a:chOff x="924258" y="2534830"/>
            <a:chExt cx="8986957" cy="1646188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0467E9E8-9E60-28EC-A305-0A97D7D2D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4258" y="2534830"/>
              <a:ext cx="1179846" cy="1646188"/>
            </a:xfrm>
            <a:prstGeom prst="rect">
              <a:avLst/>
            </a:prstGeom>
          </p:spPr>
        </p:pic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199972DD-C9D1-13BA-E34A-136940014CE5}"/>
                </a:ext>
              </a:extLst>
            </p:cNvPr>
            <p:cNvSpPr txBox="1">
              <a:spLocks/>
            </p:cNvSpPr>
            <p:nvPr/>
          </p:nvSpPr>
          <p:spPr>
            <a:xfrm>
              <a:off x="1746043" y="2756113"/>
              <a:ext cx="8165172" cy="120362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0" i="0" err="1">
                  <a:effectLst/>
                  <a:latin typeface="Aptos Black" panose="020B0004020202020204" pitchFamily="34" charset="0"/>
                </a:rPr>
                <a:t>Curso</a:t>
              </a:r>
              <a:r>
                <a:rPr lang="en-US" sz="3600" b="0" i="0">
                  <a:effectLst/>
                  <a:latin typeface="Aptos Black" panose="020B0004020202020204" pitchFamily="34" charset="0"/>
                </a:rPr>
                <a:t> de Formação de </a:t>
              </a:r>
              <a:r>
                <a:rPr lang="en-US" sz="3600" b="0" i="0" err="1">
                  <a:effectLst/>
                  <a:latin typeface="Aptos Black" panose="020B0004020202020204" pitchFamily="34" charset="0"/>
                </a:rPr>
                <a:t>Coordenadores</a:t>
              </a:r>
              <a:r>
                <a:rPr lang="en-US" sz="3600" b="0" i="0">
                  <a:effectLst/>
                  <a:latin typeface="Aptos Black" panose="020B0004020202020204" pitchFamily="34" charset="0"/>
                </a:rPr>
                <a:t> de </a:t>
              </a:r>
              <a:r>
                <a:rPr lang="en-US" sz="3600" b="0" i="0" err="1">
                  <a:effectLst/>
                  <a:latin typeface="Aptos Black" panose="020B0004020202020204" pitchFamily="34" charset="0"/>
                </a:rPr>
                <a:t>Mentoria</a:t>
              </a:r>
              <a:endParaRPr lang="en-US" sz="3600" b="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CF121F25-E335-434B-2115-655ABECB4E5A}"/>
              </a:ext>
            </a:extLst>
          </p:cNvPr>
          <p:cNvSpPr txBox="1">
            <a:spLocks/>
          </p:cNvSpPr>
          <p:nvPr/>
        </p:nvSpPr>
        <p:spPr>
          <a:xfrm>
            <a:off x="2762704" y="4030396"/>
            <a:ext cx="6255722" cy="39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err="1">
                <a:latin typeface="Aptos" panose="020B0004020202020204" pitchFamily="34" charset="0"/>
              </a:rPr>
              <a:t>Quarta-feira</a:t>
            </a:r>
            <a:r>
              <a:rPr lang="en-US" sz="2000">
                <a:latin typeface="Aptos" panose="020B0004020202020204" pitchFamily="34" charset="0"/>
              </a:rPr>
              <a:t>, 27 de </a:t>
            </a:r>
            <a:r>
              <a:rPr lang="en-US" sz="2000" err="1">
                <a:latin typeface="Aptos" panose="020B0004020202020204" pitchFamily="34" charset="0"/>
              </a:rPr>
              <a:t>novembro</a:t>
            </a:r>
            <a:r>
              <a:rPr lang="en-US" sz="2000">
                <a:latin typeface="Aptos" panose="020B0004020202020204" pitchFamily="34" charset="0"/>
              </a:rPr>
              <a:t> de 2024</a:t>
            </a:r>
            <a:endParaRPr lang="en-US" sz="2400">
              <a:latin typeface="Aptos" panose="020B0004020202020204" pitchFamily="34" charset="0"/>
            </a:endParaRPr>
          </a:p>
          <a:p>
            <a:endParaRPr lang="el-GR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3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35CA68E3-EA5A-A849-923A-93AB41AB4249}"/>
              </a:ext>
            </a:extLst>
          </p:cNvPr>
          <p:cNvGrpSpPr/>
          <p:nvPr/>
        </p:nvGrpSpPr>
        <p:grpSpPr>
          <a:xfrm>
            <a:off x="1444622" y="1381709"/>
            <a:ext cx="9302757" cy="4434891"/>
            <a:chOff x="2581266" y="2364334"/>
            <a:chExt cx="13954135" cy="6652337"/>
          </a:xfrm>
        </p:grpSpPr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B8349B15-6A2E-EC25-9B18-9FE65622C32C}"/>
                </a:ext>
              </a:extLst>
            </p:cNvPr>
            <p:cNvGrpSpPr/>
            <p:nvPr/>
          </p:nvGrpSpPr>
          <p:grpSpPr>
            <a:xfrm>
              <a:off x="2581266" y="2467242"/>
              <a:ext cx="6562735" cy="6538855"/>
              <a:chOff x="2581266" y="2339489"/>
              <a:chExt cx="6562735" cy="6538855"/>
            </a:xfrm>
          </p:grpSpPr>
          <p:sp>
            <p:nvSpPr>
              <p:cNvPr id="7" name="Shape">
                <a:extLst>
                  <a:ext uri="{FF2B5EF4-FFF2-40B4-BE49-F238E27FC236}">
                    <a16:creationId xmlns:a16="http://schemas.microsoft.com/office/drawing/2014/main" id="{7F682940-A6C1-FF23-A04B-5919FD86E3B7}"/>
                  </a:ext>
                </a:extLst>
              </p:cNvPr>
              <p:cNvSpPr/>
              <p:nvPr/>
            </p:nvSpPr>
            <p:spPr>
              <a:xfrm>
                <a:off x="2581266" y="2846917"/>
                <a:ext cx="5002395" cy="4609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67" y="19123"/>
                    </a:moveTo>
                    <a:lnTo>
                      <a:pt x="8034" y="19123"/>
                    </a:lnTo>
                    <a:lnTo>
                      <a:pt x="5405" y="19123"/>
                    </a:lnTo>
                    <a:lnTo>
                      <a:pt x="3944" y="19123"/>
                    </a:lnTo>
                    <a:lnTo>
                      <a:pt x="12799" y="2477"/>
                    </a:lnTo>
                    <a:lnTo>
                      <a:pt x="11485" y="0"/>
                    </a:lnTo>
                    <a:lnTo>
                      <a:pt x="0" y="21600"/>
                    </a:lnTo>
                    <a:lnTo>
                      <a:pt x="4072" y="21600"/>
                    </a:lnTo>
                    <a:lnTo>
                      <a:pt x="671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12" name="Shape">
                <a:extLst>
                  <a:ext uri="{FF2B5EF4-FFF2-40B4-BE49-F238E27FC236}">
                    <a16:creationId xmlns:a16="http://schemas.microsoft.com/office/drawing/2014/main" id="{046FCD23-821D-0298-E980-5A0043A0DD6D}"/>
                  </a:ext>
                </a:extLst>
              </p:cNvPr>
              <p:cNvSpPr/>
              <p:nvPr/>
            </p:nvSpPr>
            <p:spPr>
              <a:xfrm>
                <a:off x="3680695" y="3988631"/>
                <a:ext cx="5302625" cy="4279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22" y="17545"/>
                    </a:moveTo>
                    <a:lnTo>
                      <a:pt x="18482" y="14877"/>
                    </a:lnTo>
                    <a:lnTo>
                      <a:pt x="11420" y="0"/>
                    </a:lnTo>
                    <a:lnTo>
                      <a:pt x="10180" y="2668"/>
                    </a:lnTo>
                    <a:lnTo>
                      <a:pt x="15985" y="14877"/>
                    </a:lnTo>
                    <a:lnTo>
                      <a:pt x="17225" y="17545"/>
                    </a:lnTo>
                    <a:lnTo>
                      <a:pt x="17879" y="18932"/>
                    </a:lnTo>
                    <a:lnTo>
                      <a:pt x="1240" y="18932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6666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EF757A71-A70B-CA8A-AC96-0ABAD576B63C}"/>
                  </a:ext>
                </a:extLst>
              </p:cNvPr>
              <p:cNvSpPr/>
              <p:nvPr/>
            </p:nvSpPr>
            <p:spPr>
              <a:xfrm>
                <a:off x="3976694" y="2339489"/>
                <a:ext cx="5167307" cy="4600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00" y="0"/>
                    </a:moveTo>
                    <a:lnTo>
                      <a:pt x="8537" y="3812"/>
                    </a:lnTo>
                    <a:lnTo>
                      <a:pt x="7265" y="6293"/>
                    </a:lnTo>
                    <a:lnTo>
                      <a:pt x="0" y="20528"/>
                    </a:lnTo>
                    <a:lnTo>
                      <a:pt x="2563" y="20528"/>
                    </a:lnTo>
                    <a:lnTo>
                      <a:pt x="8537" y="8775"/>
                    </a:lnTo>
                    <a:lnTo>
                      <a:pt x="9810" y="6293"/>
                    </a:lnTo>
                    <a:lnTo>
                      <a:pt x="10500" y="4963"/>
                    </a:lnTo>
                    <a:lnTo>
                      <a:pt x="1905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9D9A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15" name="TextBox 65">
                <a:extLst>
                  <a:ext uri="{FF2B5EF4-FFF2-40B4-BE49-F238E27FC236}">
                    <a16:creationId xmlns:a16="http://schemas.microsoft.com/office/drawing/2014/main" id="{0DA0C529-8D4D-B870-1D6C-52D2CC3F73A4}"/>
                  </a:ext>
                </a:extLst>
              </p:cNvPr>
              <p:cNvSpPr txBox="1"/>
              <p:nvPr/>
            </p:nvSpPr>
            <p:spPr>
              <a:xfrm rot="17970215">
                <a:off x="2647317" y="4399187"/>
                <a:ext cx="2282357" cy="600165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PT" sz="2000" b="1" i="1">
                    <a:solidFill>
                      <a:schemeClr val="accent3">
                        <a:lumMod val="75000"/>
                      </a:schemeClr>
                    </a:solidFill>
                  </a:rPr>
                  <a:t>Profissionais</a:t>
                </a:r>
              </a:p>
            </p:txBody>
          </p:sp>
          <p:sp>
            <p:nvSpPr>
              <p:cNvPr id="18" name="TextBox 66">
                <a:extLst>
                  <a:ext uri="{FF2B5EF4-FFF2-40B4-BE49-F238E27FC236}">
                    <a16:creationId xmlns:a16="http://schemas.microsoft.com/office/drawing/2014/main" id="{A804309A-0C6E-BEB4-B9C3-96DDC929A299}"/>
                  </a:ext>
                </a:extLst>
              </p:cNvPr>
              <p:cNvSpPr txBox="1"/>
              <p:nvPr/>
            </p:nvSpPr>
            <p:spPr>
              <a:xfrm rot="3581915">
                <a:off x="7498253" y="4399189"/>
                <a:ext cx="1489544" cy="600165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PT" sz="2000" b="1" i="1">
                    <a:solidFill>
                      <a:srgbClr val="009D9A"/>
                    </a:solidFill>
                  </a:rPr>
                  <a:t>Adultos</a:t>
                </a:r>
              </a:p>
            </p:txBody>
          </p:sp>
          <p:sp>
            <p:nvSpPr>
              <p:cNvPr id="19" name="TextBox 67">
                <a:extLst>
                  <a:ext uri="{FF2B5EF4-FFF2-40B4-BE49-F238E27FC236}">
                    <a16:creationId xmlns:a16="http://schemas.microsoft.com/office/drawing/2014/main" id="{143BDD71-39FF-46EA-E09D-8C69D22F619E}"/>
                  </a:ext>
                </a:extLst>
              </p:cNvPr>
              <p:cNvSpPr txBox="1"/>
              <p:nvPr/>
            </p:nvSpPr>
            <p:spPr>
              <a:xfrm>
                <a:off x="4928403" y="8278179"/>
                <a:ext cx="2807211" cy="600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PT" sz="2000" b="1" i="1">
                    <a:solidFill>
                      <a:srgbClr val="006666"/>
                    </a:solidFill>
                  </a:rPr>
                  <a:t>Crianças/jovens</a:t>
                </a:r>
              </a:p>
            </p:txBody>
          </p:sp>
          <p:sp>
            <p:nvSpPr>
              <p:cNvPr id="21" name="TextBox 2">
                <a:extLst>
                  <a:ext uri="{FF2B5EF4-FFF2-40B4-BE49-F238E27FC236}">
                    <a16:creationId xmlns:a16="http://schemas.microsoft.com/office/drawing/2014/main" id="{15B9988C-EDC7-C02A-03F8-40CB8DC1D9F5}"/>
                  </a:ext>
                </a:extLst>
              </p:cNvPr>
              <p:cNvSpPr txBox="1"/>
              <p:nvPr/>
            </p:nvSpPr>
            <p:spPr>
              <a:xfrm>
                <a:off x="6194974" y="2784749"/>
                <a:ext cx="589584" cy="5078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>
                    <a:solidFill>
                      <a:schemeClr val="bg1"/>
                    </a:solidFill>
                  </a:rPr>
                  <a:t>01</a:t>
                </a:r>
              </a:p>
            </p:txBody>
          </p:sp>
          <p:sp>
            <p:nvSpPr>
              <p:cNvPr id="22" name="TextBox 68">
                <a:extLst>
                  <a:ext uri="{FF2B5EF4-FFF2-40B4-BE49-F238E27FC236}">
                    <a16:creationId xmlns:a16="http://schemas.microsoft.com/office/drawing/2014/main" id="{4E90A323-83C7-C789-8C75-B6B9C23BBD88}"/>
                  </a:ext>
                </a:extLst>
              </p:cNvPr>
              <p:cNvSpPr txBox="1"/>
              <p:nvPr/>
            </p:nvSpPr>
            <p:spPr>
              <a:xfrm>
                <a:off x="8094739" y="7673392"/>
                <a:ext cx="589584" cy="5078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>
                    <a:solidFill>
                      <a:schemeClr val="bg1"/>
                    </a:solidFill>
                  </a:rPr>
                  <a:t>02</a:t>
                </a:r>
              </a:p>
            </p:txBody>
          </p:sp>
          <p:sp>
            <p:nvSpPr>
              <p:cNvPr id="23" name="TextBox 69">
                <a:extLst>
                  <a:ext uri="{FF2B5EF4-FFF2-40B4-BE49-F238E27FC236}">
                    <a16:creationId xmlns:a16="http://schemas.microsoft.com/office/drawing/2014/main" id="{37FA26C7-6845-5287-40D9-A05B93E36FEB}"/>
                  </a:ext>
                </a:extLst>
              </p:cNvPr>
              <p:cNvSpPr txBox="1"/>
              <p:nvPr/>
            </p:nvSpPr>
            <p:spPr>
              <a:xfrm>
                <a:off x="2875993" y="6840280"/>
                <a:ext cx="589584" cy="5078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>
                    <a:solidFill>
                      <a:schemeClr val="bg1"/>
                    </a:solidFill>
                  </a:rPr>
                  <a:t>03</a:t>
                </a:r>
              </a:p>
            </p:txBody>
          </p:sp>
          <p:pic>
            <p:nvPicPr>
              <p:cNvPr id="54" name="Imagem 53" descr="Uma imagem com texto, ClipArt&#10;&#10;Descrição gerada automaticamente">
                <a:extLst>
                  <a:ext uri="{FF2B5EF4-FFF2-40B4-BE49-F238E27FC236}">
                    <a16:creationId xmlns:a16="http://schemas.microsoft.com/office/drawing/2014/main" id="{9C52EDBE-7EAB-A347-B4E8-FC9D5A53AB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4351" y="5531391"/>
                <a:ext cx="1106469" cy="1106469"/>
              </a:xfrm>
              <a:prstGeom prst="rect">
                <a:avLst/>
              </a:prstGeom>
            </p:spPr>
          </p:pic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9187C08-EBD1-5EF2-D27F-14959D3C3398}"/>
                </a:ext>
              </a:extLst>
            </p:cNvPr>
            <p:cNvGrpSpPr/>
            <p:nvPr/>
          </p:nvGrpSpPr>
          <p:grpSpPr>
            <a:xfrm>
              <a:off x="9768686" y="2364334"/>
              <a:ext cx="6766715" cy="6652337"/>
              <a:chOff x="9768686" y="2435346"/>
              <a:chExt cx="6766715" cy="6652337"/>
            </a:xfrm>
          </p:grpSpPr>
          <p:grpSp>
            <p:nvGrpSpPr>
              <p:cNvPr id="13" name="Agrupar 12">
                <a:extLst>
                  <a:ext uri="{FF2B5EF4-FFF2-40B4-BE49-F238E27FC236}">
                    <a16:creationId xmlns:a16="http://schemas.microsoft.com/office/drawing/2014/main" id="{581C532C-3355-87D2-1833-724F9390DCF0}"/>
                  </a:ext>
                </a:extLst>
              </p:cNvPr>
              <p:cNvGrpSpPr/>
              <p:nvPr/>
            </p:nvGrpSpPr>
            <p:grpSpPr>
              <a:xfrm>
                <a:off x="9768686" y="2435346"/>
                <a:ext cx="4838620" cy="1897827"/>
                <a:chOff x="9768686" y="2435346"/>
                <a:chExt cx="4838620" cy="1897827"/>
              </a:xfrm>
            </p:grpSpPr>
            <p:sp>
              <p:nvSpPr>
                <p:cNvPr id="3" name="Rounded Rectangle 62">
                  <a:extLst>
                    <a:ext uri="{FF2B5EF4-FFF2-40B4-BE49-F238E27FC236}">
                      <a16:creationId xmlns:a16="http://schemas.microsoft.com/office/drawing/2014/main" id="{0497AA96-81E4-EAE7-B4FD-918037F0BD2D}"/>
                    </a:ext>
                  </a:extLst>
                </p:cNvPr>
                <p:cNvSpPr/>
                <p:nvPr/>
              </p:nvSpPr>
              <p:spPr>
                <a:xfrm>
                  <a:off x="10778240" y="2481513"/>
                  <a:ext cx="102870" cy="1851660"/>
                </a:xfrm>
                <a:prstGeom prst="roundRect">
                  <a:avLst/>
                </a:prstGeom>
                <a:solidFill>
                  <a:srgbClr val="009D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24" name="TextBox 32">
                  <a:extLst>
                    <a:ext uri="{FF2B5EF4-FFF2-40B4-BE49-F238E27FC236}">
                      <a16:creationId xmlns:a16="http://schemas.microsoft.com/office/drawing/2014/main" id="{4049C121-6328-A6AB-62E8-5FB35E470163}"/>
                    </a:ext>
                  </a:extLst>
                </p:cNvPr>
                <p:cNvSpPr txBox="1"/>
                <p:nvPr/>
              </p:nvSpPr>
              <p:spPr>
                <a:xfrm>
                  <a:off x="9768686" y="2435346"/>
                  <a:ext cx="831327" cy="600165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>
                  <a:defPPr>
                    <a:defRPr lang="en-US"/>
                  </a:defPPr>
                  <a:lvl1pPr algn="r">
                    <a:defRPr sz="2000" b="1"/>
                  </a:lvl1pPr>
                </a:lstStyle>
                <a:p>
                  <a:r>
                    <a:rPr lang="en-US" noProof="1">
                      <a:solidFill>
                        <a:srgbClr val="009D9A"/>
                      </a:solidFill>
                    </a:rPr>
                    <a:t>01</a:t>
                  </a:r>
                </a:p>
              </p:txBody>
            </p:sp>
            <p:sp>
              <p:nvSpPr>
                <p:cNvPr id="44" name="TextBox 42">
                  <a:extLst>
                    <a:ext uri="{FF2B5EF4-FFF2-40B4-BE49-F238E27FC236}">
                      <a16:creationId xmlns:a16="http://schemas.microsoft.com/office/drawing/2014/main" id="{B15A29AE-8557-C55E-BDCD-4B174C89E247}"/>
                    </a:ext>
                  </a:extLst>
                </p:cNvPr>
                <p:cNvSpPr txBox="1"/>
                <p:nvPr/>
              </p:nvSpPr>
              <p:spPr>
                <a:xfrm>
                  <a:off x="11050033" y="2963735"/>
                  <a:ext cx="3557273" cy="877163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285764" indent="-285764">
                    <a:buFont typeface="Arial" panose="020B0604020202020204" pitchFamily="34" charset="0"/>
                    <a:buChar char="•"/>
                  </a:pPr>
                  <a:r>
                    <a:rPr lang="pt-PT" sz="1600" i="1" noProof="1">
                      <a:solidFill>
                        <a:srgbClr val="7F7F7F"/>
                      </a:solidFill>
                    </a:rPr>
                    <a:t>Em contacto com o SJC</a:t>
                  </a:r>
                </a:p>
                <a:p>
                  <a:pPr marL="285764" indent="-285764">
                    <a:buFont typeface="Arial" panose="020B0604020202020204" pitchFamily="34" charset="0"/>
                    <a:buChar char="•"/>
                  </a:pPr>
                  <a:r>
                    <a:rPr lang="pt-PT" sz="1600" i="1" noProof="1">
                      <a:solidFill>
                        <a:srgbClr val="7F7F7F"/>
                      </a:solidFill>
                    </a:rPr>
                    <a:t>Voluntários no SJC</a:t>
                  </a:r>
                </a:p>
              </p:txBody>
            </p:sp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039144BF-C136-5059-362C-ADE862E8B81A}"/>
                    </a:ext>
                  </a:extLst>
                </p:cNvPr>
                <p:cNvSpPr txBox="1"/>
                <p:nvPr/>
              </p:nvSpPr>
              <p:spPr>
                <a:xfrm>
                  <a:off x="11050031" y="2481513"/>
                  <a:ext cx="1498131" cy="5539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PT" b="1" i="1" noProof="1">
                      <a:solidFill>
                        <a:srgbClr val="009D9A"/>
                      </a:solidFill>
                    </a:rPr>
                    <a:t>Adultos</a:t>
                  </a:r>
                  <a:r>
                    <a:rPr lang="pt-PT" b="1" i="1" noProof="1"/>
                    <a:t> </a:t>
                  </a:r>
                  <a:endParaRPr lang="en-GB" i="1"/>
                </a:p>
              </p:txBody>
            </p:sp>
          </p:grpSp>
          <p:grpSp>
            <p:nvGrpSpPr>
              <p:cNvPr id="10" name="Agrupar 9">
                <a:extLst>
                  <a:ext uri="{FF2B5EF4-FFF2-40B4-BE49-F238E27FC236}">
                    <a16:creationId xmlns:a16="http://schemas.microsoft.com/office/drawing/2014/main" id="{CF04E45C-2E05-5CFC-9EFE-0D4A0BFCE857}"/>
                  </a:ext>
                </a:extLst>
              </p:cNvPr>
              <p:cNvGrpSpPr/>
              <p:nvPr/>
            </p:nvGrpSpPr>
            <p:grpSpPr>
              <a:xfrm>
                <a:off x="9768686" y="7189856"/>
                <a:ext cx="6766715" cy="1897827"/>
                <a:chOff x="9768686" y="7189856"/>
                <a:chExt cx="6766715" cy="1897827"/>
              </a:xfrm>
            </p:grpSpPr>
            <p:sp>
              <p:nvSpPr>
                <p:cNvPr id="6" name="Rounded Rectangle 64">
                  <a:extLst>
                    <a:ext uri="{FF2B5EF4-FFF2-40B4-BE49-F238E27FC236}">
                      <a16:creationId xmlns:a16="http://schemas.microsoft.com/office/drawing/2014/main" id="{4D2CD6FB-A753-8791-5F53-575F77DF0A68}"/>
                    </a:ext>
                  </a:extLst>
                </p:cNvPr>
                <p:cNvSpPr/>
                <p:nvPr/>
              </p:nvSpPr>
              <p:spPr>
                <a:xfrm>
                  <a:off x="10770446" y="7236023"/>
                  <a:ext cx="102870" cy="1851660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25" name="TextBox 33">
                  <a:extLst>
                    <a:ext uri="{FF2B5EF4-FFF2-40B4-BE49-F238E27FC236}">
                      <a16:creationId xmlns:a16="http://schemas.microsoft.com/office/drawing/2014/main" id="{1B3FF765-0829-B4F9-0E1A-84E4BEC1CF6B}"/>
                    </a:ext>
                  </a:extLst>
                </p:cNvPr>
                <p:cNvSpPr txBox="1"/>
                <p:nvPr/>
              </p:nvSpPr>
              <p:spPr>
                <a:xfrm>
                  <a:off x="9768686" y="7189856"/>
                  <a:ext cx="831327" cy="600165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>
                  <a:defPPr>
                    <a:defRPr lang="en-US"/>
                  </a:defPPr>
                  <a:lvl1pPr algn="r">
                    <a:defRPr sz="2000" b="1"/>
                  </a:lvl1pPr>
                </a:lstStyle>
                <a:p>
                  <a:r>
                    <a:rPr lang="en-US" noProof="1">
                      <a:solidFill>
                        <a:schemeClr val="accent3">
                          <a:lumMod val="75000"/>
                        </a:schemeClr>
                      </a:solidFill>
                    </a:rPr>
                    <a:t>03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A521B95-FF02-1C6A-DABF-D0E04EF9D25E}"/>
                    </a:ext>
                  </a:extLst>
                </p:cNvPr>
                <p:cNvSpPr txBox="1"/>
                <p:nvPr/>
              </p:nvSpPr>
              <p:spPr>
                <a:xfrm>
                  <a:off x="11050033" y="7189856"/>
                  <a:ext cx="3291840" cy="553998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r>
                    <a:rPr lang="en-US" b="1" i="1" noProof="1">
                      <a:solidFill>
                        <a:schemeClr val="accent3">
                          <a:lumMod val="75000"/>
                        </a:schemeClr>
                      </a:solidFill>
                    </a:rPr>
                    <a:t>Profissionais</a:t>
                  </a:r>
                </a:p>
              </p:txBody>
            </p:sp>
            <p:sp>
              <p:nvSpPr>
                <p:cNvPr id="53" name="TextBox 42">
                  <a:extLst>
                    <a:ext uri="{FF2B5EF4-FFF2-40B4-BE49-F238E27FC236}">
                      <a16:creationId xmlns:a16="http://schemas.microsoft.com/office/drawing/2014/main" id="{62A566AC-0EE5-3DE4-9C87-ADBBFCB58028}"/>
                    </a:ext>
                  </a:extLst>
                </p:cNvPr>
                <p:cNvSpPr txBox="1"/>
                <p:nvPr/>
              </p:nvSpPr>
              <p:spPr>
                <a:xfrm>
                  <a:off x="11050033" y="7688134"/>
                  <a:ext cx="5485368" cy="1246496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285764" indent="-285764">
                    <a:buFont typeface="Arial" panose="020B0604020202020204" pitchFamily="34" charset="0"/>
                    <a:buChar char="•"/>
                  </a:pPr>
                  <a:r>
                    <a:rPr lang="pt-PT" sz="1600" i="1" noProof="1">
                      <a:solidFill>
                        <a:srgbClr val="7F7F7F"/>
                      </a:solidFill>
                    </a:rPr>
                    <a:t>Do Sistema de Justiça Penal</a:t>
                  </a:r>
                </a:p>
                <a:p>
                  <a:pPr marL="285764" indent="-285764">
                    <a:buFont typeface="Arial" panose="020B0604020202020204" pitchFamily="34" charset="0"/>
                    <a:buChar char="•"/>
                  </a:pPr>
                  <a:r>
                    <a:rPr lang="pt-PT" sz="1600" i="1" noProof="1">
                      <a:solidFill>
                        <a:srgbClr val="7F7F7F"/>
                      </a:solidFill>
                    </a:rPr>
                    <a:t>Do Sistema de Justiça Juvenil</a:t>
                  </a:r>
                </a:p>
                <a:p>
                  <a:pPr marL="285764" indent="-285764">
                    <a:buFont typeface="Arial" panose="020B0604020202020204" pitchFamily="34" charset="0"/>
                    <a:buChar char="•"/>
                  </a:pPr>
                  <a:r>
                    <a:rPr lang="pt-PT" sz="1600" i="1" noProof="1">
                      <a:solidFill>
                        <a:srgbClr val="7F7F7F"/>
                      </a:solidFill>
                    </a:rPr>
                    <a:t>De organizações em contacto com o SJC</a:t>
                  </a:r>
                </a:p>
              </p:txBody>
            </p:sp>
          </p:grpSp>
          <p:grpSp>
            <p:nvGrpSpPr>
              <p:cNvPr id="11" name="Agrupar 10">
                <a:extLst>
                  <a:ext uri="{FF2B5EF4-FFF2-40B4-BE49-F238E27FC236}">
                    <a16:creationId xmlns:a16="http://schemas.microsoft.com/office/drawing/2014/main" id="{E89118D4-77FC-5111-71AA-74A9C8ECC327}"/>
                  </a:ext>
                </a:extLst>
              </p:cNvPr>
              <p:cNvGrpSpPr/>
              <p:nvPr/>
            </p:nvGrpSpPr>
            <p:grpSpPr>
              <a:xfrm>
                <a:off x="9768686" y="4812601"/>
                <a:ext cx="4838620" cy="1897827"/>
                <a:chOff x="9768686" y="4822526"/>
                <a:chExt cx="4838620" cy="1897827"/>
              </a:xfrm>
            </p:grpSpPr>
            <p:sp>
              <p:nvSpPr>
                <p:cNvPr id="5" name="Rounded Rectangle 63">
                  <a:extLst>
                    <a:ext uri="{FF2B5EF4-FFF2-40B4-BE49-F238E27FC236}">
                      <a16:creationId xmlns:a16="http://schemas.microsoft.com/office/drawing/2014/main" id="{88C21861-13DC-7273-A8AB-87AF08076ADB}"/>
                    </a:ext>
                  </a:extLst>
                </p:cNvPr>
                <p:cNvSpPr/>
                <p:nvPr/>
              </p:nvSpPr>
              <p:spPr>
                <a:xfrm>
                  <a:off x="10776636" y="4868693"/>
                  <a:ext cx="102870" cy="1851660"/>
                </a:xfrm>
                <a:prstGeom prst="roundRect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E103DC2-4BBC-3E15-1509-0C0B2C6790EC}"/>
                    </a:ext>
                  </a:extLst>
                </p:cNvPr>
                <p:cNvSpPr txBox="1"/>
                <p:nvPr/>
              </p:nvSpPr>
              <p:spPr>
                <a:xfrm>
                  <a:off x="9768686" y="4822526"/>
                  <a:ext cx="831327" cy="600165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>
                  <a:defPPr>
                    <a:defRPr lang="en-US"/>
                  </a:defPPr>
                  <a:lvl1pPr>
                    <a:defRPr sz="2000" b="1"/>
                  </a:lvl1pPr>
                </a:lstStyle>
                <a:p>
                  <a:pPr algn="r"/>
                  <a:r>
                    <a:rPr lang="en-US" noProof="1">
                      <a:solidFill>
                        <a:srgbClr val="006666"/>
                      </a:solidFill>
                    </a:rPr>
                    <a:t>02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C0BED7E-FB0C-5DDA-6E55-992C27A8C973}"/>
                    </a:ext>
                  </a:extLst>
                </p:cNvPr>
                <p:cNvSpPr txBox="1"/>
                <p:nvPr/>
              </p:nvSpPr>
              <p:spPr>
                <a:xfrm>
                  <a:off x="11050033" y="4822526"/>
                  <a:ext cx="2837478" cy="553998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r>
                    <a:rPr lang="pt-PT" b="1" i="1" noProof="1">
                      <a:solidFill>
                        <a:srgbClr val="006666"/>
                      </a:solidFill>
                    </a:rPr>
                    <a:t>Crianças/jovens</a:t>
                  </a:r>
                </a:p>
              </p:txBody>
            </p:sp>
            <p:sp>
              <p:nvSpPr>
                <p:cNvPr id="55" name="TextBox 42">
                  <a:extLst>
                    <a:ext uri="{FF2B5EF4-FFF2-40B4-BE49-F238E27FC236}">
                      <a16:creationId xmlns:a16="http://schemas.microsoft.com/office/drawing/2014/main" id="{12F8D363-62FC-6B6C-3D8A-FDEF7A9DEE02}"/>
                    </a:ext>
                  </a:extLst>
                </p:cNvPr>
                <p:cNvSpPr txBox="1"/>
                <p:nvPr/>
              </p:nvSpPr>
              <p:spPr>
                <a:xfrm>
                  <a:off x="11050033" y="5372101"/>
                  <a:ext cx="3557273" cy="877163"/>
                </a:xfrm>
                <a:prstGeom prst="rect">
                  <a:avLst/>
                </a:prstGeom>
                <a:noFill/>
              </p:spPr>
              <p:txBody>
                <a:bodyPr wrap="square" lIns="0" tIns="45720" rIns="0" bIns="45720" rtlCol="0" anchor="b">
                  <a:spAutoFit/>
                </a:bodyPr>
                <a:lstStyle/>
                <a:p>
                  <a:pPr marL="285764" indent="-285764">
                    <a:buFont typeface="Arial" panose="020B0604020202020204" pitchFamily="34" charset="0"/>
                    <a:buChar char="•"/>
                  </a:pPr>
                  <a:r>
                    <a:rPr lang="pt-PT" sz="1600" i="1" noProof="1">
                      <a:solidFill>
                        <a:srgbClr val="7F7F7F"/>
                      </a:solidFill>
                    </a:rPr>
                    <a:t>Em risco</a:t>
                  </a:r>
                  <a:endParaRPr lang="pt-PT" sz="1600" i="1" noProof="1">
                    <a:solidFill>
                      <a:srgbClr val="7F7F7F"/>
                    </a:solidFill>
                    <a:cs typeface="Calibri"/>
                  </a:endParaRPr>
                </a:p>
                <a:p>
                  <a:pPr marL="285764" indent="-285764">
                    <a:buFont typeface="Arial" panose="020B0604020202020204" pitchFamily="34" charset="0"/>
                    <a:buChar char="•"/>
                  </a:pPr>
                  <a:r>
                    <a:rPr lang="pt-PT" sz="1600" i="1" noProof="1">
                      <a:solidFill>
                        <a:srgbClr val="7F7F7F"/>
                      </a:solidFill>
                      <a:ea typeface="+mn-lt"/>
                      <a:cs typeface="+mn-lt"/>
                    </a:rPr>
                    <a:t>Em conflito com a lei</a:t>
                  </a:r>
                  <a:endParaRPr lang="pt-PT" sz="1600" i="1" noProof="1">
                    <a:solidFill>
                      <a:srgbClr val="7F7F7F"/>
                    </a:solidFill>
                    <a:cs typeface="Calibri"/>
                  </a:endParaRPr>
                </a:p>
              </p:txBody>
            </p:sp>
          </p:grpSp>
        </p:grp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14AAD7E-D368-24B8-B289-26A733DD589C}"/>
              </a:ext>
            </a:extLst>
          </p:cNvPr>
          <p:cNvGrpSpPr/>
          <p:nvPr/>
        </p:nvGrpSpPr>
        <p:grpSpPr>
          <a:xfrm>
            <a:off x="657917" y="573443"/>
            <a:ext cx="8747867" cy="899599"/>
            <a:chOff x="554448" y="324626"/>
            <a:chExt cx="8816418" cy="970573"/>
          </a:xfrm>
        </p:grpSpPr>
        <p:sp>
          <p:nvSpPr>
            <p:cNvPr id="8" name="Rectangle 49">
              <a:extLst>
                <a:ext uri="{FF2B5EF4-FFF2-40B4-BE49-F238E27FC236}">
                  <a16:creationId xmlns:a16="http://schemas.microsoft.com/office/drawing/2014/main" id="{88B495A6-B61C-7808-A220-4AF7A4A2BFE4}"/>
                </a:ext>
              </a:extLst>
            </p:cNvPr>
            <p:cNvSpPr/>
            <p:nvPr/>
          </p:nvSpPr>
          <p:spPr>
            <a:xfrm>
              <a:off x="554448" y="634403"/>
              <a:ext cx="8816418" cy="660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29271"/>
              <a:r>
                <a:rPr lang="pt-BR" sz="3380" b="1" i="1">
                  <a:solidFill>
                    <a:srgbClr val="009D9A"/>
                  </a:solidFill>
                  <a:latin typeface="Calibri"/>
                  <a:cs typeface="Raleway"/>
                </a:rPr>
                <a:t>Grupos-alvo</a:t>
              </a:r>
            </a:p>
          </p:txBody>
        </p:sp>
        <p:sp>
          <p:nvSpPr>
            <p:cNvPr id="9" name="Rectangle 50">
              <a:extLst>
                <a:ext uri="{FF2B5EF4-FFF2-40B4-BE49-F238E27FC236}">
                  <a16:creationId xmlns:a16="http://schemas.microsoft.com/office/drawing/2014/main" id="{404CA833-A7DF-FC0D-180A-DE0EF279EF00}"/>
                </a:ext>
              </a:extLst>
            </p:cNvPr>
            <p:cNvSpPr/>
            <p:nvPr/>
          </p:nvSpPr>
          <p:spPr>
            <a:xfrm>
              <a:off x="554448" y="324626"/>
              <a:ext cx="5732441" cy="380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29271"/>
              <a:r>
                <a:rPr lang="pt-BR" sz="1690" i="1">
                  <a:solidFill>
                    <a:srgbClr val="009D9A"/>
                  </a:solidFill>
                  <a:latin typeface="Calibri"/>
                  <a:cs typeface="Raleway"/>
                </a:rPr>
                <a:t>Setor para o Sistema de Justiça Criminal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55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9DBD5-823F-D724-8CA8-4A3E53DF5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3077C5AA-A466-9977-33D7-3EBED8F20F31}"/>
              </a:ext>
            </a:extLst>
          </p:cNvPr>
          <p:cNvGrpSpPr/>
          <p:nvPr/>
        </p:nvGrpSpPr>
        <p:grpSpPr>
          <a:xfrm>
            <a:off x="1582858" y="2605906"/>
            <a:ext cx="8991778" cy="1646188"/>
            <a:chOff x="924258" y="2534830"/>
            <a:chExt cx="8991778" cy="1646188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94614FC9-2F85-F313-92C9-233F34A74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4258" y="2534830"/>
              <a:ext cx="1179846" cy="1646188"/>
            </a:xfrm>
            <a:prstGeom prst="rect">
              <a:avLst/>
            </a:prstGeom>
          </p:spPr>
        </p:pic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95AEA586-7156-F9F2-5C41-F1B933DC1E94}"/>
                </a:ext>
              </a:extLst>
            </p:cNvPr>
            <p:cNvSpPr txBox="1">
              <a:spLocks/>
            </p:cNvSpPr>
            <p:nvPr/>
          </p:nvSpPr>
          <p:spPr>
            <a:xfrm>
              <a:off x="1750864" y="2830747"/>
              <a:ext cx="8165172" cy="120362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0" i="0">
                  <a:effectLst/>
                  <a:latin typeface="Aptos Black" panose="020B0004020202020204" pitchFamily="34" charset="0"/>
                </a:rPr>
                <a:t>M4Pris: Peer Mentoring </a:t>
              </a:r>
              <a:r>
                <a:rPr lang="en-US" sz="3600" b="0" i="0" err="1">
                  <a:effectLst/>
                  <a:latin typeface="Aptos Black" panose="020B0004020202020204" pitchFamily="34" charset="0"/>
                </a:rPr>
                <a:t>Programme</a:t>
              </a:r>
              <a:r>
                <a:rPr lang="en-US" sz="3600" b="0" i="0">
                  <a:effectLst/>
                  <a:latin typeface="Aptos Black" panose="020B0004020202020204" pitchFamily="34" charset="0"/>
                </a:rPr>
                <a:t> for Prison Staff</a:t>
              </a:r>
            </a:p>
            <a:p>
              <a:pPr algn="l"/>
              <a:r>
                <a:rPr lang="pt-PT" sz="1700" i="0">
                  <a:effectLst/>
                  <a:latin typeface="Aptos" panose="020B0004020202020204" pitchFamily="34" charset="0"/>
                </a:rPr>
                <a:t>Programa de mentoria entre pares para trabalhadores do contexto prisional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164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D028-732A-6FB8-D9DA-0CE20FD92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1D4EEED5-AF4B-D394-0BA8-2A6831AD8EA3}"/>
              </a:ext>
            </a:extLst>
          </p:cNvPr>
          <p:cNvGrpSpPr/>
          <p:nvPr/>
        </p:nvGrpSpPr>
        <p:grpSpPr>
          <a:xfrm>
            <a:off x="1031080" y="1002330"/>
            <a:ext cx="4498730" cy="792752"/>
            <a:chOff x="1031080" y="1002330"/>
            <a:chExt cx="4498730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0891BD86-A1EF-D483-0D75-FEAC8680B9F7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43E184F-8DD1-573C-1D42-4A9F0BE92469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422532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 err="1">
                  <a:effectLst/>
                  <a:latin typeface="Aptos Black" panose="020B0004020202020204" pitchFamily="34" charset="0"/>
                </a:rPr>
                <a:t>Sobre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 a inicia</a:t>
              </a:r>
              <a:r>
                <a:rPr lang="en-US" sz="3600">
                  <a:latin typeface="Aptos Black" panose="020B0004020202020204" pitchFamily="34" charset="0"/>
                </a:rPr>
                <a:t>tiva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6C8D26F1-6849-9EFE-3E4E-6465B495DC39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023A7FA-ABFA-1BB2-2D33-1A9E944EE4C1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3807BF54-A473-95EF-B7D6-4601F1756CD3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1151D21-7051-2748-1839-DC23FA1EF4AE}"/>
              </a:ext>
            </a:extLst>
          </p:cNvPr>
          <p:cNvGraphicFramePr/>
          <p:nvPr/>
        </p:nvGraphicFramePr>
        <p:xfrm>
          <a:off x="1380641" y="1653892"/>
          <a:ext cx="9430718" cy="4100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43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id="{527A1A96-AC22-B630-8F74-EB86F68A1D9E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Imagem 4" descr="Uma imagem com mapa, texto, atlas&#10;&#10;Descrição gerada automaticamente">
            <a:extLst>
              <a:ext uri="{FF2B5EF4-FFF2-40B4-BE49-F238E27FC236}">
                <a16:creationId xmlns:a16="http://schemas.microsoft.com/office/drawing/2014/main" id="{875B10DD-3F8F-26C4-FFBD-6B776B89C0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t="8314" r="27149"/>
          <a:stretch/>
        </p:blipFill>
        <p:spPr>
          <a:xfrm>
            <a:off x="6931518" y="0"/>
            <a:ext cx="5260265" cy="685800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E2A07871-7599-E8E1-2231-15E38D571C37}"/>
              </a:ext>
            </a:extLst>
          </p:cNvPr>
          <p:cNvGrpSpPr/>
          <p:nvPr/>
        </p:nvGrpSpPr>
        <p:grpSpPr>
          <a:xfrm>
            <a:off x="1031080" y="1002330"/>
            <a:ext cx="10913270" cy="792752"/>
            <a:chOff x="1031080" y="1002330"/>
            <a:chExt cx="6284120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32DCCAC6-D0FB-909C-C90E-250E810FC81D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94A2C83B-6D91-975D-0A9A-B041A4A375E2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601071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 err="1">
                  <a:effectLst/>
                  <a:latin typeface="Aptos Black" panose="020B0004020202020204" pitchFamily="34" charset="0"/>
                </a:rPr>
                <a:t>Parceria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1E9E4E1A-EC8E-05BE-2D55-E2C576F6D15E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TextBox 112">
            <a:extLst>
              <a:ext uri="{FF2B5EF4-FFF2-40B4-BE49-F238E27FC236}">
                <a16:creationId xmlns:a16="http://schemas.microsoft.com/office/drawing/2014/main" id="{86921169-6BF2-58A1-EC44-532E5B8A0EFE}"/>
              </a:ext>
            </a:extLst>
          </p:cNvPr>
          <p:cNvSpPr txBox="1"/>
          <p:nvPr/>
        </p:nvSpPr>
        <p:spPr>
          <a:xfrm>
            <a:off x="1374808" y="1948563"/>
            <a:ext cx="9442385" cy="2960875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BRAINLOG - Dinamarca (Coordenador)</a:t>
            </a:r>
            <a:endParaRPr lang="pt-PT" kern="0">
              <a:latin typeface="Aptos" panose="020B0004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FÆNGSELSFORBUNDET (Sindicato CGP) - Dinamarca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pt-PT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KATHOLIEKE UNIVERSITEIT LEUVEN </a:t>
            </a:r>
            <a:r>
              <a:rPr lang="pt-PT" kern="0">
                <a:latin typeface="Aptos" panose="020B0004020202020204" pitchFamily="34" charset="0"/>
              </a:rPr>
              <a:t>-</a:t>
            </a:r>
            <a:r>
              <a:rPr kumimoji="0" lang="pt-PT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Bélgica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ATHENS LIFELONG LEARNING INSTITUTE (ALLI) -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Grécia</a:t>
            </a:r>
            <a:endParaRPr kumimoji="0" lang="en-US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ASOCIATIA VIS JUVENTUM - Roménia</a:t>
            </a: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SINDICATUL NATIONAL AL POLITISTILOR DE PENITENCIARE (Sindicato CGP) </a:t>
            </a:r>
            <a:r>
              <a:rPr lang="pt-PT" kern="0">
                <a:latin typeface="Aptos" panose="020B0004020202020204" pitchFamily="34" charset="0"/>
              </a:rPr>
              <a:t>-</a:t>
            </a:r>
            <a:r>
              <a:rPr kumimoji="0" lang="pt-PT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Roménia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pt-PT" b="1" i="0" u="none" strike="noStrike" kern="0" cap="none" spc="0" normalizeH="0" baseline="0" noProof="0">
                <a:ln>
                  <a:noFill/>
                </a:ln>
                <a:solidFill>
                  <a:srgbClr val="459395"/>
                </a:solidFill>
                <a:effectLst/>
                <a:uLnTx/>
                <a:uFillTx/>
                <a:latin typeface="Aptos" panose="020B0004020202020204" pitchFamily="34" charset="0"/>
              </a:rPr>
              <a:t>APROXIMAR, COOPERATIVA DE SOLIDARIEDADE SOCIAL, CRL - Portugal</a:t>
            </a:r>
          </a:p>
        </p:txBody>
      </p:sp>
    </p:spTree>
    <p:extLst>
      <p:ext uri="{BB962C8B-B14F-4D97-AF65-F5344CB8AC3E}">
        <p14:creationId xmlns:p14="http://schemas.microsoft.com/office/powerpoint/2010/main" val="42660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id="{42ECBBEF-7031-C6DE-312C-A29A25744105}"/>
              </a:ext>
            </a:extLst>
          </p:cNvPr>
          <p:cNvSpPr/>
          <p:nvPr/>
        </p:nvSpPr>
        <p:spPr>
          <a:xfrm>
            <a:off x="10812211" y="75296"/>
            <a:ext cx="1304483" cy="1260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2A07871-7599-E8E1-2231-15E38D571C37}"/>
              </a:ext>
            </a:extLst>
          </p:cNvPr>
          <p:cNvGrpSpPr/>
          <p:nvPr/>
        </p:nvGrpSpPr>
        <p:grpSpPr>
          <a:xfrm>
            <a:off x="1031080" y="1002330"/>
            <a:ext cx="10913270" cy="792752"/>
            <a:chOff x="1031080" y="1002330"/>
            <a:chExt cx="6284120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32DCCAC6-D0FB-909C-C90E-250E810FC81D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94A2C83B-6D91-975D-0A9A-B041A4A375E2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601071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>
                  <a:effectLst/>
                  <a:latin typeface="Aptos Black" panose="020B0004020202020204" pitchFamily="34" charset="0"/>
                </a:rPr>
                <a:t>Objetivos</a:t>
              </a: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1E9E4E1A-EC8E-05BE-2D55-E2C576F6D15E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4" name="TextBox 87">
            <a:extLst>
              <a:ext uri="{FF2B5EF4-FFF2-40B4-BE49-F238E27FC236}">
                <a16:creationId xmlns:a16="http://schemas.microsoft.com/office/drawing/2014/main" id="{6B3AA9D7-FAAA-07DD-1E16-15544F653605}"/>
              </a:ext>
            </a:extLst>
          </p:cNvPr>
          <p:cNvSpPr txBox="1"/>
          <p:nvPr/>
        </p:nvSpPr>
        <p:spPr>
          <a:xfrm>
            <a:off x="287813" y="5269827"/>
            <a:ext cx="2591972" cy="954107"/>
          </a:xfrm>
          <a:prstGeom prst="rect">
            <a:avLst/>
          </a:prstGeom>
          <a:noFill/>
        </p:spPr>
        <p:txBody>
          <a:bodyPr wrap="square" lIns="0" tIns="45720" rIns="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b="1">
                <a:latin typeface="Aptos" panose="020B0004020202020204" pitchFamily="34" charset="0"/>
              </a:rPr>
              <a:t>Mapear as necessidades </a:t>
            </a:r>
            <a:r>
              <a:rPr lang="pt-PT" sz="1400">
                <a:latin typeface="Aptos" panose="020B0004020202020204" pitchFamily="34" charset="0"/>
              </a:rPr>
              <a:t>dos trabalhadores prisionais quanto a esquemas de mentoria / apoio entre pares</a:t>
            </a:r>
          </a:p>
        </p:txBody>
      </p:sp>
      <p:sp>
        <p:nvSpPr>
          <p:cNvPr id="155" name="TextBox 90">
            <a:extLst>
              <a:ext uri="{FF2B5EF4-FFF2-40B4-BE49-F238E27FC236}">
                <a16:creationId xmlns:a16="http://schemas.microsoft.com/office/drawing/2014/main" id="{D660192A-5A06-28E5-8F34-333B5881BAFE}"/>
              </a:ext>
            </a:extLst>
          </p:cNvPr>
          <p:cNvSpPr txBox="1"/>
          <p:nvPr/>
        </p:nvSpPr>
        <p:spPr>
          <a:xfrm>
            <a:off x="306958" y="4160366"/>
            <a:ext cx="2807342" cy="7386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b="1">
                <a:latin typeface="Aptos" panose="020B0004020202020204" pitchFamily="34" charset="0"/>
              </a:rPr>
              <a:t>Desenvolver um programa de formação de mentores </a:t>
            </a:r>
            <a:r>
              <a:rPr lang="pt-PT" sz="1400">
                <a:latin typeface="Aptos" panose="020B0004020202020204" pitchFamily="34" charset="0"/>
              </a:rPr>
              <a:t>para os trabalhadores do contexto prisional</a:t>
            </a:r>
          </a:p>
        </p:txBody>
      </p: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FEBD944E-99A0-8112-A4C5-D9B904497D54}"/>
              </a:ext>
            </a:extLst>
          </p:cNvPr>
          <p:cNvSpPr txBox="1"/>
          <p:nvPr/>
        </p:nvSpPr>
        <p:spPr>
          <a:xfrm>
            <a:off x="823876" y="3119038"/>
            <a:ext cx="319353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pt-PT" sz="1400" b="1" dirty="0">
                <a:latin typeface="Aptos" panose="020B0004020202020204" pitchFamily="34" charset="0"/>
              </a:rPr>
              <a:t>Sensibilizar os serviços prisionais </a:t>
            </a:r>
            <a:r>
              <a:rPr lang="pt-PT" sz="1400" dirty="0">
                <a:latin typeface="Aptos" panose="020B0004020202020204" pitchFamily="34" charset="0"/>
              </a:rPr>
              <a:t>para os desafios do </a:t>
            </a:r>
            <a:r>
              <a:rPr lang="pt-PT" sz="1400" i="1" dirty="0">
                <a:latin typeface="Aptos" panose="020B0004020202020204" pitchFamily="34" charset="0"/>
              </a:rPr>
              <a:t>stress</a:t>
            </a:r>
            <a:r>
              <a:rPr lang="pt-PT" sz="1400" dirty="0">
                <a:latin typeface="Aptos" panose="020B0004020202020204" pitchFamily="34" charset="0"/>
              </a:rPr>
              <a:t> ocupacional</a:t>
            </a:r>
          </a:p>
        </p:txBody>
      </p:sp>
      <p:sp>
        <p:nvSpPr>
          <p:cNvPr id="158" name="TextBox 109">
            <a:extLst>
              <a:ext uri="{FF2B5EF4-FFF2-40B4-BE49-F238E27FC236}">
                <a16:creationId xmlns:a16="http://schemas.microsoft.com/office/drawing/2014/main" id="{8A0C1212-6AEF-8641-7699-3C93169B9AEA}"/>
              </a:ext>
            </a:extLst>
          </p:cNvPr>
          <p:cNvSpPr txBox="1"/>
          <p:nvPr/>
        </p:nvSpPr>
        <p:spPr>
          <a:xfrm>
            <a:off x="9369352" y="5269827"/>
            <a:ext cx="2534835" cy="954107"/>
          </a:xfrm>
          <a:prstGeom prst="rect">
            <a:avLst/>
          </a:prstGeom>
          <a:noFill/>
        </p:spPr>
        <p:txBody>
          <a:bodyPr wrap="square" lIns="0" tIns="45720" rIns="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400" b="1">
                <a:latin typeface="Aptos" panose="020B0004020202020204" pitchFamily="34" charset="0"/>
              </a:rPr>
              <a:t>Promover a cooperação e partilha de práticas </a:t>
            </a:r>
            <a:r>
              <a:rPr lang="pt-PT" sz="1400">
                <a:latin typeface="Aptos" panose="020B0004020202020204" pitchFamily="34" charset="0"/>
              </a:rPr>
              <a:t>entre Estabelecimentos Prisionais a nível Europeu</a:t>
            </a:r>
            <a:r>
              <a:rPr lang="en-GB" sz="1400">
                <a:latin typeface="Aptos" panose="020B0004020202020204" pitchFamily="34" charset="0"/>
              </a:rPr>
              <a:t>​</a:t>
            </a:r>
            <a:endParaRPr lang="en-US" sz="1400">
              <a:latin typeface="Aptos" panose="020B0004020202020204" pitchFamily="34" charset="0"/>
            </a:endParaRPr>
          </a:p>
        </p:txBody>
      </p:sp>
      <p:sp>
        <p:nvSpPr>
          <p:cNvPr id="159" name="TextBox 107">
            <a:extLst>
              <a:ext uri="{FF2B5EF4-FFF2-40B4-BE49-F238E27FC236}">
                <a16:creationId xmlns:a16="http://schemas.microsoft.com/office/drawing/2014/main" id="{102ADEAA-0AFF-D07C-EF7A-19393B53C831}"/>
              </a:ext>
            </a:extLst>
          </p:cNvPr>
          <p:cNvSpPr txBox="1"/>
          <p:nvPr/>
        </p:nvSpPr>
        <p:spPr>
          <a:xfrm>
            <a:off x="8956428" y="4052645"/>
            <a:ext cx="2885174" cy="95410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400" b="1">
                <a:latin typeface="Aptos" panose="020B0004020202020204" pitchFamily="34" charset="0"/>
              </a:rPr>
              <a:t>Impactar</a:t>
            </a:r>
            <a:r>
              <a:rPr lang="pt-PT" sz="1400">
                <a:latin typeface="Aptos" panose="020B0004020202020204" pitchFamily="34" charset="0"/>
              </a:rPr>
              <a:t> </a:t>
            </a:r>
            <a:r>
              <a:rPr lang="pt-PT" sz="1400" b="1">
                <a:latin typeface="Aptos" panose="020B0004020202020204" pitchFamily="34" charset="0"/>
              </a:rPr>
              <a:t>positivamente</a:t>
            </a:r>
            <a:r>
              <a:rPr lang="pt-PT" sz="1400">
                <a:latin typeface="Aptos" panose="020B0004020202020204" pitchFamily="34" charset="0"/>
              </a:rPr>
              <a:t> e a longo prazo as </a:t>
            </a:r>
            <a:r>
              <a:rPr lang="pt-PT" sz="1400" b="1">
                <a:latin typeface="Aptos" panose="020B0004020202020204" pitchFamily="34" charset="0"/>
              </a:rPr>
              <a:t>atitudes</a:t>
            </a:r>
            <a:r>
              <a:rPr lang="pt-PT" sz="1400">
                <a:latin typeface="Aptos" panose="020B0004020202020204" pitchFamily="34" charset="0"/>
              </a:rPr>
              <a:t>, </a:t>
            </a:r>
            <a:r>
              <a:rPr lang="pt-PT" sz="1400" b="1">
                <a:latin typeface="Aptos" panose="020B0004020202020204" pitchFamily="34" charset="0"/>
              </a:rPr>
              <a:t>comportamentos</a:t>
            </a:r>
            <a:r>
              <a:rPr lang="pt-PT" sz="1400">
                <a:latin typeface="Aptos" panose="020B0004020202020204" pitchFamily="34" charset="0"/>
              </a:rPr>
              <a:t> e </a:t>
            </a:r>
            <a:r>
              <a:rPr lang="pt-PT" sz="1400" b="1">
                <a:latin typeface="Aptos" panose="020B0004020202020204" pitchFamily="34" charset="0"/>
              </a:rPr>
              <a:t>competências</a:t>
            </a:r>
            <a:r>
              <a:rPr lang="pt-PT" sz="1400">
                <a:latin typeface="Aptos" panose="020B0004020202020204" pitchFamily="34" charset="0"/>
              </a:rPr>
              <a:t> dos trabalhadores do contexto prisional</a:t>
            </a:r>
          </a:p>
        </p:txBody>
      </p:sp>
      <p:sp>
        <p:nvSpPr>
          <p:cNvPr id="160" name="TextBox 105">
            <a:extLst>
              <a:ext uri="{FF2B5EF4-FFF2-40B4-BE49-F238E27FC236}">
                <a16:creationId xmlns:a16="http://schemas.microsoft.com/office/drawing/2014/main" id="{5C578A06-6F6D-32D8-F6F6-FC0CD8CCE96C}"/>
              </a:ext>
            </a:extLst>
          </p:cNvPr>
          <p:cNvSpPr txBox="1"/>
          <p:nvPr/>
        </p:nvSpPr>
        <p:spPr>
          <a:xfrm>
            <a:off x="8098637" y="3119038"/>
            <a:ext cx="3612101" cy="523220"/>
          </a:xfrm>
          <a:prstGeom prst="rect">
            <a:avLst/>
          </a:prstGeom>
          <a:noFill/>
        </p:spPr>
        <p:txBody>
          <a:bodyPr wrap="square" lIns="0" tIns="45720" rIns="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400" b="1">
                <a:latin typeface="Aptos" panose="020B0004020202020204" pitchFamily="34" charset="0"/>
              </a:rPr>
              <a:t>Fornecer soluções flexíveis e rentáveis </a:t>
            </a:r>
            <a:r>
              <a:rPr lang="pt-PT" sz="1400">
                <a:latin typeface="Aptos" panose="020B0004020202020204" pitchFamily="34" charset="0"/>
              </a:rPr>
              <a:t>para aumentar o bem-estar no trabalho </a:t>
            </a:r>
          </a:p>
        </p:txBody>
      </p:sp>
      <p:grpSp>
        <p:nvGrpSpPr>
          <p:cNvPr id="161" name="Agrupar 160">
            <a:extLst>
              <a:ext uri="{FF2B5EF4-FFF2-40B4-BE49-F238E27FC236}">
                <a16:creationId xmlns:a16="http://schemas.microsoft.com/office/drawing/2014/main" id="{300F67FF-5300-17A7-5E98-3053F57861B9}"/>
              </a:ext>
            </a:extLst>
          </p:cNvPr>
          <p:cNvGrpSpPr/>
          <p:nvPr/>
        </p:nvGrpSpPr>
        <p:grpSpPr>
          <a:xfrm>
            <a:off x="3066072" y="3153551"/>
            <a:ext cx="6079001" cy="3039501"/>
            <a:chOff x="3127355" y="2469096"/>
            <a:chExt cx="6079001" cy="3039501"/>
          </a:xfrm>
        </p:grpSpPr>
        <p:grpSp>
          <p:nvGrpSpPr>
            <p:cNvPr id="163" name="Agrupar 162">
              <a:extLst>
                <a:ext uri="{FF2B5EF4-FFF2-40B4-BE49-F238E27FC236}">
                  <a16:creationId xmlns:a16="http://schemas.microsoft.com/office/drawing/2014/main" id="{110741D3-D2B2-52A3-73A7-98C3A67E1B50}"/>
                </a:ext>
              </a:extLst>
            </p:cNvPr>
            <p:cNvGrpSpPr/>
            <p:nvPr/>
          </p:nvGrpSpPr>
          <p:grpSpPr>
            <a:xfrm>
              <a:off x="3127355" y="2469096"/>
              <a:ext cx="6079001" cy="3039501"/>
              <a:chOff x="3127355" y="2469096"/>
              <a:chExt cx="6079001" cy="3039501"/>
            </a:xfrm>
          </p:grpSpPr>
          <p:sp>
            <p:nvSpPr>
              <p:cNvPr id="172" name="Freeform: Shape 117">
                <a:extLst>
                  <a:ext uri="{FF2B5EF4-FFF2-40B4-BE49-F238E27FC236}">
                    <a16:creationId xmlns:a16="http://schemas.microsoft.com/office/drawing/2014/main" id="{2F45DD80-63D8-7444-9835-E991ADFC11F2}"/>
                  </a:ext>
                </a:extLst>
              </p:cNvPr>
              <p:cNvSpPr/>
              <p:nvPr/>
            </p:nvSpPr>
            <p:spPr>
              <a:xfrm>
                <a:off x="3127355" y="2469096"/>
                <a:ext cx="6079001" cy="3039501"/>
              </a:xfrm>
              <a:custGeom>
                <a:avLst/>
                <a:gdLst>
                  <a:gd name="connsiteX0" fmla="*/ 3234455 w 6468910"/>
                  <a:gd name="connsiteY0" fmla="*/ 0 h 3234456"/>
                  <a:gd name="connsiteX1" fmla="*/ 6468910 w 6468910"/>
                  <a:gd name="connsiteY1" fmla="*/ 3234455 h 3234456"/>
                  <a:gd name="connsiteX2" fmla="*/ 6468910 w 6468910"/>
                  <a:gd name="connsiteY2" fmla="*/ 3234456 h 3234456"/>
                  <a:gd name="connsiteX3" fmla="*/ 5296549 w 6468910"/>
                  <a:gd name="connsiteY3" fmla="*/ 3234456 h 3234456"/>
                  <a:gd name="connsiteX4" fmla="*/ 3234456 w 6468910"/>
                  <a:gd name="connsiteY4" fmla="*/ 1172363 h 3234456"/>
                  <a:gd name="connsiteX5" fmla="*/ 1172363 w 6468910"/>
                  <a:gd name="connsiteY5" fmla="*/ 3234456 h 3234456"/>
                  <a:gd name="connsiteX6" fmla="*/ 0 w 6468910"/>
                  <a:gd name="connsiteY6" fmla="*/ 3234456 h 3234456"/>
                  <a:gd name="connsiteX7" fmla="*/ 0 w 6468910"/>
                  <a:gd name="connsiteY7" fmla="*/ 3234455 h 3234456"/>
                  <a:gd name="connsiteX8" fmla="*/ 3234455 w 6468910"/>
                  <a:gd name="connsiteY8" fmla="*/ 0 h 3234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68910" h="3234456">
                    <a:moveTo>
                      <a:pt x="3234455" y="0"/>
                    </a:moveTo>
                    <a:cubicBezTo>
                      <a:pt x="5020795" y="0"/>
                      <a:pt x="6468910" y="1448115"/>
                      <a:pt x="6468910" y="3234455"/>
                    </a:cubicBezTo>
                    <a:lnTo>
                      <a:pt x="6468910" y="3234456"/>
                    </a:lnTo>
                    <a:lnTo>
                      <a:pt x="5296549" y="3234456"/>
                    </a:lnTo>
                    <a:cubicBezTo>
                      <a:pt x="5296549" y="2095593"/>
                      <a:pt x="4373319" y="1172363"/>
                      <a:pt x="3234456" y="1172363"/>
                    </a:cubicBezTo>
                    <a:cubicBezTo>
                      <a:pt x="2095593" y="1172363"/>
                      <a:pt x="1172363" y="2095593"/>
                      <a:pt x="1172363" y="3234456"/>
                    </a:cubicBezTo>
                    <a:lnTo>
                      <a:pt x="0" y="3234456"/>
                    </a:lnTo>
                    <a:lnTo>
                      <a:pt x="0" y="3234455"/>
                    </a:lnTo>
                    <a:cubicBezTo>
                      <a:pt x="0" y="1448115"/>
                      <a:pt x="1448115" y="0"/>
                      <a:pt x="323445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5">
                <a:extLst>
                  <a:ext uri="{FF2B5EF4-FFF2-40B4-BE49-F238E27FC236}">
                    <a16:creationId xmlns:a16="http://schemas.microsoft.com/office/drawing/2014/main" id="{EF5EB651-9098-6AE2-F050-F1AC39FB3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3339" y="3512549"/>
                <a:ext cx="1508225" cy="1402306"/>
              </a:xfrm>
              <a:custGeom>
                <a:avLst/>
                <a:gdLst>
                  <a:gd name="T0" fmla="*/ 1531 w 2575"/>
                  <a:gd name="T1" fmla="*/ 0 h 2391"/>
                  <a:gd name="T2" fmla="*/ 2575 w 2575"/>
                  <a:gd name="T3" fmla="*/ 1562 h 2391"/>
                  <a:gd name="T4" fmla="*/ 573 w 2575"/>
                  <a:gd name="T5" fmla="*/ 2391 h 2391"/>
                  <a:gd name="T6" fmla="*/ 0 w 2575"/>
                  <a:gd name="T7" fmla="*/ 1532 h 2391"/>
                  <a:gd name="T8" fmla="*/ 1531 w 2575"/>
                  <a:gd name="T9" fmla="*/ 0 h 2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5" h="2391">
                    <a:moveTo>
                      <a:pt x="1531" y="0"/>
                    </a:moveTo>
                    <a:cubicBezTo>
                      <a:pt x="1978" y="447"/>
                      <a:pt x="2333" y="978"/>
                      <a:pt x="2575" y="1562"/>
                    </a:cubicBezTo>
                    <a:lnTo>
                      <a:pt x="573" y="2391"/>
                    </a:lnTo>
                    <a:cubicBezTo>
                      <a:pt x="440" y="2070"/>
                      <a:pt x="245" y="1778"/>
                      <a:pt x="0" y="1532"/>
                    </a:cubicBez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45939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Freeform 6">
                <a:extLst>
                  <a:ext uri="{FF2B5EF4-FFF2-40B4-BE49-F238E27FC236}">
                    <a16:creationId xmlns:a16="http://schemas.microsoft.com/office/drawing/2014/main" id="{13535B38-3F2C-744F-8E6D-12F7EFB24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8998" y="4428523"/>
                <a:ext cx="1385896" cy="1080074"/>
              </a:xfrm>
              <a:custGeom>
                <a:avLst/>
                <a:gdLst>
                  <a:gd name="T0" fmla="*/ 2002 w 2368"/>
                  <a:gd name="T1" fmla="*/ 0 h 1842"/>
                  <a:gd name="T2" fmla="*/ 2368 w 2368"/>
                  <a:gd name="T3" fmla="*/ 1842 h 1842"/>
                  <a:gd name="T4" fmla="*/ 202 w 2368"/>
                  <a:gd name="T5" fmla="*/ 1842 h 1842"/>
                  <a:gd name="T6" fmla="*/ 0 w 2368"/>
                  <a:gd name="T7" fmla="*/ 829 h 1842"/>
                  <a:gd name="T8" fmla="*/ 2002 w 2368"/>
                  <a:gd name="T9" fmla="*/ 0 h 1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8" h="1842">
                    <a:moveTo>
                      <a:pt x="2002" y="0"/>
                    </a:moveTo>
                    <a:cubicBezTo>
                      <a:pt x="2244" y="584"/>
                      <a:pt x="2368" y="1210"/>
                      <a:pt x="2368" y="1842"/>
                    </a:cubicBezTo>
                    <a:lnTo>
                      <a:pt x="202" y="1842"/>
                    </a:lnTo>
                    <a:cubicBezTo>
                      <a:pt x="202" y="1494"/>
                      <a:pt x="133" y="1150"/>
                      <a:pt x="0" y="829"/>
                    </a:cubicBezTo>
                    <a:lnTo>
                      <a:pt x="2002" y="0"/>
                    </a:lnTo>
                    <a:close/>
                  </a:path>
                </a:pathLst>
              </a:custGeom>
              <a:solidFill>
                <a:srgbClr val="00B4B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Freeform 15">
                <a:extLst>
                  <a:ext uri="{FF2B5EF4-FFF2-40B4-BE49-F238E27FC236}">
                    <a16:creationId xmlns:a16="http://schemas.microsoft.com/office/drawing/2014/main" id="{976BA4D0-DC9E-3357-6949-1C031E539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8818" y="4428523"/>
                <a:ext cx="1387387" cy="1080074"/>
              </a:xfrm>
              <a:custGeom>
                <a:avLst/>
                <a:gdLst>
                  <a:gd name="T0" fmla="*/ 0 w 2368"/>
                  <a:gd name="T1" fmla="*/ 1842 h 1842"/>
                  <a:gd name="T2" fmla="*/ 366 w 2368"/>
                  <a:gd name="T3" fmla="*/ 0 h 1842"/>
                  <a:gd name="T4" fmla="*/ 2368 w 2368"/>
                  <a:gd name="T5" fmla="*/ 829 h 1842"/>
                  <a:gd name="T6" fmla="*/ 2166 w 2368"/>
                  <a:gd name="T7" fmla="*/ 1842 h 1842"/>
                  <a:gd name="T8" fmla="*/ 0 w 2368"/>
                  <a:gd name="T9" fmla="*/ 1842 h 1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8" h="1842">
                    <a:moveTo>
                      <a:pt x="0" y="1842"/>
                    </a:moveTo>
                    <a:cubicBezTo>
                      <a:pt x="0" y="1210"/>
                      <a:pt x="124" y="584"/>
                      <a:pt x="366" y="0"/>
                    </a:cubicBezTo>
                    <a:lnTo>
                      <a:pt x="2368" y="829"/>
                    </a:lnTo>
                    <a:cubicBezTo>
                      <a:pt x="2234" y="1150"/>
                      <a:pt x="2166" y="1494"/>
                      <a:pt x="2166" y="1842"/>
                    </a:cubicBezTo>
                    <a:lnTo>
                      <a:pt x="0" y="1842"/>
                    </a:lnTo>
                    <a:close/>
                  </a:path>
                </a:pathLst>
              </a:custGeom>
              <a:solidFill>
                <a:srgbClr val="45939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Freeform 16">
                <a:extLst>
                  <a:ext uri="{FF2B5EF4-FFF2-40B4-BE49-F238E27FC236}">
                    <a16:creationId xmlns:a16="http://schemas.microsoft.com/office/drawing/2014/main" id="{414B6531-641E-8791-49BD-6FC3A1DAF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639" y="3512549"/>
                <a:ext cx="1506733" cy="1402306"/>
              </a:xfrm>
              <a:custGeom>
                <a:avLst/>
                <a:gdLst>
                  <a:gd name="T0" fmla="*/ 0 w 2575"/>
                  <a:gd name="T1" fmla="*/ 1562 h 2391"/>
                  <a:gd name="T2" fmla="*/ 1044 w 2575"/>
                  <a:gd name="T3" fmla="*/ 0 h 2391"/>
                  <a:gd name="T4" fmla="*/ 2575 w 2575"/>
                  <a:gd name="T5" fmla="*/ 1532 h 2391"/>
                  <a:gd name="T6" fmla="*/ 2002 w 2575"/>
                  <a:gd name="T7" fmla="*/ 2391 h 2391"/>
                  <a:gd name="T8" fmla="*/ 0 w 2575"/>
                  <a:gd name="T9" fmla="*/ 1562 h 2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5" h="2391">
                    <a:moveTo>
                      <a:pt x="0" y="1562"/>
                    </a:moveTo>
                    <a:cubicBezTo>
                      <a:pt x="242" y="978"/>
                      <a:pt x="597" y="447"/>
                      <a:pt x="1044" y="0"/>
                    </a:cubicBezTo>
                    <a:lnTo>
                      <a:pt x="2575" y="1532"/>
                    </a:lnTo>
                    <a:cubicBezTo>
                      <a:pt x="2330" y="1778"/>
                      <a:pt x="2135" y="2070"/>
                      <a:pt x="2002" y="2391"/>
                    </a:cubicBezTo>
                    <a:lnTo>
                      <a:pt x="0" y="1562"/>
                    </a:lnTo>
                    <a:close/>
                  </a:path>
                </a:pathLst>
              </a:custGeom>
              <a:solidFill>
                <a:srgbClr val="00B4B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Freeform 17">
                <a:extLst>
                  <a:ext uri="{FF2B5EF4-FFF2-40B4-BE49-F238E27FC236}">
                    <a16:creationId xmlns:a16="http://schemas.microsoft.com/office/drawing/2014/main" id="{D827432E-8B29-4E39-4858-E3C643878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283" y="2900905"/>
                <a:ext cx="1399322" cy="1509716"/>
              </a:xfrm>
              <a:custGeom>
                <a:avLst/>
                <a:gdLst>
                  <a:gd name="T0" fmla="*/ 0 w 2390"/>
                  <a:gd name="T1" fmla="*/ 1043 h 2575"/>
                  <a:gd name="T2" fmla="*/ 1561 w 2390"/>
                  <a:gd name="T3" fmla="*/ 0 h 2575"/>
                  <a:gd name="T4" fmla="*/ 2390 w 2390"/>
                  <a:gd name="T5" fmla="*/ 2001 h 2575"/>
                  <a:gd name="T6" fmla="*/ 1531 w 2390"/>
                  <a:gd name="T7" fmla="*/ 2575 h 2575"/>
                  <a:gd name="T8" fmla="*/ 0 w 2390"/>
                  <a:gd name="T9" fmla="*/ 1043 h 2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0" h="2575">
                    <a:moveTo>
                      <a:pt x="0" y="1043"/>
                    </a:moveTo>
                    <a:cubicBezTo>
                      <a:pt x="447" y="596"/>
                      <a:pt x="977" y="242"/>
                      <a:pt x="1561" y="0"/>
                    </a:cubicBezTo>
                    <a:lnTo>
                      <a:pt x="2390" y="2001"/>
                    </a:lnTo>
                    <a:cubicBezTo>
                      <a:pt x="2069" y="2134"/>
                      <a:pt x="1777" y="2329"/>
                      <a:pt x="1531" y="2575"/>
                    </a:cubicBezTo>
                    <a:lnTo>
                      <a:pt x="0" y="1043"/>
                    </a:lnTo>
                    <a:close/>
                  </a:path>
                </a:pathLst>
              </a:custGeom>
              <a:solidFill>
                <a:srgbClr val="9BD1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Freeform 18">
                <a:extLst>
                  <a:ext uri="{FF2B5EF4-FFF2-40B4-BE49-F238E27FC236}">
                    <a16:creationId xmlns:a16="http://schemas.microsoft.com/office/drawing/2014/main" id="{E8C260E1-6474-E510-2C29-AA02435AA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274" y="2686084"/>
                <a:ext cx="1078582" cy="1388880"/>
              </a:xfrm>
              <a:custGeom>
                <a:avLst/>
                <a:gdLst>
                  <a:gd name="T0" fmla="*/ 0 w 1842"/>
                  <a:gd name="T1" fmla="*/ 366 h 2367"/>
                  <a:gd name="T2" fmla="*/ 1842 w 1842"/>
                  <a:gd name="T3" fmla="*/ 0 h 2367"/>
                  <a:gd name="T4" fmla="*/ 1842 w 1842"/>
                  <a:gd name="T5" fmla="*/ 2166 h 2367"/>
                  <a:gd name="T6" fmla="*/ 829 w 1842"/>
                  <a:gd name="T7" fmla="*/ 2367 h 2367"/>
                  <a:gd name="T8" fmla="*/ 0 w 1842"/>
                  <a:gd name="T9" fmla="*/ 366 h 2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2" h="2367">
                    <a:moveTo>
                      <a:pt x="0" y="366"/>
                    </a:moveTo>
                    <a:cubicBezTo>
                      <a:pt x="584" y="124"/>
                      <a:pt x="1210" y="0"/>
                      <a:pt x="1842" y="0"/>
                    </a:cubicBezTo>
                    <a:lnTo>
                      <a:pt x="1842" y="2166"/>
                    </a:lnTo>
                    <a:cubicBezTo>
                      <a:pt x="1495" y="2166"/>
                      <a:pt x="1151" y="2234"/>
                      <a:pt x="829" y="2367"/>
                    </a:cubicBezTo>
                    <a:lnTo>
                      <a:pt x="0" y="366"/>
                    </a:lnTo>
                    <a:close/>
                  </a:path>
                </a:pathLst>
              </a:custGeom>
              <a:solidFill>
                <a:srgbClr val="45939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Freeform 19">
                <a:extLst>
                  <a:ext uri="{FF2B5EF4-FFF2-40B4-BE49-F238E27FC236}">
                    <a16:creationId xmlns:a16="http://schemas.microsoft.com/office/drawing/2014/main" id="{B9BEBBAE-3C8C-70DA-4C83-0577E6371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6856" y="2686084"/>
                <a:ext cx="1078582" cy="1388880"/>
              </a:xfrm>
              <a:custGeom>
                <a:avLst/>
                <a:gdLst>
                  <a:gd name="T0" fmla="*/ 0 w 1843"/>
                  <a:gd name="T1" fmla="*/ 0 h 2367"/>
                  <a:gd name="T2" fmla="*/ 1843 w 1843"/>
                  <a:gd name="T3" fmla="*/ 366 h 2367"/>
                  <a:gd name="T4" fmla="*/ 1014 w 1843"/>
                  <a:gd name="T5" fmla="*/ 2367 h 2367"/>
                  <a:gd name="T6" fmla="*/ 0 w 1843"/>
                  <a:gd name="T7" fmla="*/ 2166 h 2367"/>
                  <a:gd name="T8" fmla="*/ 0 w 1843"/>
                  <a:gd name="T9" fmla="*/ 0 h 2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3" h="2367">
                    <a:moveTo>
                      <a:pt x="0" y="0"/>
                    </a:moveTo>
                    <a:cubicBezTo>
                      <a:pt x="633" y="0"/>
                      <a:pt x="1259" y="124"/>
                      <a:pt x="1843" y="366"/>
                    </a:cubicBezTo>
                    <a:lnTo>
                      <a:pt x="1014" y="2367"/>
                    </a:lnTo>
                    <a:cubicBezTo>
                      <a:pt x="692" y="2234"/>
                      <a:pt x="348" y="2166"/>
                      <a:pt x="0" y="216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4B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Freeform 20">
                <a:extLst>
                  <a:ext uri="{FF2B5EF4-FFF2-40B4-BE49-F238E27FC236}">
                    <a16:creationId xmlns:a16="http://schemas.microsoft.com/office/drawing/2014/main" id="{F45ED816-37DD-2644-EFAB-18FC957F2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0598" y="2900905"/>
                <a:ext cx="1399322" cy="1509716"/>
              </a:xfrm>
              <a:custGeom>
                <a:avLst/>
                <a:gdLst>
                  <a:gd name="T0" fmla="*/ 829 w 2390"/>
                  <a:gd name="T1" fmla="*/ 0 h 2575"/>
                  <a:gd name="T2" fmla="*/ 2390 w 2390"/>
                  <a:gd name="T3" fmla="*/ 1043 h 2575"/>
                  <a:gd name="T4" fmla="*/ 859 w 2390"/>
                  <a:gd name="T5" fmla="*/ 2575 h 2575"/>
                  <a:gd name="T6" fmla="*/ 0 w 2390"/>
                  <a:gd name="T7" fmla="*/ 2001 h 2575"/>
                  <a:gd name="T8" fmla="*/ 829 w 2390"/>
                  <a:gd name="T9" fmla="*/ 0 h 2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0" h="2575">
                    <a:moveTo>
                      <a:pt x="829" y="0"/>
                    </a:moveTo>
                    <a:cubicBezTo>
                      <a:pt x="1413" y="242"/>
                      <a:pt x="1943" y="596"/>
                      <a:pt x="2390" y="1043"/>
                    </a:cubicBezTo>
                    <a:lnTo>
                      <a:pt x="859" y="2575"/>
                    </a:lnTo>
                    <a:cubicBezTo>
                      <a:pt x="613" y="2329"/>
                      <a:pt x="321" y="2134"/>
                      <a:pt x="0" y="2001"/>
                    </a:cubicBezTo>
                    <a:lnTo>
                      <a:pt x="829" y="0"/>
                    </a:lnTo>
                    <a:close/>
                  </a:path>
                </a:pathLst>
              </a:custGeom>
              <a:solidFill>
                <a:srgbClr val="9BD1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4" name="CaixaDeTexto 163">
              <a:extLst>
                <a:ext uri="{FF2B5EF4-FFF2-40B4-BE49-F238E27FC236}">
                  <a16:creationId xmlns:a16="http://schemas.microsoft.com/office/drawing/2014/main" id="{CE30E61D-024E-AB50-33B0-0E3368FDC7BF}"/>
                </a:ext>
              </a:extLst>
            </p:cNvPr>
            <p:cNvSpPr txBox="1"/>
            <p:nvPr/>
          </p:nvSpPr>
          <p:spPr>
            <a:xfrm>
              <a:off x="3526024" y="4951205"/>
              <a:ext cx="614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ptos Black" panose="020B0004020202020204" pitchFamily="34" charset="0"/>
                </a:rPr>
                <a:t>01</a:t>
              </a:r>
            </a:p>
          </p:txBody>
        </p:sp>
        <p:sp>
          <p:nvSpPr>
            <p:cNvPr id="165" name="CaixaDeTexto 164">
              <a:extLst>
                <a:ext uri="{FF2B5EF4-FFF2-40B4-BE49-F238E27FC236}">
                  <a16:creationId xmlns:a16="http://schemas.microsoft.com/office/drawing/2014/main" id="{4C31AE7F-2BDC-E649-0C07-30AB2560E954}"/>
                </a:ext>
              </a:extLst>
            </p:cNvPr>
            <p:cNvSpPr txBox="1"/>
            <p:nvPr/>
          </p:nvSpPr>
          <p:spPr>
            <a:xfrm>
              <a:off x="3849032" y="4089969"/>
              <a:ext cx="614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ptos Black" panose="020B0004020202020204" pitchFamily="34" charset="0"/>
                </a:rPr>
                <a:t>02</a:t>
              </a:r>
            </a:p>
          </p:txBody>
        </p:sp>
        <p:sp>
          <p:nvSpPr>
            <p:cNvPr id="166" name="CaixaDeTexto 165">
              <a:extLst>
                <a:ext uri="{FF2B5EF4-FFF2-40B4-BE49-F238E27FC236}">
                  <a16:creationId xmlns:a16="http://schemas.microsoft.com/office/drawing/2014/main" id="{1044DCF6-8B1E-B072-61B8-EB7078C7F17B}"/>
                </a:ext>
              </a:extLst>
            </p:cNvPr>
            <p:cNvSpPr txBox="1"/>
            <p:nvPr/>
          </p:nvSpPr>
          <p:spPr>
            <a:xfrm>
              <a:off x="4484123" y="3405608"/>
              <a:ext cx="614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ptos Black" panose="020B0004020202020204" pitchFamily="34" charset="0"/>
                </a:rPr>
                <a:t>03</a:t>
              </a:r>
            </a:p>
          </p:txBody>
        </p:sp>
        <p:sp>
          <p:nvSpPr>
            <p:cNvPr id="167" name="CaixaDeTexto 166">
              <a:extLst>
                <a:ext uri="{FF2B5EF4-FFF2-40B4-BE49-F238E27FC236}">
                  <a16:creationId xmlns:a16="http://schemas.microsoft.com/office/drawing/2014/main" id="{AFD32CBD-1C05-02B4-C7CB-45EBED837E03}"/>
                </a:ext>
              </a:extLst>
            </p:cNvPr>
            <p:cNvSpPr txBox="1"/>
            <p:nvPr/>
          </p:nvSpPr>
          <p:spPr>
            <a:xfrm>
              <a:off x="5393316" y="3067054"/>
              <a:ext cx="614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ptos Black" panose="020B0004020202020204" pitchFamily="34" charset="0"/>
                </a:rPr>
                <a:t>04</a:t>
              </a:r>
            </a:p>
          </p:txBody>
        </p:sp>
        <p:sp>
          <p:nvSpPr>
            <p:cNvPr id="168" name="CaixaDeTexto 167">
              <a:extLst>
                <a:ext uri="{FF2B5EF4-FFF2-40B4-BE49-F238E27FC236}">
                  <a16:creationId xmlns:a16="http://schemas.microsoft.com/office/drawing/2014/main" id="{9AE12BBD-5029-6CD4-BF0C-4A726AC5E15F}"/>
                </a:ext>
              </a:extLst>
            </p:cNvPr>
            <p:cNvSpPr txBox="1"/>
            <p:nvPr/>
          </p:nvSpPr>
          <p:spPr>
            <a:xfrm>
              <a:off x="6319763" y="3067054"/>
              <a:ext cx="614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ptos Black" panose="020B0004020202020204" pitchFamily="34" charset="0"/>
                </a:rPr>
                <a:t>05</a:t>
              </a:r>
            </a:p>
          </p:txBody>
        </p:sp>
        <p:sp>
          <p:nvSpPr>
            <p:cNvPr id="169" name="CaixaDeTexto 168">
              <a:extLst>
                <a:ext uri="{FF2B5EF4-FFF2-40B4-BE49-F238E27FC236}">
                  <a16:creationId xmlns:a16="http://schemas.microsoft.com/office/drawing/2014/main" id="{C6069DE9-AB5D-AB39-0210-051EFCACF9C1}"/>
                </a:ext>
              </a:extLst>
            </p:cNvPr>
            <p:cNvSpPr txBox="1"/>
            <p:nvPr/>
          </p:nvSpPr>
          <p:spPr>
            <a:xfrm>
              <a:off x="7163978" y="3402660"/>
              <a:ext cx="614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ptos Black" panose="020B0004020202020204" pitchFamily="34" charset="0"/>
                </a:rPr>
                <a:t>06</a:t>
              </a:r>
            </a:p>
          </p:txBody>
        </p:sp>
        <p:sp>
          <p:nvSpPr>
            <p:cNvPr id="170" name="CaixaDeTexto 169">
              <a:extLst>
                <a:ext uri="{FF2B5EF4-FFF2-40B4-BE49-F238E27FC236}">
                  <a16:creationId xmlns:a16="http://schemas.microsoft.com/office/drawing/2014/main" id="{15C96B85-FF6B-55EC-C39C-F3B6CA14FA94}"/>
                </a:ext>
              </a:extLst>
            </p:cNvPr>
            <p:cNvSpPr txBox="1"/>
            <p:nvPr/>
          </p:nvSpPr>
          <p:spPr>
            <a:xfrm>
              <a:off x="7830122" y="4091785"/>
              <a:ext cx="614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ptos Black" panose="020B0004020202020204" pitchFamily="34" charset="0"/>
                </a:rPr>
                <a:t>07</a:t>
              </a:r>
            </a:p>
          </p:txBody>
        </p:sp>
        <p:sp>
          <p:nvSpPr>
            <p:cNvPr id="171" name="CaixaDeTexto 170">
              <a:extLst>
                <a:ext uri="{FF2B5EF4-FFF2-40B4-BE49-F238E27FC236}">
                  <a16:creationId xmlns:a16="http://schemas.microsoft.com/office/drawing/2014/main" id="{6A71F163-F9B7-E759-EDF7-80FB51AF017A}"/>
                </a:ext>
              </a:extLst>
            </p:cNvPr>
            <p:cNvSpPr txBox="1"/>
            <p:nvPr/>
          </p:nvSpPr>
          <p:spPr>
            <a:xfrm>
              <a:off x="8177396" y="4951407"/>
              <a:ext cx="614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ptos Black" panose="020B0004020202020204" pitchFamily="34" charset="0"/>
                </a:rPr>
                <a:t>08</a:t>
              </a:r>
            </a:p>
          </p:txBody>
        </p:sp>
      </p:grpSp>
      <p:sp>
        <p:nvSpPr>
          <p:cNvPr id="156" name="TextBox 96">
            <a:extLst>
              <a:ext uri="{FF2B5EF4-FFF2-40B4-BE49-F238E27FC236}">
                <a16:creationId xmlns:a16="http://schemas.microsoft.com/office/drawing/2014/main" id="{18A67124-B77D-B6B7-8343-CF087E0735ED}"/>
              </a:ext>
            </a:extLst>
          </p:cNvPr>
          <p:cNvSpPr txBox="1"/>
          <p:nvPr/>
        </p:nvSpPr>
        <p:spPr>
          <a:xfrm>
            <a:off x="1650996" y="2133067"/>
            <a:ext cx="4075540" cy="738664"/>
          </a:xfrm>
          <a:prstGeom prst="rect">
            <a:avLst/>
          </a:prstGeom>
          <a:noFill/>
        </p:spPr>
        <p:txBody>
          <a:bodyPr wrap="square" lIns="0" tIns="45720" rIns="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b="1">
                <a:latin typeface="Aptos" panose="020B0004020202020204" pitchFamily="34" charset="0"/>
              </a:rPr>
              <a:t>Desenvolver competências de </a:t>
            </a:r>
            <a:r>
              <a:rPr lang="pt-PT" sz="1400" b="1" i="1">
                <a:latin typeface="Aptos" panose="020B0004020202020204" pitchFamily="34" charset="0"/>
              </a:rPr>
              <a:t>coping</a:t>
            </a:r>
            <a:r>
              <a:rPr lang="pt-PT" sz="1400" b="1">
                <a:latin typeface="Aptos" panose="020B0004020202020204" pitchFamily="34" charset="0"/>
              </a:rPr>
              <a:t> </a:t>
            </a:r>
            <a:r>
              <a:rPr lang="pt-PT" sz="1400">
                <a:latin typeface="Aptos" panose="020B0004020202020204" pitchFamily="34" charset="0"/>
              </a:rPr>
              <a:t>para gerir o grau de complexidade e exigência do contexto prisional</a:t>
            </a:r>
          </a:p>
        </p:txBody>
      </p:sp>
      <p:sp>
        <p:nvSpPr>
          <p:cNvPr id="162" name="CaixaDeTexto 161">
            <a:extLst>
              <a:ext uri="{FF2B5EF4-FFF2-40B4-BE49-F238E27FC236}">
                <a16:creationId xmlns:a16="http://schemas.microsoft.com/office/drawing/2014/main" id="{1809F859-B5B2-3FA3-15FC-24C2D7283579}"/>
              </a:ext>
            </a:extLst>
          </p:cNvPr>
          <p:cNvSpPr txBox="1"/>
          <p:nvPr/>
        </p:nvSpPr>
        <p:spPr>
          <a:xfrm>
            <a:off x="6663408" y="2133067"/>
            <a:ext cx="379727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1400" b="1">
                <a:latin typeface="Aptos" panose="020B0004020202020204" pitchFamily="34" charset="0"/>
              </a:rPr>
              <a:t>Promover a importância de programas de bem-estar</a:t>
            </a:r>
            <a:r>
              <a:rPr lang="pt-PT" sz="1400">
                <a:latin typeface="Aptos" panose="020B0004020202020204" pitchFamily="34" charset="0"/>
              </a:rPr>
              <a:t>, especificamente de apoio e mentoria entre pares</a:t>
            </a:r>
          </a:p>
        </p:txBody>
      </p:sp>
    </p:spTree>
    <p:extLst>
      <p:ext uri="{BB962C8B-B14F-4D97-AF65-F5344CB8AC3E}">
        <p14:creationId xmlns:p14="http://schemas.microsoft.com/office/powerpoint/2010/main" val="343539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5" grpId="0"/>
      <p:bldP spid="157" grpId="0"/>
      <p:bldP spid="158" grpId="0"/>
      <p:bldP spid="159" grpId="0"/>
      <p:bldP spid="160" grpId="0"/>
      <p:bldP spid="156" grpId="0"/>
      <p:bldP spid="1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E2A07871-7599-E8E1-2231-15E38D571C37}"/>
              </a:ext>
            </a:extLst>
          </p:cNvPr>
          <p:cNvGrpSpPr/>
          <p:nvPr/>
        </p:nvGrpSpPr>
        <p:grpSpPr>
          <a:xfrm>
            <a:off x="1031080" y="1002330"/>
            <a:ext cx="10913270" cy="792752"/>
            <a:chOff x="1031080" y="1002330"/>
            <a:chExt cx="6284120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32DCCAC6-D0FB-909C-C90E-250E810FC81D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94A2C83B-6D91-975D-0A9A-B041A4A375E2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601071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 err="1">
                  <a:effectLst/>
                  <a:latin typeface="Aptos Black" panose="020B0004020202020204" pitchFamily="34" charset="0"/>
                </a:rPr>
                <a:t>Grupos-alvo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1E9E4E1A-EC8E-05BE-2D55-E2C576F6D15E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8C64D3E7-69B7-9688-4098-32E7DA0B98BA}"/>
              </a:ext>
            </a:extLst>
          </p:cNvPr>
          <p:cNvGrpSpPr/>
          <p:nvPr/>
        </p:nvGrpSpPr>
        <p:grpSpPr>
          <a:xfrm>
            <a:off x="1774804" y="1813200"/>
            <a:ext cx="8642393" cy="4316155"/>
            <a:chOff x="1860389" y="2121526"/>
            <a:chExt cx="8642393" cy="4316155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172EF233-484A-F646-AB41-9A9A1F432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9D9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05970" y="2130526"/>
              <a:ext cx="1260000" cy="1260000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81C79255-90C7-852F-1C96-61E6D75D6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9D9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64208" y="2130526"/>
              <a:ext cx="1260000" cy="1260000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16BADEC2-4F1C-5A1B-8F84-461F13AAB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rgbClr val="009D9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28697" y="2121526"/>
              <a:ext cx="1278000" cy="1278000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C4085CBC-FD0C-06C2-E5FD-6FCBE61B9285}"/>
                </a:ext>
              </a:extLst>
            </p:cNvPr>
            <p:cNvSpPr txBox="1"/>
            <p:nvPr/>
          </p:nvSpPr>
          <p:spPr>
            <a:xfrm>
              <a:off x="5202301" y="3575359"/>
              <a:ext cx="178381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</a:rPr>
                <a:t>Investigadores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13B7C1A2-53DD-75C0-F537-5AE6E325FE6E}"/>
                </a:ext>
              </a:extLst>
            </p:cNvPr>
            <p:cNvSpPr txBox="1"/>
            <p:nvPr/>
          </p:nvSpPr>
          <p:spPr>
            <a:xfrm>
              <a:off x="1860389" y="3575359"/>
              <a:ext cx="1951163" cy="286232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pt-PT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</a:rPr>
                <a:t>Profissionais que exercem a sua atividade em meio prisional, administrações prisionais, pessoas a cumprir pena privativa de liberdade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B0DA664-3027-08E5-D76F-FE9C8429FF84}"/>
                </a:ext>
              </a:extLst>
            </p:cNvPr>
            <p:cNvSpPr txBox="1"/>
            <p:nvPr/>
          </p:nvSpPr>
          <p:spPr>
            <a:xfrm>
              <a:off x="8232613" y="3575359"/>
              <a:ext cx="22701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</a:rPr>
                <a:t>Partes interessadas (ex. decisores políticos)</a:t>
              </a:r>
            </a:p>
          </p:txBody>
        </p:sp>
      </p:grpSp>
      <p:sp>
        <p:nvSpPr>
          <p:cNvPr id="19" name="Rectangle 26">
            <a:extLst>
              <a:ext uri="{FF2B5EF4-FFF2-40B4-BE49-F238E27FC236}">
                <a16:creationId xmlns:a16="http://schemas.microsoft.com/office/drawing/2014/main" id="{F03E72FD-A6D2-42C5-FEF0-2CDC7425F780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9">
              <a:alphaModFix amt="50000"/>
            </a:blip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175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E2A07871-7599-E8E1-2231-15E38D571C37}"/>
              </a:ext>
            </a:extLst>
          </p:cNvPr>
          <p:cNvGrpSpPr/>
          <p:nvPr/>
        </p:nvGrpSpPr>
        <p:grpSpPr>
          <a:xfrm>
            <a:off x="1031080" y="1002330"/>
            <a:ext cx="10913270" cy="792752"/>
            <a:chOff x="1031080" y="1002330"/>
            <a:chExt cx="6284120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32DCCAC6-D0FB-909C-C90E-250E810FC81D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94A2C83B-6D91-975D-0A9A-B041A4A375E2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601071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>
                  <a:effectLst/>
                  <a:latin typeface="Aptos Black" panose="020B0004020202020204" pitchFamily="34" charset="0"/>
                </a:rPr>
                <a:t>Atividades</a:t>
              </a: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1E9E4E1A-EC8E-05BE-2D55-E2C576F6D15E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B3C4E227-BC41-6947-177F-60AC98887694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AD859BE2-47D7-4C21-2D21-DA69697829FB}"/>
              </a:ext>
            </a:extLst>
          </p:cNvPr>
          <p:cNvGrpSpPr/>
          <p:nvPr/>
        </p:nvGrpSpPr>
        <p:grpSpPr>
          <a:xfrm>
            <a:off x="507369" y="1555605"/>
            <a:ext cx="11177262" cy="5157278"/>
            <a:chOff x="512319" y="848855"/>
            <a:chExt cx="11177262" cy="5157278"/>
          </a:xfrm>
        </p:grpSpPr>
        <p:sp>
          <p:nvSpPr>
            <p:cNvPr id="2" name="Google Shape;871;p33">
              <a:extLst>
                <a:ext uri="{FF2B5EF4-FFF2-40B4-BE49-F238E27FC236}">
                  <a16:creationId xmlns:a16="http://schemas.microsoft.com/office/drawing/2014/main" id="{2EB7F83A-9BB0-0541-582C-BCC39120F810}"/>
                </a:ext>
              </a:extLst>
            </p:cNvPr>
            <p:cNvSpPr/>
            <p:nvPr/>
          </p:nvSpPr>
          <p:spPr>
            <a:xfrm>
              <a:off x="1104960" y="1100816"/>
              <a:ext cx="1608510" cy="432000"/>
            </a:xfrm>
            <a:prstGeom prst="homePlate">
              <a:avLst>
                <a:gd name="adj" fmla="val 50000"/>
              </a:avLst>
            </a:prstGeom>
            <a:solidFill>
              <a:srgbClr val="127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PT" sz="1400" b="1" kern="0">
                  <a:solidFill>
                    <a:schemeClr val="bg1"/>
                  </a:solidFill>
                  <a:latin typeface="Aptos" panose="020B0004020202020204" pitchFamily="34" charset="0"/>
                  <a:cs typeface="Arial"/>
                  <a:sym typeface="Arial"/>
                </a:rPr>
                <a:t>WP1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endParaRPr>
            </a:p>
          </p:txBody>
        </p:sp>
        <p:grpSp>
          <p:nvGrpSpPr>
            <p:cNvPr id="5" name="Google Shape;893;p33">
              <a:extLst>
                <a:ext uri="{FF2B5EF4-FFF2-40B4-BE49-F238E27FC236}">
                  <a16:creationId xmlns:a16="http://schemas.microsoft.com/office/drawing/2014/main" id="{5A4F8473-24A3-513A-3822-83FC169FEFB5}"/>
                </a:ext>
              </a:extLst>
            </p:cNvPr>
            <p:cNvGrpSpPr/>
            <p:nvPr/>
          </p:nvGrpSpPr>
          <p:grpSpPr>
            <a:xfrm>
              <a:off x="3453853" y="848855"/>
              <a:ext cx="8235727" cy="935922"/>
              <a:chOff x="3038559" y="3927838"/>
              <a:chExt cx="8353069" cy="965719"/>
            </a:xfrm>
          </p:grpSpPr>
          <p:sp>
            <p:nvSpPr>
              <p:cNvPr id="8" name="Google Shape;894;p33">
                <a:extLst>
                  <a:ext uri="{FF2B5EF4-FFF2-40B4-BE49-F238E27FC236}">
                    <a16:creationId xmlns:a16="http://schemas.microsoft.com/office/drawing/2014/main" id="{0B2BF90E-DDC3-D864-B7B4-F2EFA6F64CAE}"/>
                  </a:ext>
                </a:extLst>
              </p:cNvPr>
              <p:cNvSpPr txBox="1"/>
              <p:nvPr/>
            </p:nvSpPr>
            <p:spPr>
              <a:xfrm>
                <a:off x="3038559" y="4140759"/>
                <a:ext cx="3133289" cy="539878"/>
              </a:xfrm>
              <a:prstGeom prst="rect">
                <a:avLst/>
              </a:prstGeom>
              <a:solidFill>
                <a:srgbClr val="E9F5F4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 b="1">
                    <a:latin typeface="Aptos" panose="020B0004020202020204" pitchFamily="34" charset="0"/>
                  </a:rPr>
                  <a:t>Gestão do projeto</a:t>
                </a:r>
                <a:endParaRPr lang="pt-PT" sz="1400">
                  <a:latin typeface="Aptos" panose="020B0004020202020204" pitchFamily="34" charset="0"/>
                </a:endParaRPr>
              </a:p>
            </p:txBody>
          </p:sp>
          <p:sp>
            <p:nvSpPr>
              <p:cNvPr id="10" name="Google Shape;895;p33">
                <a:extLst>
                  <a:ext uri="{FF2B5EF4-FFF2-40B4-BE49-F238E27FC236}">
                    <a16:creationId xmlns:a16="http://schemas.microsoft.com/office/drawing/2014/main" id="{D78BF2A4-764F-33A9-C059-8ED137BCE75F}"/>
                  </a:ext>
                </a:extLst>
              </p:cNvPr>
              <p:cNvSpPr txBox="1"/>
              <p:nvPr/>
            </p:nvSpPr>
            <p:spPr>
              <a:xfrm>
                <a:off x="6414002" y="3927838"/>
                <a:ext cx="4977626" cy="965719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sz="1400">
                    <a:latin typeface="Aptos" panose="020B0004020202020204" pitchFamily="34" charset="0"/>
                  </a:rPr>
                  <a:t>Gestão e monitorização da implementação do projeto</a:t>
                </a:r>
                <a:endParaRPr lang="pt-PT" sz="1400">
                  <a:latin typeface="Aptos" panose="020B0004020202020204" pitchFamily="34" charset="0"/>
                  <a:cs typeface="Calibri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sz="1400">
                    <a:latin typeface="Aptos" panose="020B0004020202020204" pitchFamily="34" charset="0"/>
                  </a:rPr>
                  <a:t>Reuniões online de gestão</a:t>
                </a:r>
                <a:endParaRPr lang="pt-PT" sz="1400">
                  <a:latin typeface="Aptos" panose="020B0004020202020204" pitchFamily="34" charset="0"/>
                  <a:ea typeface="+mn-lt"/>
                  <a:cs typeface="+mn-lt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sz="1400">
                    <a:latin typeface="Aptos" panose="020B0004020202020204" pitchFamily="34" charset="0"/>
                    <a:ea typeface="+mn-lt"/>
                    <a:cs typeface="+mn-lt"/>
                  </a:rPr>
                  <a:t>Reuniões transnacionais de projeto (TPM)</a:t>
                </a:r>
              </a:p>
            </p:txBody>
          </p:sp>
          <p:cxnSp>
            <p:nvCxnSpPr>
              <p:cNvPr id="11" name="Google Shape;896;p33">
                <a:extLst>
                  <a:ext uri="{FF2B5EF4-FFF2-40B4-BE49-F238E27FC236}">
                    <a16:creationId xmlns:a16="http://schemas.microsoft.com/office/drawing/2014/main" id="{D2F8E928-A821-ED11-7D34-3366F72362FF}"/>
                  </a:ext>
                </a:extLst>
              </p:cNvPr>
              <p:cNvCxnSpPr>
                <a:cxnSpLocks/>
                <a:stCxn id="8" idx="3"/>
                <a:endCxn id="10" idx="1"/>
              </p:cNvCxnSpPr>
              <p:nvPr/>
            </p:nvCxnSpPr>
            <p:spPr>
              <a:xfrm>
                <a:off x="6171848" y="4410698"/>
                <a:ext cx="24215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Google Shape;871;p33">
              <a:extLst>
                <a:ext uri="{FF2B5EF4-FFF2-40B4-BE49-F238E27FC236}">
                  <a16:creationId xmlns:a16="http://schemas.microsoft.com/office/drawing/2014/main" id="{7658B469-ECC6-7C1B-D40A-4C5FE2A2C9E7}"/>
                </a:ext>
              </a:extLst>
            </p:cNvPr>
            <p:cNvSpPr/>
            <p:nvPr/>
          </p:nvSpPr>
          <p:spPr>
            <a:xfrm>
              <a:off x="1104960" y="2094776"/>
              <a:ext cx="1608510" cy="432000"/>
            </a:xfrm>
            <a:prstGeom prst="homePlate">
              <a:avLst>
                <a:gd name="adj" fmla="val 50000"/>
              </a:avLst>
            </a:prstGeom>
            <a:solidFill>
              <a:srgbClr val="127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PT" sz="1400" b="1" kern="0">
                  <a:solidFill>
                    <a:schemeClr val="bg1"/>
                  </a:solidFill>
                  <a:latin typeface="Aptos" panose="020B0004020202020204" pitchFamily="34" charset="0"/>
                  <a:cs typeface="Arial"/>
                  <a:sym typeface="Arial"/>
                </a:rPr>
                <a:t>WP2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endParaRPr>
            </a:p>
          </p:txBody>
        </p:sp>
        <p:grpSp>
          <p:nvGrpSpPr>
            <p:cNvPr id="13" name="Google Shape;893;p33">
              <a:extLst>
                <a:ext uri="{FF2B5EF4-FFF2-40B4-BE49-F238E27FC236}">
                  <a16:creationId xmlns:a16="http://schemas.microsoft.com/office/drawing/2014/main" id="{840E258E-EBD1-8E8C-034C-5DF52C18AC16}"/>
                </a:ext>
              </a:extLst>
            </p:cNvPr>
            <p:cNvGrpSpPr/>
            <p:nvPr/>
          </p:nvGrpSpPr>
          <p:grpSpPr>
            <a:xfrm>
              <a:off x="3425278" y="1817176"/>
              <a:ext cx="8264303" cy="987200"/>
              <a:chOff x="3070811" y="3628713"/>
              <a:chExt cx="8382051" cy="1018630"/>
            </a:xfrm>
          </p:grpSpPr>
          <p:sp>
            <p:nvSpPr>
              <p:cNvPr id="14" name="Google Shape;894;p33">
                <a:extLst>
                  <a:ext uri="{FF2B5EF4-FFF2-40B4-BE49-F238E27FC236}">
                    <a16:creationId xmlns:a16="http://schemas.microsoft.com/office/drawing/2014/main" id="{BD076761-2BB2-D50B-7C0A-9B9589ED4883}"/>
                  </a:ext>
                </a:extLst>
              </p:cNvPr>
              <p:cNvSpPr txBox="1"/>
              <p:nvPr/>
            </p:nvSpPr>
            <p:spPr>
              <a:xfrm>
                <a:off x="3070811" y="3868089"/>
                <a:ext cx="3191253" cy="539878"/>
              </a:xfrm>
              <a:prstGeom prst="rect">
                <a:avLst/>
              </a:prstGeom>
              <a:solidFill>
                <a:srgbClr val="E9F5F4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 b="1" dirty="0" err="1">
                    <a:latin typeface="Aptos" panose="020B0004020202020204" pitchFamily="34" charset="0"/>
                  </a:rPr>
                  <a:t>Blueprint</a:t>
                </a:r>
                <a:r>
                  <a:rPr lang="pt-PT" sz="1400" b="1" dirty="0">
                    <a:latin typeface="Aptos" panose="020B0004020202020204" pitchFamily="34" charset="0"/>
                  </a:rPr>
                  <a:t> da mentoria para o </a:t>
                </a:r>
                <a:r>
                  <a:rPr lang="pt-PT" sz="1400" b="1" i="1" dirty="0">
                    <a:latin typeface="Aptos" panose="020B0004020202020204" pitchFamily="34" charset="0"/>
                  </a:rPr>
                  <a:t>staff</a:t>
                </a:r>
                <a:r>
                  <a:rPr lang="pt-PT" sz="1400" b="1" dirty="0">
                    <a:latin typeface="Aptos" panose="020B0004020202020204" pitchFamily="34" charset="0"/>
                  </a:rPr>
                  <a:t> prisional</a:t>
                </a:r>
              </a:p>
            </p:txBody>
          </p:sp>
          <p:sp>
            <p:nvSpPr>
              <p:cNvPr id="19" name="Google Shape;895;p33">
                <a:extLst>
                  <a:ext uri="{FF2B5EF4-FFF2-40B4-BE49-F238E27FC236}">
                    <a16:creationId xmlns:a16="http://schemas.microsoft.com/office/drawing/2014/main" id="{1C663F85-84AC-7283-B554-E80F16B7B88E}"/>
                  </a:ext>
                </a:extLst>
              </p:cNvPr>
              <p:cNvSpPr txBox="1"/>
              <p:nvPr/>
            </p:nvSpPr>
            <p:spPr>
              <a:xfrm>
                <a:off x="6475236" y="3628713"/>
                <a:ext cx="4977626" cy="101863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sz="1400" b="1">
                    <a:latin typeface="Aptos" panose="020B0004020202020204" pitchFamily="34" charset="0"/>
                  </a:rPr>
                  <a:t>Revisão de literatura e recolha de práticas </a:t>
                </a:r>
                <a:r>
                  <a:rPr lang="pt-PT" sz="1400">
                    <a:latin typeface="Aptos" panose="020B0004020202020204" pitchFamily="34" charset="0"/>
                  </a:rPr>
                  <a:t>relevantes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sz="1400" b="1">
                    <a:latin typeface="Aptos" panose="020B0004020202020204" pitchFamily="34" charset="0"/>
                  </a:rPr>
                  <a:t>Mapeamento de necessidades </a:t>
                </a:r>
                <a:r>
                  <a:rPr lang="pt-PT" sz="1400">
                    <a:latin typeface="Aptos" panose="020B0004020202020204" pitchFamily="34" charset="0"/>
                  </a:rPr>
                  <a:t>do </a:t>
                </a:r>
                <a:r>
                  <a:rPr lang="pt-PT" sz="1400" i="1">
                    <a:latin typeface="Aptos" panose="020B0004020202020204" pitchFamily="34" charset="0"/>
                  </a:rPr>
                  <a:t>staff</a:t>
                </a:r>
                <a:r>
                  <a:rPr lang="pt-PT" sz="1400">
                    <a:latin typeface="Aptos" panose="020B0004020202020204" pitchFamily="34" charset="0"/>
                  </a:rPr>
                  <a:t> prisional quanto a programas de mentoria/apoio entre pares</a:t>
                </a:r>
                <a:endParaRPr lang="pt-PT" sz="1400">
                  <a:latin typeface="Aptos" panose="020B0004020202020204" pitchFamily="34" charset="0"/>
                  <a:cs typeface="Calibri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sz="1400" b="1">
                    <a:latin typeface="Aptos" panose="020B0004020202020204" pitchFamily="34" charset="0"/>
                  </a:rPr>
                  <a:t>Definição do perfil do mentor</a:t>
                </a:r>
                <a:endParaRPr lang="pt-PT" sz="1400" b="1">
                  <a:latin typeface="Aptos" panose="020B0004020202020204" pitchFamily="34" charset="0"/>
                  <a:cs typeface="Calibri"/>
                </a:endParaRPr>
              </a:p>
            </p:txBody>
          </p:sp>
          <p:cxnSp>
            <p:nvCxnSpPr>
              <p:cNvPr id="20" name="Google Shape;896;p33">
                <a:extLst>
                  <a:ext uri="{FF2B5EF4-FFF2-40B4-BE49-F238E27FC236}">
                    <a16:creationId xmlns:a16="http://schemas.microsoft.com/office/drawing/2014/main" id="{31BA4453-CBB4-4B90-8CE8-1F87B5F68644}"/>
                  </a:ext>
                </a:extLst>
              </p:cNvPr>
              <p:cNvCxnSpPr>
                <a:cxnSpLocks/>
                <a:stCxn id="14" idx="3"/>
                <a:endCxn id="19" idx="1"/>
              </p:cNvCxnSpPr>
              <p:nvPr/>
            </p:nvCxnSpPr>
            <p:spPr>
              <a:xfrm>
                <a:off x="6262064" y="4138028"/>
                <a:ext cx="213173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oogle Shape;889;p33">
              <a:extLst>
                <a:ext uri="{FF2B5EF4-FFF2-40B4-BE49-F238E27FC236}">
                  <a16:creationId xmlns:a16="http://schemas.microsoft.com/office/drawing/2014/main" id="{7EBC4026-AC7B-DC54-7ED0-81C222EFBEF9}"/>
                </a:ext>
              </a:extLst>
            </p:cNvPr>
            <p:cNvGrpSpPr/>
            <p:nvPr/>
          </p:nvGrpSpPr>
          <p:grpSpPr>
            <a:xfrm>
              <a:off x="3345406" y="2836593"/>
              <a:ext cx="8334276" cy="816871"/>
              <a:chOff x="3235668" y="3062844"/>
              <a:chExt cx="8453021" cy="1514529"/>
            </a:xfrm>
          </p:grpSpPr>
          <p:sp>
            <p:nvSpPr>
              <p:cNvPr id="34" name="Google Shape;890;p33">
                <a:extLst>
                  <a:ext uri="{FF2B5EF4-FFF2-40B4-BE49-F238E27FC236}">
                    <a16:creationId xmlns:a16="http://schemas.microsoft.com/office/drawing/2014/main" id="{838269F2-25D5-BAD4-F9E8-92DAED415765}"/>
                  </a:ext>
                </a:extLst>
              </p:cNvPr>
              <p:cNvSpPr txBox="1"/>
              <p:nvPr/>
            </p:nvSpPr>
            <p:spPr>
              <a:xfrm>
                <a:off x="3235668" y="3261744"/>
                <a:ext cx="3220236" cy="1116727"/>
              </a:xfrm>
              <a:prstGeom prst="rect">
                <a:avLst/>
              </a:prstGeom>
              <a:solidFill>
                <a:srgbClr val="E9F5F4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 b="1">
                    <a:latin typeface="Aptos" panose="020B0004020202020204" pitchFamily="34" charset="0"/>
                  </a:rPr>
                  <a:t>Programa de mentoria de pares</a:t>
                </a:r>
              </a:p>
            </p:txBody>
          </p:sp>
          <p:sp>
            <p:nvSpPr>
              <p:cNvPr id="35" name="Google Shape;891;p33">
                <a:extLst>
                  <a:ext uri="{FF2B5EF4-FFF2-40B4-BE49-F238E27FC236}">
                    <a16:creationId xmlns:a16="http://schemas.microsoft.com/office/drawing/2014/main" id="{F8305A84-C4A2-0AE7-B726-3F891A1A5EF4}"/>
                  </a:ext>
                </a:extLst>
              </p:cNvPr>
              <p:cNvSpPr txBox="1"/>
              <p:nvPr/>
            </p:nvSpPr>
            <p:spPr>
              <a:xfrm>
                <a:off x="6720724" y="3062844"/>
                <a:ext cx="4967965" cy="1514529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sz="1400" b="1">
                    <a:latin typeface="Aptos" panose="020B0004020202020204" pitchFamily="34" charset="0"/>
                  </a:rPr>
                  <a:t>Definição dos conteúdos e metodologia do programa de mentoria</a:t>
                </a:r>
                <a:endParaRPr lang="pt-PT" sz="1400" i="1">
                  <a:latin typeface="Aptos" panose="020B00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sz="1400" b="1">
                    <a:latin typeface="Aptos" panose="020B0004020202020204" pitchFamily="34" charset="0"/>
                  </a:rPr>
                  <a:t>Piloto </a:t>
                </a:r>
                <a:r>
                  <a:rPr lang="pt-PT" sz="1400">
                    <a:latin typeface="Aptos" panose="020B0004020202020204" pitchFamily="34" charset="0"/>
                  </a:rPr>
                  <a:t>com </a:t>
                </a:r>
                <a:r>
                  <a:rPr lang="pt-PT" sz="1400" b="1">
                    <a:latin typeface="Aptos" panose="020B0004020202020204" pitchFamily="34" charset="0"/>
                  </a:rPr>
                  <a:t>15 profissionais </a:t>
                </a:r>
                <a:r>
                  <a:rPr lang="pt-PT" sz="1400">
                    <a:latin typeface="Aptos" panose="020B0004020202020204" pitchFamily="34" charset="0"/>
                  </a:rPr>
                  <a:t>(formação de mentores)</a:t>
                </a:r>
                <a:endParaRPr lang="pt-PT" sz="1400">
                  <a:latin typeface="Aptos" panose="020B0004020202020204" pitchFamily="34" charset="0"/>
                  <a:ea typeface="+mn-lt"/>
                  <a:cs typeface="+mn-lt"/>
                </a:endParaRPr>
              </a:p>
            </p:txBody>
          </p:sp>
          <p:cxnSp>
            <p:nvCxnSpPr>
              <p:cNvPr id="37" name="Google Shape;892;p33">
                <a:extLst>
                  <a:ext uri="{FF2B5EF4-FFF2-40B4-BE49-F238E27FC236}">
                    <a16:creationId xmlns:a16="http://schemas.microsoft.com/office/drawing/2014/main" id="{05560579-3B78-1167-188F-5015D46D216B}"/>
                  </a:ext>
                </a:extLst>
              </p:cNvPr>
              <p:cNvCxnSpPr>
                <a:cxnSpLocks/>
                <a:stCxn id="34" idx="3"/>
                <a:endCxn id="35" idx="1"/>
              </p:cNvCxnSpPr>
              <p:nvPr/>
            </p:nvCxnSpPr>
            <p:spPr>
              <a:xfrm>
                <a:off x="6455904" y="3820108"/>
                <a:ext cx="264820" cy="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" name="Google Shape;885;p33">
              <a:extLst>
                <a:ext uri="{FF2B5EF4-FFF2-40B4-BE49-F238E27FC236}">
                  <a16:creationId xmlns:a16="http://schemas.microsoft.com/office/drawing/2014/main" id="{425765C5-3205-D76D-9DFB-17F50E29C62C}"/>
                </a:ext>
              </a:extLst>
            </p:cNvPr>
            <p:cNvGrpSpPr/>
            <p:nvPr/>
          </p:nvGrpSpPr>
          <p:grpSpPr>
            <a:xfrm>
              <a:off x="3369970" y="3669218"/>
              <a:ext cx="8309711" cy="973660"/>
              <a:chOff x="3024755" y="2661705"/>
              <a:chExt cx="8428107" cy="1256969"/>
            </a:xfrm>
          </p:grpSpPr>
          <p:sp>
            <p:nvSpPr>
              <p:cNvPr id="39" name="Google Shape;886;p33">
                <a:extLst>
                  <a:ext uri="{FF2B5EF4-FFF2-40B4-BE49-F238E27FC236}">
                    <a16:creationId xmlns:a16="http://schemas.microsoft.com/office/drawing/2014/main" id="{78E59F96-6D3F-8284-E50C-134CB0957A0E}"/>
                  </a:ext>
                </a:extLst>
              </p:cNvPr>
              <p:cNvSpPr txBox="1"/>
              <p:nvPr/>
            </p:nvSpPr>
            <p:spPr>
              <a:xfrm>
                <a:off x="3024755" y="2892988"/>
                <a:ext cx="3191254" cy="794403"/>
              </a:xfrm>
              <a:prstGeom prst="rect">
                <a:avLst/>
              </a:prstGeom>
              <a:solidFill>
                <a:srgbClr val="E9F5F4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pt-PT" sz="1400" b="1">
                    <a:latin typeface="Aptos" panose="020B0004020202020204" pitchFamily="34" charset="0"/>
                  </a:rPr>
                  <a:t>Curso de formação de coordenadores de mentoria</a:t>
                </a:r>
                <a:endParaRPr lang="en-US" sz="1400" b="1" noProof="1">
                  <a:latin typeface="Aptos" panose="020B0004020202020204" pitchFamily="34" charset="0"/>
                </a:endParaRPr>
              </a:p>
            </p:txBody>
          </p:sp>
          <p:sp>
            <p:nvSpPr>
              <p:cNvPr id="40" name="Google Shape;887;p33">
                <a:extLst>
                  <a:ext uri="{FF2B5EF4-FFF2-40B4-BE49-F238E27FC236}">
                    <a16:creationId xmlns:a16="http://schemas.microsoft.com/office/drawing/2014/main" id="{C5EBB444-3EBF-428A-A7A3-7EC4964E8FFC}"/>
                  </a:ext>
                </a:extLst>
              </p:cNvPr>
              <p:cNvSpPr txBox="1"/>
              <p:nvPr/>
            </p:nvSpPr>
            <p:spPr>
              <a:xfrm>
                <a:off x="6475238" y="2661705"/>
                <a:ext cx="4977624" cy="1256969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sz="1400" b="1">
                    <a:latin typeface="Aptos" panose="020B0004020202020204" pitchFamily="34" charset="0"/>
                  </a:rPr>
                  <a:t>Conceção do programa de formação </a:t>
                </a:r>
                <a:r>
                  <a:rPr lang="pt-PT" sz="1400">
                    <a:latin typeface="Aptos" panose="020B0004020202020204" pitchFamily="34" charset="0"/>
                  </a:rPr>
                  <a:t>para coordenadores de mentoria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sz="1400" b="1">
                    <a:latin typeface="Aptos" panose="020B0004020202020204" pitchFamily="34" charset="0"/>
                  </a:rPr>
                  <a:t>Piloto </a:t>
                </a:r>
                <a:r>
                  <a:rPr lang="pt-PT" sz="1400">
                    <a:latin typeface="Aptos" panose="020B0004020202020204" pitchFamily="34" charset="0"/>
                  </a:rPr>
                  <a:t>com </a:t>
                </a:r>
                <a:r>
                  <a:rPr lang="pt-PT" sz="1400" b="1">
                    <a:latin typeface="Aptos" panose="020B0004020202020204" pitchFamily="34" charset="0"/>
                  </a:rPr>
                  <a:t>10 profissionais</a:t>
                </a:r>
                <a:r>
                  <a:rPr lang="pt-PT" sz="1400">
                    <a:latin typeface="Aptos" panose="020B0004020202020204" pitchFamily="34" charset="0"/>
                  </a:rPr>
                  <a:t> (formação de coordenadores)</a:t>
                </a:r>
                <a:endParaRPr lang="pt-PT" sz="1400">
                  <a:latin typeface="Aptos" panose="020B0004020202020204" pitchFamily="34" charset="0"/>
                  <a:cs typeface="Calibri"/>
                </a:endParaRPr>
              </a:p>
            </p:txBody>
          </p:sp>
          <p:cxnSp>
            <p:nvCxnSpPr>
              <p:cNvPr id="41" name="Google Shape;888;p33">
                <a:extLst>
                  <a:ext uri="{FF2B5EF4-FFF2-40B4-BE49-F238E27FC236}">
                    <a16:creationId xmlns:a16="http://schemas.microsoft.com/office/drawing/2014/main" id="{69BFC9C8-D1EB-EB3C-3F0B-126EC2B32E52}"/>
                  </a:ext>
                </a:extLst>
              </p:cNvPr>
              <p:cNvCxnSpPr>
                <a:cxnSpLocks/>
                <a:stCxn id="39" idx="3"/>
                <a:endCxn id="40" idx="1"/>
              </p:cNvCxnSpPr>
              <p:nvPr/>
            </p:nvCxnSpPr>
            <p:spPr>
              <a:xfrm>
                <a:off x="6216009" y="3290190"/>
                <a:ext cx="25922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" name="Google Shape;889;p33">
              <a:extLst>
                <a:ext uri="{FF2B5EF4-FFF2-40B4-BE49-F238E27FC236}">
                  <a16:creationId xmlns:a16="http://schemas.microsoft.com/office/drawing/2014/main" id="{988E235F-E9A5-5AE4-8DDE-9406A7A16495}"/>
                </a:ext>
              </a:extLst>
            </p:cNvPr>
            <p:cNvGrpSpPr/>
            <p:nvPr/>
          </p:nvGrpSpPr>
          <p:grpSpPr>
            <a:xfrm>
              <a:off x="3421979" y="4702820"/>
              <a:ext cx="8267601" cy="1303313"/>
              <a:chOff x="3303292" y="3062844"/>
              <a:chExt cx="8385397" cy="2425031"/>
            </a:xfrm>
          </p:grpSpPr>
          <p:sp>
            <p:nvSpPr>
              <p:cNvPr id="43" name="Google Shape;890;p33">
                <a:extLst>
                  <a:ext uri="{FF2B5EF4-FFF2-40B4-BE49-F238E27FC236}">
                    <a16:creationId xmlns:a16="http://schemas.microsoft.com/office/drawing/2014/main" id="{C1E9E4DA-8C3B-0D0C-413C-32C5A8F67D84}"/>
                  </a:ext>
                </a:extLst>
              </p:cNvPr>
              <p:cNvSpPr txBox="1"/>
              <p:nvPr/>
            </p:nvSpPr>
            <p:spPr>
              <a:xfrm>
                <a:off x="3303292" y="3690749"/>
                <a:ext cx="3162272" cy="1170287"/>
              </a:xfrm>
              <a:prstGeom prst="rect">
                <a:avLst/>
              </a:prstGeom>
              <a:solidFill>
                <a:srgbClr val="E9F5F4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 b="1">
                    <a:latin typeface="Aptos" panose="020B0004020202020204" pitchFamily="34" charset="0"/>
                  </a:rPr>
                  <a:t>Avaliação e disseminação</a:t>
                </a:r>
                <a:endParaRPr lang="pt-PT" sz="1400">
                  <a:latin typeface="Aptos" panose="020B0004020202020204" pitchFamily="34" charset="0"/>
                </a:endParaRPr>
              </a:p>
            </p:txBody>
          </p:sp>
          <p:sp>
            <p:nvSpPr>
              <p:cNvPr id="44" name="Google Shape;891;p33">
                <a:extLst>
                  <a:ext uri="{FF2B5EF4-FFF2-40B4-BE49-F238E27FC236}">
                    <a16:creationId xmlns:a16="http://schemas.microsoft.com/office/drawing/2014/main" id="{A6857706-FCAC-F8DF-F0C5-BC0E8A01AD09}"/>
                  </a:ext>
                </a:extLst>
              </p:cNvPr>
              <p:cNvSpPr txBox="1"/>
              <p:nvPr/>
            </p:nvSpPr>
            <p:spPr>
              <a:xfrm>
                <a:off x="6720724" y="3062844"/>
                <a:ext cx="4967965" cy="2425031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sz="1400">
                    <a:latin typeface="Aptos" panose="020B0004020202020204" pitchFamily="34" charset="0"/>
                    <a:cs typeface="Calibri"/>
                  </a:rPr>
                  <a:t>Criação da identidade visual do projeto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sz="1400">
                    <a:latin typeface="Aptos" panose="020B0004020202020204" pitchFamily="34" charset="0"/>
                    <a:cs typeface="Calibri"/>
                  </a:rPr>
                  <a:t>Disseminação e avaliação do projeto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sz="1400" b="1">
                    <a:latin typeface="Aptos" panose="020B0004020202020204" pitchFamily="34" charset="0"/>
                    <a:cs typeface="Calibri"/>
                  </a:rPr>
                  <a:t>Organização de eventos nacionais de disseminação</a:t>
                </a:r>
                <a:endParaRPr lang="pt-PT" sz="1400">
                  <a:latin typeface="Aptos" panose="020B0004020202020204" pitchFamily="34" charset="0"/>
                  <a:cs typeface="Calibri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sz="1400">
                    <a:latin typeface="Aptos" panose="020B0004020202020204" pitchFamily="34" charset="0"/>
                    <a:cs typeface="Calibri"/>
                  </a:rPr>
                  <a:t>Organização da </a:t>
                </a:r>
                <a:r>
                  <a:rPr lang="pt-PT" sz="1400" b="1">
                    <a:latin typeface="Aptos" panose="020B0004020202020204" pitchFamily="34" charset="0"/>
                    <a:cs typeface="Calibri"/>
                  </a:rPr>
                  <a:t>conferência final na Dinamarca</a:t>
                </a:r>
              </a:p>
            </p:txBody>
          </p:sp>
          <p:cxnSp>
            <p:nvCxnSpPr>
              <p:cNvPr id="45" name="Google Shape;892;p33">
                <a:extLst>
                  <a:ext uri="{FF2B5EF4-FFF2-40B4-BE49-F238E27FC236}">
                    <a16:creationId xmlns:a16="http://schemas.microsoft.com/office/drawing/2014/main" id="{4D028448-B28A-D05F-4918-A55A668C8EB7}"/>
                  </a:ext>
                </a:extLst>
              </p:cNvPr>
              <p:cNvCxnSpPr>
                <a:cxnSpLocks/>
                <a:stCxn id="43" idx="3"/>
                <a:endCxn id="44" idx="1"/>
              </p:cNvCxnSpPr>
              <p:nvPr/>
            </p:nvCxnSpPr>
            <p:spPr>
              <a:xfrm flipV="1">
                <a:off x="6465564" y="4275360"/>
                <a:ext cx="255160" cy="53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6" name="Google Shape;869;p33">
              <a:extLst>
                <a:ext uri="{FF2B5EF4-FFF2-40B4-BE49-F238E27FC236}">
                  <a16:creationId xmlns:a16="http://schemas.microsoft.com/office/drawing/2014/main" id="{17DC3728-551E-0D46-69FC-3782B2963D8A}"/>
                </a:ext>
              </a:extLst>
            </p:cNvPr>
            <p:cNvSpPr/>
            <p:nvPr/>
          </p:nvSpPr>
          <p:spPr>
            <a:xfrm>
              <a:off x="1104960" y="3940048"/>
              <a:ext cx="1608512" cy="432000"/>
            </a:xfrm>
            <a:prstGeom prst="homePlate">
              <a:avLst>
                <a:gd name="adj" fmla="val 50000"/>
              </a:avLst>
            </a:prstGeom>
            <a:solidFill>
              <a:srgbClr val="4D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PT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0B0004020202020204" pitchFamily="34" charset="0"/>
                  <a:cs typeface="Arial"/>
                  <a:sym typeface="Arial"/>
                </a:rPr>
                <a:t>WP</a:t>
              </a:r>
              <a:r>
                <a:rPr lang="pt-PT" sz="1400" b="1" kern="0">
                  <a:solidFill>
                    <a:schemeClr val="bg1"/>
                  </a:solidFill>
                  <a:latin typeface="Aptos" panose="020B0004020202020204" pitchFamily="34" charset="0"/>
                  <a:cs typeface="Arial"/>
                  <a:sym typeface="Arial"/>
                </a:rPr>
                <a:t>4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endParaRPr>
            </a:p>
          </p:txBody>
        </p:sp>
        <p:sp>
          <p:nvSpPr>
            <p:cNvPr id="47" name="Google Shape;870;p33">
              <a:extLst>
                <a:ext uri="{FF2B5EF4-FFF2-40B4-BE49-F238E27FC236}">
                  <a16:creationId xmlns:a16="http://schemas.microsoft.com/office/drawing/2014/main" id="{CDB8B27D-DB6D-C278-7A25-EEC0971E1C26}"/>
                </a:ext>
              </a:extLst>
            </p:cNvPr>
            <p:cNvSpPr/>
            <p:nvPr/>
          </p:nvSpPr>
          <p:spPr>
            <a:xfrm>
              <a:off x="1104960" y="3029028"/>
              <a:ext cx="1608511" cy="432000"/>
            </a:xfrm>
            <a:prstGeom prst="homePlate">
              <a:avLst>
                <a:gd name="adj" fmla="val 50000"/>
              </a:avLst>
            </a:prstGeom>
            <a:solidFill>
              <a:srgbClr val="0E95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PT" sz="1400" b="1" kern="0">
                  <a:solidFill>
                    <a:schemeClr val="bg1"/>
                  </a:solidFill>
                  <a:latin typeface="Aptos" panose="020B0004020202020204" pitchFamily="34" charset="0"/>
                  <a:cs typeface="Arial"/>
                  <a:sym typeface="Arial"/>
                </a:rPr>
                <a:t>WP</a:t>
              </a:r>
              <a:r>
                <a:rPr kumimoji="0" lang="pt-PT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0B0004020202020204" pitchFamily="34" charset="0"/>
                  <a:cs typeface="Arial"/>
                  <a:sym typeface="Arial"/>
                </a:rPr>
                <a:t>3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endParaRPr>
            </a:p>
          </p:txBody>
        </p:sp>
        <p:sp>
          <p:nvSpPr>
            <p:cNvPr id="48" name="Google Shape;870;p33">
              <a:extLst>
                <a:ext uri="{FF2B5EF4-FFF2-40B4-BE49-F238E27FC236}">
                  <a16:creationId xmlns:a16="http://schemas.microsoft.com/office/drawing/2014/main" id="{BBD652BD-E06F-5DA4-47AD-2AD9DF24B0EA}"/>
                </a:ext>
              </a:extLst>
            </p:cNvPr>
            <p:cNvSpPr/>
            <p:nvPr/>
          </p:nvSpPr>
          <p:spPr>
            <a:xfrm>
              <a:off x="1104960" y="5214212"/>
              <a:ext cx="1608511" cy="432000"/>
            </a:xfrm>
            <a:prstGeom prst="homePlate">
              <a:avLst>
                <a:gd name="adj" fmla="val 50000"/>
              </a:avLst>
            </a:prstGeom>
            <a:solidFill>
              <a:srgbClr val="0E95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PT" sz="1400" b="1" kern="0">
                  <a:solidFill>
                    <a:schemeClr val="bg1"/>
                  </a:solidFill>
                  <a:latin typeface="Aptos" panose="020B0004020202020204" pitchFamily="34" charset="0"/>
                  <a:cs typeface="Arial"/>
                  <a:sym typeface="Arial"/>
                </a:rPr>
                <a:t>WP5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A94E6486-3FEB-8ACF-D949-1D9B42023DA6}"/>
                </a:ext>
              </a:extLst>
            </p:cNvPr>
            <p:cNvSpPr/>
            <p:nvPr/>
          </p:nvSpPr>
          <p:spPr>
            <a:xfrm>
              <a:off x="512319" y="2826533"/>
              <a:ext cx="11167363" cy="1834932"/>
            </a:xfrm>
            <a:prstGeom prst="rect">
              <a:avLst/>
            </a:prstGeom>
            <a:noFill/>
            <a:ln w="28575">
              <a:solidFill>
                <a:srgbClr val="58BDB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12906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9E7A0-A923-31A4-5A50-60D09DE2F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D08619DF-DF76-6AA1-3211-534D9B3777C8}"/>
              </a:ext>
            </a:extLst>
          </p:cNvPr>
          <p:cNvGrpSpPr/>
          <p:nvPr/>
        </p:nvGrpSpPr>
        <p:grpSpPr>
          <a:xfrm>
            <a:off x="1031080" y="1002330"/>
            <a:ext cx="10913270" cy="792752"/>
            <a:chOff x="1031080" y="1002330"/>
            <a:chExt cx="6284120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7DC747A6-771F-1795-6F69-8ED92357539B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416F310C-E6D3-F6B9-03F8-96E12317A93F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601071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 dirty="0" err="1">
                  <a:effectLst/>
                  <a:latin typeface="Aptos Black" panose="020B0004020202020204" pitchFamily="34" charset="0"/>
                </a:rPr>
                <a:t>Atividades</a:t>
              </a:r>
              <a:r>
                <a:rPr lang="en-US" sz="3600" i="0" dirty="0">
                  <a:effectLst/>
                  <a:latin typeface="Aptos Black" panose="020B0004020202020204" pitchFamily="34" charset="0"/>
                </a:rPr>
                <a:t> </a:t>
              </a:r>
              <a:r>
                <a:rPr lang="en-US" sz="3600" i="0" dirty="0" err="1">
                  <a:effectLst/>
                  <a:latin typeface="Aptos Black" panose="020B0004020202020204" pitchFamily="34" charset="0"/>
                </a:rPr>
                <a:t>em</a:t>
              </a:r>
              <a:r>
                <a:rPr lang="en-US" sz="3600" i="0" dirty="0">
                  <a:effectLst/>
                  <a:latin typeface="Aptos Black" panose="020B0004020202020204" pitchFamily="34" charset="0"/>
                </a:rPr>
                <a:t> Portugal</a:t>
              </a: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243E6E44-977F-CDE1-E1BC-39F9E7853DE3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3A58C42D-9AEE-3B3E-7F80-2F04F32E0499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B1E6FFDE-3651-F5FC-93B5-4CE63FAFBB7A}"/>
              </a:ext>
            </a:extLst>
          </p:cNvPr>
          <p:cNvGrpSpPr/>
          <p:nvPr/>
        </p:nvGrpSpPr>
        <p:grpSpPr>
          <a:xfrm>
            <a:off x="2304389" y="1809630"/>
            <a:ext cx="7583222" cy="4491459"/>
            <a:chOff x="2394544" y="1267366"/>
            <a:chExt cx="7583222" cy="4491459"/>
          </a:xfrm>
        </p:grpSpPr>
        <p:cxnSp>
          <p:nvCxnSpPr>
            <p:cNvPr id="50" name="Google Shape;896;p33">
              <a:extLst>
                <a:ext uri="{FF2B5EF4-FFF2-40B4-BE49-F238E27FC236}">
                  <a16:creationId xmlns:a16="http://schemas.microsoft.com/office/drawing/2014/main" id="{E87D562A-0641-9E86-CBAD-9F970AFBCBAF}"/>
                </a:ext>
              </a:extLst>
            </p:cNvPr>
            <p:cNvCxnSpPr>
              <a:cxnSpLocks/>
              <a:stCxn id="57" idx="3"/>
              <a:endCxn id="58" idx="1"/>
            </p:cNvCxnSpPr>
            <p:nvPr/>
          </p:nvCxnSpPr>
          <p:spPr>
            <a:xfrm>
              <a:off x="5541035" y="3291014"/>
              <a:ext cx="1303440" cy="2396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896;p33">
              <a:extLst>
                <a:ext uri="{FF2B5EF4-FFF2-40B4-BE49-F238E27FC236}">
                  <a16:creationId xmlns:a16="http://schemas.microsoft.com/office/drawing/2014/main" id="{B0C9156A-D757-47F5-27EF-C1E8CE01027C}"/>
                </a:ext>
              </a:extLst>
            </p:cNvPr>
            <p:cNvCxnSpPr>
              <a:cxnSpLocks/>
              <a:stCxn id="60" idx="3"/>
              <a:endCxn id="59" idx="1"/>
            </p:cNvCxnSpPr>
            <p:nvPr/>
          </p:nvCxnSpPr>
          <p:spPr>
            <a:xfrm>
              <a:off x="5527834" y="4024691"/>
              <a:ext cx="1316641" cy="1127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896;p33">
              <a:extLst>
                <a:ext uri="{FF2B5EF4-FFF2-40B4-BE49-F238E27FC236}">
                  <a16:creationId xmlns:a16="http://schemas.microsoft.com/office/drawing/2014/main" id="{CCA48FAF-0F11-3AD6-8C4E-94FAB45E3934}"/>
                </a:ext>
              </a:extLst>
            </p:cNvPr>
            <p:cNvCxnSpPr>
              <a:cxnSpLocks/>
              <a:stCxn id="62" idx="3"/>
              <a:endCxn id="63" idx="1"/>
            </p:cNvCxnSpPr>
            <p:nvPr/>
          </p:nvCxnSpPr>
          <p:spPr>
            <a:xfrm>
              <a:off x="5527833" y="4737909"/>
              <a:ext cx="1316644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896;p33">
              <a:extLst>
                <a:ext uri="{FF2B5EF4-FFF2-40B4-BE49-F238E27FC236}">
                  <a16:creationId xmlns:a16="http://schemas.microsoft.com/office/drawing/2014/main" id="{80523FB0-0BCF-236C-C658-0548CA8AB769}"/>
                </a:ext>
              </a:extLst>
            </p:cNvPr>
            <p:cNvCxnSpPr>
              <a:cxnSpLocks/>
              <a:stCxn id="61" idx="3"/>
              <a:endCxn id="64" idx="1"/>
            </p:cNvCxnSpPr>
            <p:nvPr/>
          </p:nvCxnSpPr>
          <p:spPr>
            <a:xfrm>
              <a:off x="5541034" y="5474316"/>
              <a:ext cx="1303443" cy="6754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grpSp>
          <p:nvGrpSpPr>
            <p:cNvPr id="54" name="Agrupar 53">
              <a:extLst>
                <a:ext uri="{FF2B5EF4-FFF2-40B4-BE49-F238E27FC236}">
                  <a16:creationId xmlns:a16="http://schemas.microsoft.com/office/drawing/2014/main" id="{B9CF0B11-8515-F32E-C4D3-DB5DF26EA26B}"/>
                </a:ext>
              </a:extLst>
            </p:cNvPr>
            <p:cNvGrpSpPr/>
            <p:nvPr/>
          </p:nvGrpSpPr>
          <p:grpSpPr>
            <a:xfrm>
              <a:off x="2394544" y="1267366"/>
              <a:ext cx="7583222" cy="4491459"/>
              <a:chOff x="2394544" y="1267366"/>
              <a:chExt cx="7583222" cy="4491459"/>
            </a:xfrm>
          </p:grpSpPr>
          <p:sp>
            <p:nvSpPr>
              <p:cNvPr id="55" name="Google Shape;894;p33">
                <a:extLst>
                  <a:ext uri="{FF2B5EF4-FFF2-40B4-BE49-F238E27FC236}">
                    <a16:creationId xmlns:a16="http://schemas.microsoft.com/office/drawing/2014/main" id="{77A5F1D2-78D6-794B-FF10-B323383C44D8}"/>
                  </a:ext>
                </a:extLst>
              </p:cNvPr>
              <p:cNvSpPr txBox="1"/>
              <p:nvPr/>
            </p:nvSpPr>
            <p:spPr>
              <a:xfrm>
                <a:off x="2407747" y="2250118"/>
                <a:ext cx="3133289" cy="555511"/>
              </a:xfrm>
              <a:prstGeom prst="rect">
                <a:avLst/>
              </a:prstGeom>
              <a:solidFill>
                <a:srgbClr val="EEF8F7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 dirty="0">
                    <a:latin typeface="Aptos" panose="020B0004020202020204" pitchFamily="34" charset="0"/>
                  </a:rPr>
                  <a:t>Condução de entrevistas a 8 profissionais</a:t>
                </a:r>
              </a:p>
            </p:txBody>
          </p:sp>
          <p:sp>
            <p:nvSpPr>
              <p:cNvPr id="56" name="Google Shape;894;p33">
                <a:extLst>
                  <a:ext uri="{FF2B5EF4-FFF2-40B4-BE49-F238E27FC236}">
                    <a16:creationId xmlns:a16="http://schemas.microsoft.com/office/drawing/2014/main" id="{2997A3D5-6F29-2372-4591-855E2993EBED}"/>
                  </a:ext>
                </a:extLst>
              </p:cNvPr>
              <p:cNvSpPr txBox="1"/>
              <p:nvPr/>
            </p:nvSpPr>
            <p:spPr>
              <a:xfrm>
                <a:off x="6844476" y="2250118"/>
                <a:ext cx="3133289" cy="555511"/>
              </a:xfrm>
              <a:prstGeom prst="rect">
                <a:avLst/>
              </a:prstGeom>
              <a:solidFill>
                <a:srgbClr val="EEF8F7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 dirty="0">
                    <a:latin typeface="Aptos" panose="020B0004020202020204" pitchFamily="34" charset="0"/>
                  </a:rPr>
                  <a:t>Concluído</a:t>
                </a:r>
              </a:p>
            </p:txBody>
          </p:sp>
          <p:sp>
            <p:nvSpPr>
              <p:cNvPr id="57" name="Google Shape;894;p33">
                <a:extLst>
                  <a:ext uri="{FF2B5EF4-FFF2-40B4-BE49-F238E27FC236}">
                    <a16:creationId xmlns:a16="http://schemas.microsoft.com/office/drawing/2014/main" id="{A9047B11-5910-EBA7-7B77-57829718412D}"/>
                  </a:ext>
                </a:extLst>
              </p:cNvPr>
              <p:cNvSpPr txBox="1"/>
              <p:nvPr/>
            </p:nvSpPr>
            <p:spPr>
              <a:xfrm>
                <a:off x="2407746" y="3013258"/>
                <a:ext cx="3133289" cy="555511"/>
              </a:xfrm>
              <a:prstGeom prst="rect">
                <a:avLst/>
              </a:prstGeom>
              <a:solidFill>
                <a:srgbClr val="CEE8E6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 dirty="0">
                    <a:latin typeface="Aptos" panose="020B0004020202020204" pitchFamily="34" charset="0"/>
                  </a:rPr>
                  <a:t>Recrutamento de 40 profissionais p/ o programa de mentoria</a:t>
                </a:r>
              </a:p>
            </p:txBody>
          </p:sp>
          <p:sp>
            <p:nvSpPr>
              <p:cNvPr id="58" name="Google Shape;894;p33">
                <a:extLst>
                  <a:ext uri="{FF2B5EF4-FFF2-40B4-BE49-F238E27FC236}">
                    <a16:creationId xmlns:a16="http://schemas.microsoft.com/office/drawing/2014/main" id="{7F72F26E-E498-4DA3-212C-9D04B4FC9460}"/>
                  </a:ext>
                </a:extLst>
              </p:cNvPr>
              <p:cNvSpPr txBox="1"/>
              <p:nvPr/>
            </p:nvSpPr>
            <p:spPr>
              <a:xfrm>
                <a:off x="6844475" y="3015654"/>
                <a:ext cx="3133289" cy="555511"/>
              </a:xfrm>
              <a:prstGeom prst="rect">
                <a:avLst/>
              </a:prstGeom>
              <a:solidFill>
                <a:srgbClr val="CEE8E6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 dirty="0">
                    <a:latin typeface="Aptos" panose="020B0004020202020204" pitchFamily="34" charset="0"/>
                  </a:rPr>
                  <a:t>Outubro de 2024</a:t>
                </a:r>
              </a:p>
            </p:txBody>
          </p:sp>
          <p:sp>
            <p:nvSpPr>
              <p:cNvPr id="59" name="Google Shape;894;p33">
                <a:extLst>
                  <a:ext uri="{FF2B5EF4-FFF2-40B4-BE49-F238E27FC236}">
                    <a16:creationId xmlns:a16="http://schemas.microsoft.com/office/drawing/2014/main" id="{33828803-C628-824E-6A11-DADC3FFD722D}"/>
                  </a:ext>
                </a:extLst>
              </p:cNvPr>
              <p:cNvSpPr txBox="1"/>
              <p:nvPr/>
            </p:nvSpPr>
            <p:spPr>
              <a:xfrm>
                <a:off x="6844475" y="3748062"/>
                <a:ext cx="3133289" cy="555511"/>
              </a:xfrm>
              <a:prstGeom prst="rect">
                <a:avLst/>
              </a:prstGeom>
              <a:solidFill>
                <a:srgbClr val="83C7C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 dirty="0">
                    <a:latin typeface="Aptos" panose="020B0004020202020204" pitchFamily="34" charset="0"/>
                  </a:rPr>
                  <a:t>Novembro de 2024 a junho 2025</a:t>
                </a:r>
              </a:p>
            </p:txBody>
          </p:sp>
          <p:sp>
            <p:nvSpPr>
              <p:cNvPr id="60" name="Google Shape;894;p33">
                <a:extLst>
                  <a:ext uri="{FF2B5EF4-FFF2-40B4-BE49-F238E27FC236}">
                    <a16:creationId xmlns:a16="http://schemas.microsoft.com/office/drawing/2014/main" id="{8B16B5A0-7F81-9498-69C5-3765FF7AA22A}"/>
                  </a:ext>
                </a:extLst>
              </p:cNvPr>
              <p:cNvSpPr txBox="1"/>
              <p:nvPr/>
            </p:nvSpPr>
            <p:spPr>
              <a:xfrm>
                <a:off x="2394545" y="3746935"/>
                <a:ext cx="3133289" cy="555511"/>
              </a:xfrm>
              <a:prstGeom prst="rect">
                <a:avLst/>
              </a:prstGeom>
              <a:solidFill>
                <a:srgbClr val="83C7C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 dirty="0">
                    <a:latin typeface="Aptos" panose="020B0004020202020204" pitchFamily="34" charset="0"/>
                  </a:rPr>
                  <a:t>Participação no programa de mentoria</a:t>
                </a:r>
              </a:p>
            </p:txBody>
          </p:sp>
          <p:sp>
            <p:nvSpPr>
              <p:cNvPr id="61" name="Google Shape;894;p33">
                <a:extLst>
                  <a:ext uri="{FF2B5EF4-FFF2-40B4-BE49-F238E27FC236}">
                    <a16:creationId xmlns:a16="http://schemas.microsoft.com/office/drawing/2014/main" id="{E3E06590-1B53-3970-B227-E44A4EFEFD36}"/>
                  </a:ext>
                </a:extLst>
              </p:cNvPr>
              <p:cNvSpPr txBox="1"/>
              <p:nvPr/>
            </p:nvSpPr>
            <p:spPr>
              <a:xfrm>
                <a:off x="2407745" y="5196560"/>
                <a:ext cx="3133289" cy="555511"/>
              </a:xfrm>
              <a:prstGeom prst="rect">
                <a:avLst/>
              </a:prstGeom>
              <a:solidFill>
                <a:srgbClr val="2B5F5A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Formação de 15 profissionais p/ mentores</a:t>
                </a:r>
              </a:p>
            </p:txBody>
          </p:sp>
          <p:sp>
            <p:nvSpPr>
              <p:cNvPr id="62" name="Google Shape;894;p33">
                <a:extLst>
                  <a:ext uri="{FF2B5EF4-FFF2-40B4-BE49-F238E27FC236}">
                    <a16:creationId xmlns:a16="http://schemas.microsoft.com/office/drawing/2014/main" id="{100B57C1-836E-FA8E-5282-404B9B5473C3}"/>
                  </a:ext>
                </a:extLst>
              </p:cNvPr>
              <p:cNvSpPr txBox="1"/>
              <p:nvPr/>
            </p:nvSpPr>
            <p:spPr>
              <a:xfrm>
                <a:off x="2394544" y="4460153"/>
                <a:ext cx="3133289" cy="555511"/>
              </a:xfrm>
              <a:prstGeom prst="rect">
                <a:avLst/>
              </a:prstGeom>
              <a:solidFill>
                <a:srgbClr val="469890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Formação de 10 profissionais p/ coordenadores</a:t>
                </a:r>
              </a:p>
            </p:txBody>
          </p:sp>
          <p:sp>
            <p:nvSpPr>
              <p:cNvPr id="63" name="Google Shape;894;p33">
                <a:extLst>
                  <a:ext uri="{FF2B5EF4-FFF2-40B4-BE49-F238E27FC236}">
                    <a16:creationId xmlns:a16="http://schemas.microsoft.com/office/drawing/2014/main" id="{1C3C4F3A-1392-2909-EBCA-8DD23FC5CC02}"/>
                  </a:ext>
                </a:extLst>
              </p:cNvPr>
              <p:cNvSpPr txBox="1"/>
              <p:nvPr/>
            </p:nvSpPr>
            <p:spPr>
              <a:xfrm>
                <a:off x="6844477" y="4460153"/>
                <a:ext cx="3133289" cy="555511"/>
              </a:xfrm>
              <a:prstGeom prst="rect">
                <a:avLst/>
              </a:prstGeom>
              <a:solidFill>
                <a:srgbClr val="469890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Novembro de 2024</a:t>
                </a:r>
              </a:p>
            </p:txBody>
          </p:sp>
          <p:sp>
            <p:nvSpPr>
              <p:cNvPr id="64" name="Google Shape;894;p33">
                <a:extLst>
                  <a:ext uri="{FF2B5EF4-FFF2-40B4-BE49-F238E27FC236}">
                    <a16:creationId xmlns:a16="http://schemas.microsoft.com/office/drawing/2014/main" id="{B0E304E1-4E76-F6D6-E3FE-C9AAC50B25A8}"/>
                  </a:ext>
                </a:extLst>
              </p:cNvPr>
              <p:cNvSpPr txBox="1"/>
              <p:nvPr/>
            </p:nvSpPr>
            <p:spPr>
              <a:xfrm>
                <a:off x="6844477" y="5203314"/>
                <a:ext cx="3133289" cy="555511"/>
              </a:xfrm>
              <a:prstGeom prst="rect">
                <a:avLst/>
              </a:prstGeom>
              <a:solidFill>
                <a:srgbClr val="2B5F5A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Dezembro 2024 a janeiro 2025</a:t>
                </a:r>
              </a:p>
            </p:txBody>
          </p:sp>
          <p:cxnSp>
            <p:nvCxnSpPr>
              <p:cNvPr id="65" name="Google Shape;896;p33">
                <a:extLst>
                  <a:ext uri="{FF2B5EF4-FFF2-40B4-BE49-F238E27FC236}">
                    <a16:creationId xmlns:a16="http://schemas.microsoft.com/office/drawing/2014/main" id="{818DBAC5-5543-19FA-4797-B86E9DC91847}"/>
                  </a:ext>
                </a:extLst>
              </p:cNvPr>
              <p:cNvCxnSpPr>
                <a:cxnSpLocks/>
                <a:stCxn id="55" idx="3"/>
                <a:endCxn id="56" idx="1"/>
              </p:cNvCxnSpPr>
              <p:nvPr/>
            </p:nvCxnSpPr>
            <p:spPr>
              <a:xfrm>
                <a:off x="5541036" y="2527874"/>
                <a:ext cx="130344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lgDash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66" name="Gráfico 65" descr="Sala de Reuniões de um Conselho de Administração com preenchimento sólido">
                <a:extLst>
                  <a:ext uri="{FF2B5EF4-FFF2-40B4-BE49-F238E27FC236}">
                    <a16:creationId xmlns:a16="http://schemas.microsoft.com/office/drawing/2014/main" id="{0DC71F99-3D4C-5701-E87F-BCACC2656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19175" y="1267366"/>
                <a:ext cx="910432" cy="910432"/>
              </a:xfrm>
              <a:prstGeom prst="rect">
                <a:avLst/>
              </a:prstGeom>
            </p:spPr>
          </p:pic>
          <p:pic>
            <p:nvPicPr>
              <p:cNvPr id="67" name="Gráfico 66" descr="cronómetro 33% com preenchimento sólido">
                <a:extLst>
                  <a:ext uri="{FF2B5EF4-FFF2-40B4-BE49-F238E27FC236}">
                    <a16:creationId xmlns:a16="http://schemas.microsoft.com/office/drawing/2014/main" id="{C993FE8F-B44A-A22E-5EAD-9133BCE970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054792" y="1349812"/>
                <a:ext cx="712656" cy="7126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33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93E23-6EE6-AB6D-9820-12225570E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94DDC6BB-C6A1-403D-ACBF-84A657B5456F}"/>
              </a:ext>
            </a:extLst>
          </p:cNvPr>
          <p:cNvGrpSpPr/>
          <p:nvPr/>
        </p:nvGrpSpPr>
        <p:grpSpPr>
          <a:xfrm>
            <a:off x="1031080" y="1002330"/>
            <a:ext cx="10913270" cy="792752"/>
            <a:chOff x="1031080" y="1002330"/>
            <a:chExt cx="6284120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F731C5A7-61E6-85D7-0B74-E93324239E9C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44EEFDCB-4A1F-644D-A4A8-77CAA8B475EA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601071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>
                  <a:effectLst/>
                  <a:latin typeface="Aptos Black" panose="020B0004020202020204" pitchFamily="34" charset="0"/>
                </a:rPr>
                <a:t>Atividades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em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 Portugal</a:t>
              </a: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A6E1A308-C46E-B0BE-2BE5-F87627845C65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0DEFBF1A-0E1F-4A78-501B-AE74976CF428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72FD3CFB-AD89-6337-1A8C-AE1DF67DE0C0}"/>
              </a:ext>
            </a:extLst>
          </p:cNvPr>
          <p:cNvGrpSpPr/>
          <p:nvPr/>
        </p:nvGrpSpPr>
        <p:grpSpPr>
          <a:xfrm>
            <a:off x="2304389" y="1809630"/>
            <a:ext cx="7583222" cy="3748298"/>
            <a:chOff x="2394544" y="1267366"/>
            <a:chExt cx="7583222" cy="3748298"/>
          </a:xfrm>
        </p:grpSpPr>
        <p:cxnSp>
          <p:nvCxnSpPr>
            <p:cNvPr id="50" name="Google Shape;896;p33">
              <a:extLst>
                <a:ext uri="{FF2B5EF4-FFF2-40B4-BE49-F238E27FC236}">
                  <a16:creationId xmlns:a16="http://schemas.microsoft.com/office/drawing/2014/main" id="{F086A6AB-5F0A-9823-BFAD-53EF3FB3BA83}"/>
                </a:ext>
              </a:extLst>
            </p:cNvPr>
            <p:cNvCxnSpPr>
              <a:cxnSpLocks/>
              <a:stCxn id="57" idx="3"/>
              <a:endCxn id="58" idx="1"/>
            </p:cNvCxnSpPr>
            <p:nvPr/>
          </p:nvCxnSpPr>
          <p:spPr>
            <a:xfrm>
              <a:off x="5541035" y="3291014"/>
              <a:ext cx="1303440" cy="2396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896;p33">
              <a:extLst>
                <a:ext uri="{FF2B5EF4-FFF2-40B4-BE49-F238E27FC236}">
                  <a16:creationId xmlns:a16="http://schemas.microsoft.com/office/drawing/2014/main" id="{E6EE0301-118B-0744-F334-973118E28ED0}"/>
                </a:ext>
              </a:extLst>
            </p:cNvPr>
            <p:cNvCxnSpPr>
              <a:cxnSpLocks/>
              <a:stCxn id="60" idx="3"/>
              <a:endCxn id="59" idx="1"/>
            </p:cNvCxnSpPr>
            <p:nvPr/>
          </p:nvCxnSpPr>
          <p:spPr>
            <a:xfrm>
              <a:off x="5527834" y="4024691"/>
              <a:ext cx="1316641" cy="1127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896;p33">
              <a:extLst>
                <a:ext uri="{FF2B5EF4-FFF2-40B4-BE49-F238E27FC236}">
                  <a16:creationId xmlns:a16="http://schemas.microsoft.com/office/drawing/2014/main" id="{324D4A0E-9A7D-DD6F-0952-53F966C5BD99}"/>
                </a:ext>
              </a:extLst>
            </p:cNvPr>
            <p:cNvCxnSpPr>
              <a:cxnSpLocks/>
              <a:stCxn id="62" idx="3"/>
              <a:endCxn id="63" idx="1"/>
            </p:cNvCxnSpPr>
            <p:nvPr/>
          </p:nvCxnSpPr>
          <p:spPr>
            <a:xfrm>
              <a:off x="5527833" y="4737909"/>
              <a:ext cx="1316644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grpSp>
          <p:nvGrpSpPr>
            <p:cNvPr id="54" name="Agrupar 53">
              <a:extLst>
                <a:ext uri="{FF2B5EF4-FFF2-40B4-BE49-F238E27FC236}">
                  <a16:creationId xmlns:a16="http://schemas.microsoft.com/office/drawing/2014/main" id="{1E4F30B2-022B-475D-6A52-A55A75FD57E0}"/>
                </a:ext>
              </a:extLst>
            </p:cNvPr>
            <p:cNvGrpSpPr/>
            <p:nvPr/>
          </p:nvGrpSpPr>
          <p:grpSpPr>
            <a:xfrm>
              <a:off x="2394544" y="1267366"/>
              <a:ext cx="7583222" cy="3748298"/>
              <a:chOff x="2394544" y="1267366"/>
              <a:chExt cx="7583222" cy="3748298"/>
            </a:xfrm>
          </p:grpSpPr>
          <p:sp>
            <p:nvSpPr>
              <p:cNvPr id="55" name="Google Shape;894;p33">
                <a:extLst>
                  <a:ext uri="{FF2B5EF4-FFF2-40B4-BE49-F238E27FC236}">
                    <a16:creationId xmlns:a16="http://schemas.microsoft.com/office/drawing/2014/main" id="{8F8F3EBE-B5CF-5FC3-642B-0C1E3C775F35}"/>
                  </a:ext>
                </a:extLst>
              </p:cNvPr>
              <p:cNvSpPr txBox="1"/>
              <p:nvPr/>
            </p:nvSpPr>
            <p:spPr>
              <a:xfrm>
                <a:off x="2407747" y="2250118"/>
                <a:ext cx="3133289" cy="555511"/>
              </a:xfrm>
              <a:prstGeom prst="rect">
                <a:avLst/>
              </a:prstGeom>
              <a:solidFill>
                <a:srgbClr val="EEF8F7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>
                    <a:latin typeface="Aptos" panose="020B0004020202020204" pitchFamily="34" charset="0"/>
                  </a:rPr>
                  <a:t>Emparelhamento (coordenadores, mentores e mentorandos)</a:t>
                </a:r>
              </a:p>
            </p:txBody>
          </p:sp>
          <p:sp>
            <p:nvSpPr>
              <p:cNvPr id="56" name="Google Shape;894;p33">
                <a:extLst>
                  <a:ext uri="{FF2B5EF4-FFF2-40B4-BE49-F238E27FC236}">
                    <a16:creationId xmlns:a16="http://schemas.microsoft.com/office/drawing/2014/main" id="{615948AB-265E-0E7B-0122-4A2E05B8F255}"/>
                  </a:ext>
                </a:extLst>
              </p:cNvPr>
              <p:cNvSpPr txBox="1"/>
              <p:nvPr/>
            </p:nvSpPr>
            <p:spPr>
              <a:xfrm>
                <a:off x="6844476" y="2250118"/>
                <a:ext cx="3133289" cy="555511"/>
              </a:xfrm>
              <a:prstGeom prst="rect">
                <a:avLst/>
              </a:prstGeom>
              <a:solidFill>
                <a:srgbClr val="EEF8F7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>
                    <a:latin typeface="Aptos" panose="020B0004020202020204" pitchFamily="34" charset="0"/>
                  </a:rPr>
                  <a:t>Dezembro de 2024</a:t>
                </a:r>
              </a:p>
            </p:txBody>
          </p:sp>
          <p:sp>
            <p:nvSpPr>
              <p:cNvPr id="57" name="Google Shape;894;p33">
                <a:extLst>
                  <a:ext uri="{FF2B5EF4-FFF2-40B4-BE49-F238E27FC236}">
                    <a16:creationId xmlns:a16="http://schemas.microsoft.com/office/drawing/2014/main" id="{87CB4296-E606-124D-AB9B-81A15890DE97}"/>
                  </a:ext>
                </a:extLst>
              </p:cNvPr>
              <p:cNvSpPr txBox="1"/>
              <p:nvPr/>
            </p:nvSpPr>
            <p:spPr>
              <a:xfrm>
                <a:off x="2407746" y="3013258"/>
                <a:ext cx="3133289" cy="555511"/>
              </a:xfrm>
              <a:prstGeom prst="rect">
                <a:avLst/>
              </a:prstGeom>
              <a:solidFill>
                <a:srgbClr val="CEE8E6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>
                    <a:latin typeface="Aptos" panose="020B0004020202020204" pitchFamily="34" charset="0"/>
                  </a:rPr>
                  <a:t>15 processos de mentoria</a:t>
                </a:r>
              </a:p>
            </p:txBody>
          </p:sp>
          <p:sp>
            <p:nvSpPr>
              <p:cNvPr id="58" name="Google Shape;894;p33">
                <a:extLst>
                  <a:ext uri="{FF2B5EF4-FFF2-40B4-BE49-F238E27FC236}">
                    <a16:creationId xmlns:a16="http://schemas.microsoft.com/office/drawing/2014/main" id="{544260AD-83B0-9B4A-82D5-F51E7FB5E7EE}"/>
                  </a:ext>
                </a:extLst>
              </p:cNvPr>
              <p:cNvSpPr txBox="1"/>
              <p:nvPr/>
            </p:nvSpPr>
            <p:spPr>
              <a:xfrm>
                <a:off x="6844475" y="3015654"/>
                <a:ext cx="3133289" cy="555511"/>
              </a:xfrm>
              <a:prstGeom prst="rect">
                <a:avLst/>
              </a:prstGeom>
              <a:solidFill>
                <a:srgbClr val="CEE8E6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>
                    <a:latin typeface="Aptos" panose="020B0004020202020204" pitchFamily="34" charset="0"/>
                  </a:rPr>
                  <a:t>Janeiro-junho 2025</a:t>
                </a:r>
              </a:p>
            </p:txBody>
          </p:sp>
          <p:sp>
            <p:nvSpPr>
              <p:cNvPr id="59" name="Google Shape;894;p33">
                <a:extLst>
                  <a:ext uri="{FF2B5EF4-FFF2-40B4-BE49-F238E27FC236}">
                    <a16:creationId xmlns:a16="http://schemas.microsoft.com/office/drawing/2014/main" id="{A87EE1D4-AA6E-8478-5AA8-CB658E089576}"/>
                  </a:ext>
                </a:extLst>
              </p:cNvPr>
              <p:cNvSpPr txBox="1"/>
              <p:nvPr/>
            </p:nvSpPr>
            <p:spPr>
              <a:xfrm>
                <a:off x="6844475" y="3748062"/>
                <a:ext cx="3133289" cy="555511"/>
              </a:xfrm>
              <a:prstGeom prst="rect">
                <a:avLst/>
              </a:prstGeom>
              <a:solidFill>
                <a:srgbClr val="83C7C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>
                    <a:latin typeface="Aptos" panose="020B0004020202020204" pitchFamily="34" charset="0"/>
                  </a:rPr>
                  <a:t>Maio de 2025</a:t>
                </a:r>
              </a:p>
            </p:txBody>
          </p:sp>
          <p:sp>
            <p:nvSpPr>
              <p:cNvPr id="60" name="Google Shape;894;p33">
                <a:extLst>
                  <a:ext uri="{FF2B5EF4-FFF2-40B4-BE49-F238E27FC236}">
                    <a16:creationId xmlns:a16="http://schemas.microsoft.com/office/drawing/2014/main" id="{E25F9CCF-564D-53C6-AB53-A0F06152025F}"/>
                  </a:ext>
                </a:extLst>
              </p:cNvPr>
              <p:cNvSpPr txBox="1"/>
              <p:nvPr/>
            </p:nvSpPr>
            <p:spPr>
              <a:xfrm>
                <a:off x="2394545" y="3746935"/>
                <a:ext cx="3133289" cy="555511"/>
              </a:xfrm>
              <a:prstGeom prst="rect">
                <a:avLst/>
              </a:prstGeom>
              <a:solidFill>
                <a:srgbClr val="83C7C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>
                    <a:latin typeface="Aptos" panose="020B0004020202020204" pitchFamily="34" charset="0"/>
                  </a:rPr>
                  <a:t>Ação transnacional de formação em PT (3 dias), 6 participantes por país</a:t>
                </a:r>
              </a:p>
            </p:txBody>
          </p:sp>
          <p:sp>
            <p:nvSpPr>
              <p:cNvPr id="62" name="Google Shape;894;p33">
                <a:extLst>
                  <a:ext uri="{FF2B5EF4-FFF2-40B4-BE49-F238E27FC236}">
                    <a16:creationId xmlns:a16="http://schemas.microsoft.com/office/drawing/2014/main" id="{2AA01BC7-0AA4-81C5-AC66-E35DBDDEB860}"/>
                  </a:ext>
                </a:extLst>
              </p:cNvPr>
              <p:cNvSpPr txBox="1"/>
              <p:nvPr/>
            </p:nvSpPr>
            <p:spPr>
              <a:xfrm>
                <a:off x="2394544" y="4460153"/>
                <a:ext cx="3133289" cy="555511"/>
              </a:xfrm>
              <a:prstGeom prst="rect">
                <a:avLst/>
              </a:prstGeom>
              <a:solidFill>
                <a:srgbClr val="469890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>
                    <a:solidFill>
                      <a:schemeClr val="bg1"/>
                    </a:solidFill>
                    <a:latin typeface="Aptos" panose="020B0004020202020204" pitchFamily="34" charset="0"/>
                  </a:rPr>
                  <a:t>Evento nacional de disseminação da iniciativa (40 participantes)</a:t>
                </a:r>
              </a:p>
            </p:txBody>
          </p:sp>
          <p:sp>
            <p:nvSpPr>
              <p:cNvPr id="63" name="Google Shape;894;p33">
                <a:extLst>
                  <a:ext uri="{FF2B5EF4-FFF2-40B4-BE49-F238E27FC236}">
                    <a16:creationId xmlns:a16="http://schemas.microsoft.com/office/drawing/2014/main" id="{28E13AC4-BD19-624A-6C9C-7AFE0CE4FFE3}"/>
                  </a:ext>
                </a:extLst>
              </p:cNvPr>
              <p:cNvSpPr txBox="1"/>
              <p:nvPr/>
            </p:nvSpPr>
            <p:spPr>
              <a:xfrm>
                <a:off x="6844477" y="4460153"/>
                <a:ext cx="3133289" cy="555511"/>
              </a:xfrm>
              <a:prstGeom prst="rect">
                <a:avLst/>
              </a:prstGeom>
              <a:solidFill>
                <a:srgbClr val="469890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PT" sz="1400">
                    <a:solidFill>
                      <a:schemeClr val="bg1"/>
                    </a:solidFill>
                    <a:latin typeface="Aptos" panose="020B0004020202020204" pitchFamily="34" charset="0"/>
                  </a:rPr>
                  <a:t>Junho de 2025</a:t>
                </a:r>
              </a:p>
            </p:txBody>
          </p:sp>
          <p:cxnSp>
            <p:nvCxnSpPr>
              <p:cNvPr id="65" name="Google Shape;896;p33">
                <a:extLst>
                  <a:ext uri="{FF2B5EF4-FFF2-40B4-BE49-F238E27FC236}">
                    <a16:creationId xmlns:a16="http://schemas.microsoft.com/office/drawing/2014/main" id="{7D88F6D8-75E3-1A56-DBFE-CB3381F40763}"/>
                  </a:ext>
                </a:extLst>
              </p:cNvPr>
              <p:cNvCxnSpPr>
                <a:cxnSpLocks/>
                <a:stCxn id="55" idx="3"/>
                <a:endCxn id="56" idx="1"/>
              </p:cNvCxnSpPr>
              <p:nvPr/>
            </p:nvCxnSpPr>
            <p:spPr>
              <a:xfrm>
                <a:off x="5541036" y="2527874"/>
                <a:ext cx="130344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lgDash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66" name="Gráfico 65" descr="Sala de Reuniões de um Conselho de Administração com preenchimento sólido">
                <a:extLst>
                  <a:ext uri="{FF2B5EF4-FFF2-40B4-BE49-F238E27FC236}">
                    <a16:creationId xmlns:a16="http://schemas.microsoft.com/office/drawing/2014/main" id="{A7A5B96F-E873-68DA-70EB-E8A4CF7AE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19175" y="1267366"/>
                <a:ext cx="910432" cy="910432"/>
              </a:xfrm>
              <a:prstGeom prst="rect">
                <a:avLst/>
              </a:prstGeom>
            </p:spPr>
          </p:pic>
          <p:pic>
            <p:nvPicPr>
              <p:cNvPr id="67" name="Gráfico 66" descr="cronómetro 33% com preenchimento sólido">
                <a:extLst>
                  <a:ext uri="{FF2B5EF4-FFF2-40B4-BE49-F238E27FC236}">
                    <a16:creationId xmlns:a16="http://schemas.microsoft.com/office/drawing/2014/main" id="{A6CC23BA-FC20-543D-DEB5-C322289A5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054792" y="1349812"/>
                <a:ext cx="712656" cy="7126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9134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3D3D0-C91A-7C80-68FA-3542728CD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B1065DB-8C85-97CD-36DC-764B1A1C6B77}"/>
              </a:ext>
            </a:extLst>
          </p:cNvPr>
          <p:cNvGrpSpPr/>
          <p:nvPr/>
        </p:nvGrpSpPr>
        <p:grpSpPr>
          <a:xfrm>
            <a:off x="1582858" y="2605906"/>
            <a:ext cx="8986957" cy="1646188"/>
            <a:chOff x="924258" y="2534830"/>
            <a:chExt cx="8986957" cy="1646188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5F6F41FD-445E-1DFC-9F6E-613FDB9D2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4258" y="2534830"/>
              <a:ext cx="1179846" cy="1646188"/>
            </a:xfrm>
            <a:prstGeom prst="rect">
              <a:avLst/>
            </a:prstGeom>
          </p:spPr>
        </p:pic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E30629C4-87A3-63D2-5E91-3E55A626BD0E}"/>
                </a:ext>
              </a:extLst>
            </p:cNvPr>
            <p:cNvSpPr txBox="1">
              <a:spLocks/>
            </p:cNvSpPr>
            <p:nvPr/>
          </p:nvSpPr>
          <p:spPr>
            <a:xfrm>
              <a:off x="1746043" y="2756113"/>
              <a:ext cx="8165172" cy="120362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0" i="0" err="1">
                  <a:effectLst/>
                  <a:latin typeface="Aptos Black" panose="020B0004020202020204" pitchFamily="34" charset="0"/>
                </a:rPr>
                <a:t>Curso</a:t>
              </a:r>
              <a:r>
                <a:rPr lang="en-US" sz="3600" b="0" i="0">
                  <a:effectLst/>
                  <a:latin typeface="Aptos Black" panose="020B0004020202020204" pitchFamily="34" charset="0"/>
                </a:rPr>
                <a:t> de Formação de </a:t>
              </a:r>
              <a:r>
                <a:rPr lang="en-US" sz="3600" b="0" i="0" err="1">
                  <a:effectLst/>
                  <a:latin typeface="Aptos Black" panose="020B0004020202020204" pitchFamily="34" charset="0"/>
                </a:rPr>
                <a:t>Coordenadores</a:t>
              </a:r>
              <a:r>
                <a:rPr lang="en-US" sz="3600" b="0" i="0">
                  <a:effectLst/>
                  <a:latin typeface="Aptos Black" panose="020B0004020202020204" pitchFamily="34" charset="0"/>
                </a:rPr>
                <a:t> de </a:t>
              </a:r>
              <a:r>
                <a:rPr lang="en-US" sz="3600" b="0" i="0" err="1">
                  <a:effectLst/>
                  <a:latin typeface="Aptos Black" panose="020B0004020202020204" pitchFamily="34" charset="0"/>
                </a:rPr>
                <a:t>Mentoria</a:t>
              </a:r>
              <a:endParaRPr lang="en-US" sz="3600" b="0" i="0">
                <a:effectLst/>
                <a:latin typeface="Aptos Black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4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E2A07871-7599-E8E1-2231-15E38D571C37}"/>
              </a:ext>
            </a:extLst>
          </p:cNvPr>
          <p:cNvGrpSpPr/>
          <p:nvPr/>
        </p:nvGrpSpPr>
        <p:grpSpPr>
          <a:xfrm>
            <a:off x="1031080" y="1002330"/>
            <a:ext cx="6422143" cy="792752"/>
            <a:chOff x="1031080" y="1002330"/>
            <a:chExt cx="6422143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32DCCAC6-D0FB-909C-C90E-250E810FC81D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94A2C83B-6D91-975D-0A9A-B041A4A375E2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6148740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 err="1">
                  <a:effectLst/>
                  <a:latin typeface="Aptos Black" panose="020B0004020202020204" pitchFamily="34" charset="0"/>
                </a:rPr>
                <a:t>Atividade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 de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quebra-gelo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1E9E4E1A-EC8E-05BE-2D55-E2C576F6D15E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90EC71D-C2A9-9230-7459-E7A1126A529B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16A8B7D7-B2D4-FA75-A508-2B479CE9709B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112">
            <a:extLst>
              <a:ext uri="{FF2B5EF4-FFF2-40B4-BE49-F238E27FC236}">
                <a16:creationId xmlns:a16="http://schemas.microsoft.com/office/drawing/2014/main" id="{FEA6C38B-8BA4-E07A-324C-E3D74DD10F2D}"/>
              </a:ext>
            </a:extLst>
          </p:cNvPr>
          <p:cNvSpPr txBox="1"/>
          <p:nvPr/>
        </p:nvSpPr>
        <p:spPr>
          <a:xfrm>
            <a:off x="1374808" y="2583352"/>
            <a:ext cx="9442385" cy="1691297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500" kern="0" dirty="0">
                <a:solidFill>
                  <a:srgbClr val="459395"/>
                </a:solidFill>
                <a:latin typeface="Aptos Black" panose="020B0004020202020204" pitchFamily="34" charset="0"/>
                <a:cs typeface="Aharoni" panose="02010803020104030203" pitchFamily="2" charset="-79"/>
              </a:rPr>
              <a:t>As </a:t>
            </a:r>
            <a:r>
              <a:rPr lang="en-GB" sz="3500" kern="0" dirty="0" err="1">
                <a:solidFill>
                  <a:srgbClr val="459395"/>
                </a:solidFill>
                <a:latin typeface="Aptos Black" panose="020B0004020202020204" pitchFamily="34" charset="0"/>
                <a:cs typeface="Aharoni" panose="02010803020104030203" pitchFamily="2" charset="-79"/>
              </a:rPr>
              <a:t>minhas</a:t>
            </a:r>
            <a:r>
              <a:rPr lang="en-GB" sz="3500" kern="0" dirty="0">
                <a:solidFill>
                  <a:srgbClr val="459395"/>
                </a:solidFill>
                <a:latin typeface="Aptos Black" panose="020B0004020202020204" pitchFamily="34" charset="0"/>
                <a:cs typeface="Aharoni" panose="02010803020104030203" pitchFamily="2" charset="-79"/>
              </a:rPr>
              <a:t> </a:t>
            </a:r>
            <a:r>
              <a:rPr lang="en-GB" sz="3500" kern="0" dirty="0" err="1">
                <a:solidFill>
                  <a:srgbClr val="459395"/>
                </a:solidFill>
                <a:latin typeface="Aptos Black" panose="020B0004020202020204" pitchFamily="34" charset="0"/>
                <a:cs typeface="Aharoni" panose="02010803020104030203" pitchFamily="2" charset="-79"/>
              </a:rPr>
              <a:t>expectativas</a:t>
            </a:r>
            <a:r>
              <a:rPr lang="en-GB" sz="3500" kern="0" dirty="0">
                <a:solidFill>
                  <a:srgbClr val="459395"/>
                </a:solidFill>
                <a:latin typeface="Aptos Black" panose="020B0004020202020204" pitchFamily="34" charset="0"/>
                <a:cs typeface="Aharoni" panose="02010803020104030203" pitchFamily="2" charset="-79"/>
              </a:rPr>
              <a:t>…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kern="0" dirty="0" err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Recorrendo</a:t>
            </a:r>
            <a:r>
              <a:rPr lang="en-GB" kern="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kern="0" dirty="0" err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marcadores</a:t>
            </a:r>
            <a:r>
              <a:rPr lang="en-GB" kern="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coloridos e uma </a:t>
            </a:r>
            <a:r>
              <a:rPr lang="en-GB" kern="0" dirty="0" err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folha</a:t>
            </a:r>
            <a:r>
              <a:rPr lang="en-GB" kern="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kern="0" dirty="0" err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GB" kern="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kern="0" dirty="0" err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branco</a:t>
            </a:r>
            <a:r>
              <a:rPr lang="en-GB" kern="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kern="0" dirty="0" err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</a:t>
            </a:r>
            <a:r>
              <a:rPr lang="en-GB" kern="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kern="0" dirty="0" err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participantes</a:t>
            </a:r>
            <a:r>
              <a:rPr lang="en-GB" kern="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kern="0" dirty="0" err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devem</a:t>
            </a:r>
            <a:r>
              <a:rPr lang="en-GB" kern="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kern="0" dirty="0" err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desenhar</a:t>
            </a:r>
            <a:r>
              <a:rPr lang="en-GB" kern="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como se </a:t>
            </a:r>
            <a:r>
              <a:rPr lang="en-GB" kern="0" dirty="0" err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sentem</a:t>
            </a:r>
            <a:r>
              <a:rPr lang="en-GB" kern="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quais as </a:t>
            </a:r>
            <a:r>
              <a:rPr lang="en-GB" kern="0" dirty="0" err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expectativas</a:t>
            </a:r>
            <a:r>
              <a:rPr lang="en-GB" kern="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kern="0" dirty="0" err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GB" kern="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kern="0" dirty="0" err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relação</a:t>
            </a:r>
            <a:r>
              <a:rPr lang="en-GB" kern="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à </a:t>
            </a:r>
            <a:r>
              <a:rPr lang="en-GB" kern="0" dirty="0" err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formação</a:t>
            </a:r>
            <a:r>
              <a:rPr lang="en-GB" kern="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GB" dirty="0"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5FDBA-A4E3-09B6-A2B7-C621F9A59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533AF4A0-FE5C-DD6E-FF90-E142DFED2E57}"/>
              </a:ext>
            </a:extLst>
          </p:cNvPr>
          <p:cNvGrpSpPr/>
          <p:nvPr/>
        </p:nvGrpSpPr>
        <p:grpSpPr>
          <a:xfrm>
            <a:off x="1031080" y="1002330"/>
            <a:ext cx="7682614" cy="792752"/>
            <a:chOff x="1031080" y="1002330"/>
            <a:chExt cx="7682614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635009AF-34B3-BBFF-C86C-F9E1F25773D2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C753FF2A-D937-5DD1-B190-5F7F29A9B00E}"/>
                </a:ext>
              </a:extLst>
            </p:cNvPr>
            <p:cNvSpPr txBox="1">
              <a:spLocks/>
            </p:cNvSpPr>
            <p:nvPr/>
          </p:nvSpPr>
          <p:spPr>
            <a:xfrm>
              <a:off x="1304482" y="1002330"/>
              <a:ext cx="7409212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>
                  <a:latin typeface="Aptos Black" panose="020B0004020202020204" pitchFamily="34" charset="0"/>
                </a:rPr>
                <a:t>Formação de </a:t>
              </a:r>
              <a:r>
                <a:rPr lang="en-US" sz="3600" err="1">
                  <a:latin typeface="Aptos Black" panose="020B0004020202020204" pitchFamily="34" charset="0"/>
                </a:rPr>
                <a:t>coordenadores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0" name="Rectangle 26">
            <a:extLst>
              <a:ext uri="{FF2B5EF4-FFF2-40B4-BE49-F238E27FC236}">
                <a16:creationId xmlns:a16="http://schemas.microsoft.com/office/drawing/2014/main" id="{77DA6D84-F984-BCD2-EB9A-2E2E4DF6F47F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C5C15FE-94F9-08A5-47A7-8C8B1C06DB0F}"/>
              </a:ext>
            </a:extLst>
          </p:cNvPr>
          <p:cNvGrpSpPr/>
          <p:nvPr/>
        </p:nvGrpSpPr>
        <p:grpSpPr>
          <a:xfrm>
            <a:off x="1437259" y="1885999"/>
            <a:ext cx="9317483" cy="3447525"/>
            <a:chOff x="1437259" y="1985087"/>
            <a:chExt cx="9317483" cy="3447525"/>
          </a:xfrm>
        </p:grpSpPr>
        <p:sp>
          <p:nvSpPr>
            <p:cNvPr id="28" name="Google Shape;941;p36">
              <a:extLst>
                <a:ext uri="{FF2B5EF4-FFF2-40B4-BE49-F238E27FC236}">
                  <a16:creationId xmlns:a16="http://schemas.microsoft.com/office/drawing/2014/main" id="{8C48693A-CEF9-138A-9467-3B4666D9DF28}"/>
                </a:ext>
              </a:extLst>
            </p:cNvPr>
            <p:cNvSpPr/>
            <p:nvPr/>
          </p:nvSpPr>
          <p:spPr>
            <a:xfrm>
              <a:off x="1437259" y="2029196"/>
              <a:ext cx="3002047" cy="3359305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29" name="Google Shape;942;p36">
              <a:extLst>
                <a:ext uri="{FF2B5EF4-FFF2-40B4-BE49-F238E27FC236}">
                  <a16:creationId xmlns:a16="http://schemas.microsoft.com/office/drawing/2014/main" id="{D822F5F6-21EB-B23D-FB13-D47D1AB11D2C}"/>
                </a:ext>
              </a:extLst>
            </p:cNvPr>
            <p:cNvSpPr/>
            <p:nvPr/>
          </p:nvSpPr>
          <p:spPr>
            <a:xfrm>
              <a:off x="1437259" y="2522964"/>
              <a:ext cx="3002047" cy="702768"/>
            </a:xfrm>
            <a:prstGeom prst="rect">
              <a:avLst/>
            </a:prstGeom>
            <a:solidFill>
              <a:srgbClr val="4593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23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 Black" panose="020B00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10</a:t>
              </a:r>
              <a:endParaRPr kumimoji="0" sz="23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Black" panose="020B0004020202020204" pitchFamily="34" charset="0"/>
                <a:cs typeface="Arial"/>
                <a:sym typeface="Arial"/>
              </a:endParaRPr>
            </a:p>
          </p:txBody>
        </p:sp>
        <p:sp>
          <p:nvSpPr>
            <p:cNvPr id="30" name="Google Shape;943;p36">
              <a:extLst>
                <a:ext uri="{FF2B5EF4-FFF2-40B4-BE49-F238E27FC236}">
                  <a16:creationId xmlns:a16="http://schemas.microsoft.com/office/drawing/2014/main" id="{0C4B83A5-6D74-8CB4-D53F-A3616A499B86}"/>
                </a:ext>
              </a:extLst>
            </p:cNvPr>
            <p:cNvSpPr txBox="1"/>
            <p:nvPr/>
          </p:nvSpPr>
          <p:spPr>
            <a:xfrm>
              <a:off x="1462283" y="3313536"/>
              <a:ext cx="2951998" cy="1297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kumimoji="0" lang="pt-PT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ptos" panose="020B0004020202020204" pitchFamily="34" charset="0"/>
                  <a:ea typeface="Roboto"/>
                  <a:cs typeface="Roboto"/>
                  <a:sym typeface="Arial"/>
                </a:rPr>
                <a:t>Coordenadores</a:t>
              </a:r>
              <a:r>
                <a:rPr kumimoji="0" lang="pt-PT" b="0" i="0" u="none" strike="noStrike" kern="0" cap="none" spc="0" normalizeH="0" noProof="0">
                  <a:ln>
                    <a:noFill/>
                  </a:ln>
                  <a:effectLst/>
                  <a:uLnTx/>
                  <a:uFillTx/>
                  <a:latin typeface="Aptos" panose="020B0004020202020204" pitchFamily="34" charset="0"/>
                  <a:ea typeface="Roboto"/>
                  <a:cs typeface="Roboto"/>
                  <a:sym typeface="Arial"/>
                </a:rPr>
                <a:t> de mentoria</a:t>
              </a:r>
              <a:endParaRPr kumimoji="0" lang="pt-PT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Roboto"/>
                <a:cs typeface="Roboto"/>
                <a:sym typeface="Arial"/>
              </a:endParaRPr>
            </a:p>
          </p:txBody>
        </p:sp>
        <p:sp>
          <p:nvSpPr>
            <p:cNvPr id="32" name="Google Shape;948;p36">
              <a:extLst>
                <a:ext uri="{FF2B5EF4-FFF2-40B4-BE49-F238E27FC236}">
                  <a16:creationId xmlns:a16="http://schemas.microsoft.com/office/drawing/2014/main" id="{E9010A52-04E3-9440-6718-940F1C3A12FC}"/>
                </a:ext>
              </a:extLst>
            </p:cNvPr>
            <p:cNvSpPr/>
            <p:nvPr/>
          </p:nvSpPr>
          <p:spPr>
            <a:xfrm>
              <a:off x="4594622" y="2029196"/>
              <a:ext cx="3002402" cy="3359306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33" name="Google Shape;949;p36">
              <a:extLst>
                <a:ext uri="{FF2B5EF4-FFF2-40B4-BE49-F238E27FC236}">
                  <a16:creationId xmlns:a16="http://schemas.microsoft.com/office/drawing/2014/main" id="{52C65CCC-A2B6-5C6D-C75A-4ADD9CDD3E71}"/>
                </a:ext>
              </a:extLst>
            </p:cNvPr>
            <p:cNvSpPr/>
            <p:nvPr/>
          </p:nvSpPr>
          <p:spPr>
            <a:xfrm>
              <a:off x="4594624" y="2522965"/>
              <a:ext cx="3002402" cy="702769"/>
            </a:xfrm>
            <a:prstGeom prst="rect">
              <a:avLst/>
            </a:prstGeom>
            <a:solidFill>
              <a:srgbClr val="4593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  <a:defRPr/>
              </a:pPr>
              <a:r>
                <a:rPr lang="pt-PT" sz="2300" b="1" kern="0">
                  <a:solidFill>
                    <a:schemeClr val="bg1"/>
                  </a:solidFill>
                  <a:latin typeface="Aptos Black" panose="020B0004020202020204" pitchFamily="34" charset="0"/>
                  <a:cs typeface="Arial"/>
                  <a:sym typeface="Fira Sans Extra Condensed Medium"/>
                </a:rPr>
                <a:t>Formato b-learning</a:t>
              </a:r>
              <a:endParaRPr kumimoji="0" lang="pt-PT" sz="23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Black" panose="020B0004020202020204" pitchFamily="34" charset="0"/>
                <a:cs typeface="Arial"/>
                <a:sym typeface="Arial"/>
              </a:endParaRPr>
            </a:p>
          </p:txBody>
        </p:sp>
        <p:sp>
          <p:nvSpPr>
            <p:cNvPr id="34" name="Google Shape;950;p36">
              <a:extLst>
                <a:ext uri="{FF2B5EF4-FFF2-40B4-BE49-F238E27FC236}">
                  <a16:creationId xmlns:a16="http://schemas.microsoft.com/office/drawing/2014/main" id="{A28EB72E-88A1-FDD8-0706-E47DE87E572E}"/>
                </a:ext>
              </a:extLst>
            </p:cNvPr>
            <p:cNvSpPr txBox="1"/>
            <p:nvPr/>
          </p:nvSpPr>
          <p:spPr>
            <a:xfrm>
              <a:off x="4619822" y="3313538"/>
              <a:ext cx="2952001" cy="1810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pt-PT" b="1" kern="0">
                  <a:latin typeface="Aptos" panose="020B0004020202020204" pitchFamily="34" charset="0"/>
                  <a:ea typeface="Roboto"/>
                  <a:cs typeface="Roboto"/>
                  <a:sym typeface="Arial"/>
                </a:rPr>
                <a:t>11h síncronas</a:t>
              </a:r>
              <a:r>
                <a:rPr lang="pt-PT" kern="0">
                  <a:latin typeface="Aptos" panose="020B0004020202020204" pitchFamily="34" charset="0"/>
                  <a:ea typeface="Roboto"/>
                  <a:cs typeface="Roboto"/>
                  <a:sym typeface="Arial"/>
                </a:rPr>
                <a:t>* (Estabelecimento Prisional de Leiria – Jovens)</a:t>
              </a:r>
            </a:p>
            <a:p>
              <a:pPr lvl="0" algn="ctr">
                <a:buClr>
                  <a:srgbClr val="000000"/>
                </a:buClr>
                <a:defRPr/>
              </a:pPr>
              <a:r>
                <a:rPr kumimoji="0" lang="pt-PT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ptos" panose="020B0004020202020204" pitchFamily="34" charset="0"/>
                  <a:ea typeface="Roboto"/>
                  <a:cs typeface="Roboto"/>
                  <a:sym typeface="Arial"/>
                </a:rPr>
                <a:t>8h</a:t>
              </a:r>
              <a:r>
                <a:rPr kumimoji="0" lang="pt-PT" b="1" i="0" u="none" strike="noStrike" kern="0" cap="none" spc="0" normalizeH="0" noProof="0">
                  <a:ln>
                    <a:noFill/>
                  </a:ln>
                  <a:effectLst/>
                  <a:uLnTx/>
                  <a:uFillTx/>
                  <a:latin typeface="Aptos" panose="020B0004020202020204" pitchFamily="34" charset="0"/>
                  <a:ea typeface="Roboto"/>
                  <a:cs typeface="Roboto"/>
                  <a:sym typeface="Arial"/>
                </a:rPr>
                <a:t> assíncronas</a:t>
              </a:r>
              <a:r>
                <a:rPr kumimoji="0" lang="pt-PT" b="0" i="0" u="none" strike="noStrike" kern="0" cap="none" spc="0" normalizeH="0" noProof="0">
                  <a:ln>
                    <a:noFill/>
                  </a:ln>
                  <a:effectLst/>
                  <a:uLnTx/>
                  <a:uFillTx/>
                  <a:latin typeface="Aptos" panose="020B0004020202020204" pitchFamily="34" charset="0"/>
                  <a:ea typeface="Roboto"/>
                  <a:cs typeface="Roboto"/>
                  <a:sym typeface="Arial"/>
                </a:rPr>
                <a:t>** </a:t>
              </a:r>
            </a:p>
            <a:p>
              <a:pPr lvl="0" algn="ctr">
                <a:buClr>
                  <a:srgbClr val="000000"/>
                </a:buClr>
                <a:defRPr/>
              </a:pPr>
              <a:r>
                <a:rPr kumimoji="0" lang="pt-PT" b="0" i="0" u="none" strike="noStrike" kern="0" cap="none" spc="0" normalizeH="0" noProof="0">
                  <a:ln>
                    <a:noFill/>
                  </a:ln>
                  <a:effectLst/>
                  <a:uLnTx/>
                  <a:uFillTx/>
                  <a:latin typeface="Aptos" panose="020B0004020202020204" pitchFamily="34" charset="0"/>
                  <a:ea typeface="Roboto"/>
                  <a:cs typeface="Roboto"/>
                  <a:sym typeface="Arial"/>
                </a:rPr>
                <a:t>(Plataforma Aproximar Capacita)</a:t>
              </a:r>
              <a:endParaRPr kumimoji="0" lang="en-US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955;p36">
              <a:extLst>
                <a:ext uri="{FF2B5EF4-FFF2-40B4-BE49-F238E27FC236}">
                  <a16:creationId xmlns:a16="http://schemas.microsoft.com/office/drawing/2014/main" id="{CEF5167A-2CD5-6148-A339-50B6C6870A8B}"/>
                </a:ext>
              </a:extLst>
            </p:cNvPr>
            <p:cNvSpPr/>
            <p:nvPr/>
          </p:nvSpPr>
          <p:spPr>
            <a:xfrm>
              <a:off x="7752343" y="1985087"/>
              <a:ext cx="3002399" cy="3447525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37" name="Google Shape;956;p36">
              <a:extLst>
                <a:ext uri="{FF2B5EF4-FFF2-40B4-BE49-F238E27FC236}">
                  <a16:creationId xmlns:a16="http://schemas.microsoft.com/office/drawing/2014/main" id="{40C14702-B11D-DBFC-B972-AE22B51660BF}"/>
                </a:ext>
              </a:extLst>
            </p:cNvPr>
            <p:cNvSpPr/>
            <p:nvPr/>
          </p:nvSpPr>
          <p:spPr>
            <a:xfrm>
              <a:off x="7752341" y="2508897"/>
              <a:ext cx="3002399" cy="721224"/>
            </a:xfrm>
            <a:prstGeom prst="rect">
              <a:avLst/>
            </a:prstGeom>
            <a:solidFill>
              <a:srgbClr val="4593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  <a:defRPr/>
              </a:pPr>
              <a:r>
                <a:rPr lang="pt-PT" sz="2300" b="1" kern="0">
                  <a:solidFill>
                    <a:schemeClr val="bg1"/>
                  </a:solidFill>
                  <a:latin typeface="Aptos Black" panose="020B0004020202020204" pitchFamily="34" charset="0"/>
                  <a:cs typeface="Arial"/>
                  <a:sym typeface="Fira Sans Extra Condensed Medium"/>
                </a:rPr>
                <a:t>Perfil</a:t>
              </a:r>
              <a:endParaRPr kumimoji="0" lang="pt-PT" sz="23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Black" panose="020B0004020202020204" pitchFamily="34" charset="0"/>
                <a:cs typeface="Arial"/>
                <a:sym typeface="Arial"/>
              </a:endParaRPr>
            </a:p>
          </p:txBody>
        </p:sp>
        <p:sp>
          <p:nvSpPr>
            <p:cNvPr id="38" name="Google Shape;957;p36">
              <a:extLst>
                <a:ext uri="{FF2B5EF4-FFF2-40B4-BE49-F238E27FC236}">
                  <a16:creationId xmlns:a16="http://schemas.microsoft.com/office/drawing/2014/main" id="{B1A1D05B-7A8F-8629-1D14-C60EEBE34FDF}"/>
                </a:ext>
              </a:extLst>
            </p:cNvPr>
            <p:cNvSpPr txBox="1"/>
            <p:nvPr/>
          </p:nvSpPr>
          <p:spPr>
            <a:xfrm>
              <a:off x="7778078" y="3313535"/>
              <a:ext cx="2950926" cy="1522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pt-PT" kern="0" noProof="0">
                  <a:latin typeface="Aptos" panose="020B0004020202020204" pitchFamily="34" charset="0"/>
                  <a:ea typeface="Roboto"/>
                  <a:cs typeface="Roboto"/>
                  <a:sym typeface="Arial"/>
                </a:rPr>
                <a:t>Profissionais com </a:t>
              </a:r>
              <a:r>
                <a:rPr lang="pt-PT" b="1" kern="0" noProof="0">
                  <a:latin typeface="Aptos" panose="020B0004020202020204" pitchFamily="34" charset="0"/>
                  <a:ea typeface="Roboto"/>
                  <a:cs typeface="Roboto"/>
                  <a:sym typeface="Arial"/>
                </a:rPr>
                <a:t>mais experiência</a:t>
              </a:r>
              <a:r>
                <a:rPr lang="pt-PT" kern="0" noProof="0">
                  <a:latin typeface="Aptos" panose="020B0004020202020204" pitchFamily="34" charset="0"/>
                  <a:ea typeface="Roboto"/>
                  <a:cs typeface="Roboto"/>
                  <a:sym typeface="Arial"/>
                </a:rPr>
                <a:t> profissional no</a:t>
              </a:r>
              <a:r>
                <a:rPr lang="pt-PT" b="1" kern="0" noProof="0">
                  <a:latin typeface="Aptos" panose="020B0004020202020204" pitchFamily="34" charset="0"/>
                  <a:ea typeface="Roboto"/>
                  <a:cs typeface="Roboto"/>
                  <a:sym typeface="Arial"/>
                </a:rPr>
                <a:t> posto </a:t>
              </a:r>
              <a:r>
                <a:rPr lang="pt-PT" kern="0" noProof="0">
                  <a:latin typeface="Aptos" panose="020B0004020202020204" pitchFamily="34" charset="0"/>
                  <a:ea typeface="Roboto"/>
                  <a:cs typeface="Roboto"/>
                  <a:sym typeface="Arial"/>
                </a:rPr>
                <a:t>ou na </a:t>
              </a:r>
              <a:r>
                <a:rPr lang="pt-PT" b="1" kern="0" noProof="0">
                  <a:latin typeface="Aptos" panose="020B0004020202020204" pitchFamily="34" charset="0"/>
                  <a:ea typeface="Roboto"/>
                  <a:cs typeface="Roboto"/>
                  <a:sym typeface="Arial"/>
                </a:rPr>
                <a:t>função</a:t>
              </a:r>
              <a:r>
                <a:rPr lang="pt-PT" kern="0" noProof="0">
                  <a:latin typeface="Aptos" panose="020B0004020202020204" pitchFamily="34" charset="0"/>
                  <a:ea typeface="Roboto"/>
                  <a:cs typeface="Roboto"/>
                  <a:sym typeface="Arial"/>
                </a:rPr>
                <a:t>.</a:t>
              </a:r>
            </a:p>
            <a:p>
              <a:pPr lvl="0" algn="ctr">
                <a:buClr>
                  <a:srgbClr val="000000"/>
                </a:buClr>
                <a:defRPr/>
              </a:pPr>
              <a:r>
                <a:rPr kumimoji="0" lang="pt-PT" b="1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ptos" panose="020B0004020202020204" pitchFamily="34" charset="0"/>
                  <a:ea typeface="Roboto"/>
                  <a:cs typeface="Roboto"/>
                  <a:sym typeface="Arial"/>
                </a:rPr>
                <a:t>Adesão</a:t>
              </a:r>
              <a:r>
                <a:rPr kumimoji="0" lang="pt-PT" b="1" i="0" u="none" strike="noStrike" kern="0" cap="none" spc="0" normalizeH="0">
                  <a:ln>
                    <a:noFill/>
                  </a:ln>
                  <a:effectLst/>
                  <a:uLnTx/>
                  <a:uFillTx/>
                  <a:latin typeface="Aptos" panose="020B0004020202020204" pitchFamily="34" charset="0"/>
                  <a:ea typeface="Roboto"/>
                  <a:cs typeface="Roboto"/>
                  <a:sym typeface="Arial"/>
                </a:rPr>
                <a:t> voluntária</a:t>
              </a:r>
              <a:r>
                <a:rPr kumimoji="0" lang="pt-PT" i="0" u="none" strike="noStrike" kern="0" cap="none" spc="0" normalizeH="0">
                  <a:ln>
                    <a:noFill/>
                  </a:ln>
                  <a:effectLst/>
                  <a:uLnTx/>
                  <a:uFillTx/>
                  <a:latin typeface="Aptos" panose="020B0004020202020204" pitchFamily="34" charset="0"/>
                  <a:ea typeface="Roboto"/>
                  <a:cs typeface="Roboto"/>
                  <a:sym typeface="Arial"/>
                </a:rPr>
                <a:t>.</a:t>
              </a:r>
              <a:endParaRPr kumimoji="0" lang="en-US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B954E58B-1F2A-CA47-DF14-3CA6850DF4B8}"/>
              </a:ext>
            </a:extLst>
          </p:cNvPr>
          <p:cNvSpPr txBox="1"/>
          <p:nvPr/>
        </p:nvSpPr>
        <p:spPr>
          <a:xfrm>
            <a:off x="106765" y="5577668"/>
            <a:ext cx="119784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>
                <a:latin typeface="Aptos" panose="020B0004020202020204" pitchFamily="34" charset="0"/>
              </a:rPr>
              <a:t>*</a:t>
            </a:r>
            <a:r>
              <a:rPr lang="pt-PT" sz="1400" b="1">
                <a:latin typeface="Aptos" panose="020B0004020202020204" pitchFamily="34" charset="0"/>
              </a:rPr>
              <a:t>Síncronas</a:t>
            </a:r>
            <a:r>
              <a:rPr lang="pt-PT" sz="1400">
                <a:latin typeface="Aptos" panose="020B0004020202020204" pitchFamily="34" charset="0"/>
              </a:rPr>
              <a:t> – Sessões dinamizadas pelo formador/ facilitador em tempo real, numa sala presencial ou online, onde todo o grupo participa na formação em simultâneo, seguindo um plano de sessão que permite a realização de exercícios, o esclarecimento de dúvidas e a apresentação de trabalho.</a:t>
            </a:r>
          </a:p>
          <a:p>
            <a:pPr algn="just"/>
            <a:endParaRPr lang="pt-PT" sz="1400">
              <a:latin typeface="Aptos" panose="020B0004020202020204" pitchFamily="34" charset="0"/>
            </a:endParaRPr>
          </a:p>
          <a:p>
            <a:pPr algn="just"/>
            <a:r>
              <a:rPr lang="pt-PT" sz="1400">
                <a:latin typeface="Aptos" panose="020B0004020202020204" pitchFamily="34" charset="0"/>
              </a:rPr>
              <a:t>**</a:t>
            </a:r>
            <a:r>
              <a:rPr lang="pt-PT" sz="1400" b="1">
                <a:latin typeface="Aptos" panose="020B0004020202020204" pitchFamily="34" charset="0"/>
              </a:rPr>
              <a:t>Assíncronas</a:t>
            </a:r>
            <a:r>
              <a:rPr lang="pt-PT" sz="1400">
                <a:latin typeface="Aptos" panose="020B0004020202020204" pitchFamily="34" charset="0"/>
              </a:rPr>
              <a:t> – O tempo de aprendizagem é controlado pelos formandos que trabalham autonomamente, exploram recursos educativos e formativos e outros materiais disponibilizados na plataforma de aprendizagem online</a:t>
            </a:r>
          </a:p>
        </p:txBody>
      </p:sp>
    </p:spTree>
    <p:extLst>
      <p:ext uri="{BB962C8B-B14F-4D97-AF65-F5344CB8AC3E}">
        <p14:creationId xmlns:p14="http://schemas.microsoft.com/office/powerpoint/2010/main" val="12785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02D4A-59E2-E37D-B05D-32162B390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7E1312B-54BC-CC64-B6C9-C6EB768469A4}"/>
              </a:ext>
            </a:extLst>
          </p:cNvPr>
          <p:cNvGrpSpPr/>
          <p:nvPr/>
        </p:nvGrpSpPr>
        <p:grpSpPr>
          <a:xfrm>
            <a:off x="1031080" y="1002330"/>
            <a:ext cx="7682614" cy="792752"/>
            <a:chOff x="1031080" y="1002330"/>
            <a:chExt cx="7682614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7B98DE88-7200-7CB3-DBCA-DF19949B67C6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9E4238D-9CDC-F7C2-DC72-548EF119ABBC}"/>
                </a:ext>
              </a:extLst>
            </p:cNvPr>
            <p:cNvSpPr txBox="1">
              <a:spLocks/>
            </p:cNvSpPr>
            <p:nvPr/>
          </p:nvSpPr>
          <p:spPr>
            <a:xfrm>
              <a:off x="1304482" y="1002330"/>
              <a:ext cx="7409212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>
                  <a:latin typeface="Aptos Black" panose="020B0004020202020204" pitchFamily="34" charset="0"/>
                </a:rPr>
                <a:t>Plataforma Aproximar </a:t>
              </a:r>
              <a:r>
                <a:rPr lang="en-US" sz="3600" err="1">
                  <a:latin typeface="Aptos Black" panose="020B0004020202020204" pitchFamily="34" charset="0"/>
                </a:rPr>
                <a:t>Capacita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0" name="Rectangle 26">
            <a:extLst>
              <a:ext uri="{FF2B5EF4-FFF2-40B4-BE49-F238E27FC236}">
                <a16:creationId xmlns:a16="http://schemas.microsoft.com/office/drawing/2014/main" id="{B9927B1B-34EE-61AB-38A1-C12CA5D1E417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18227618-38E1-FA79-2567-0E85045DE4D8}"/>
              </a:ext>
            </a:extLst>
          </p:cNvPr>
          <p:cNvGrpSpPr/>
          <p:nvPr/>
        </p:nvGrpSpPr>
        <p:grpSpPr>
          <a:xfrm>
            <a:off x="857520" y="1818724"/>
            <a:ext cx="10476960" cy="4326353"/>
            <a:chOff x="450612" y="1265824"/>
            <a:chExt cx="10476960" cy="4326353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5A785EBD-29E8-5618-D999-E026C0DC2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26" b="1"/>
            <a:stretch/>
          </p:blipFill>
          <p:spPr>
            <a:xfrm>
              <a:off x="450612" y="1265824"/>
              <a:ext cx="5824186" cy="43263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5EF7EF96-2D1D-00C9-8378-28C7443FC66C}"/>
                </a:ext>
              </a:extLst>
            </p:cNvPr>
            <p:cNvSpPr txBox="1"/>
            <p:nvPr/>
          </p:nvSpPr>
          <p:spPr>
            <a:xfrm>
              <a:off x="6608006" y="3215897"/>
              <a:ext cx="4319566" cy="384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PT" sz="1400" b="1">
                  <a:solidFill>
                    <a:srgbClr val="459395"/>
                  </a:solidFill>
                  <a:latin typeface="Aptos" panose="020B0004020202020204" pitchFamily="34" charset="0"/>
                  <a:ea typeface="Cambria" panose="02040503050406030204" pitchFamily="18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https://empowering.talentlms.com/index</a:t>
              </a:r>
              <a:r>
                <a:rPr lang="pt-PT" sz="1400" b="1">
                  <a:solidFill>
                    <a:srgbClr val="459395"/>
                  </a:solidFill>
                  <a:latin typeface="Aptos" panose="020B0004020202020204" pitchFamily="34" charset="0"/>
                  <a:ea typeface="Cambria" panose="020405030504060302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07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8">
            <a:extLst>
              <a:ext uri="{FF2B5EF4-FFF2-40B4-BE49-F238E27FC236}">
                <a16:creationId xmlns:a16="http://schemas.microsoft.com/office/drawing/2014/main" id="{C45D2D00-B830-87D1-D669-6DB5E271FC9B}"/>
              </a:ext>
            </a:extLst>
          </p:cNvPr>
          <p:cNvSpPr txBox="1"/>
          <p:nvPr/>
        </p:nvSpPr>
        <p:spPr>
          <a:xfrm>
            <a:off x="3153357" y="2913378"/>
            <a:ext cx="5885287" cy="103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4500" b="1">
                <a:solidFill>
                  <a:srgbClr val="459395"/>
                </a:solidFill>
                <a:latin typeface="Aptos Black" panose="020B0004020202020204" pitchFamily="34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Vídeo explicativo</a:t>
            </a:r>
            <a:endParaRPr lang="pt-PT" sz="4500" b="1">
              <a:solidFill>
                <a:srgbClr val="459395"/>
              </a:solidFill>
              <a:latin typeface="Aptos Black" panose="020B00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89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62DCF66-BE04-D58C-08D8-77717AFFE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22003BC4-473F-6851-8DFC-CF752072626F}"/>
              </a:ext>
            </a:extLst>
          </p:cNvPr>
          <p:cNvGrpSpPr/>
          <p:nvPr/>
        </p:nvGrpSpPr>
        <p:grpSpPr>
          <a:xfrm>
            <a:off x="1031080" y="1002330"/>
            <a:ext cx="7682614" cy="792752"/>
            <a:chOff x="1031080" y="1002330"/>
            <a:chExt cx="7682614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DC65E853-F6E9-CDA3-2AA3-899C62868DDF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0980312B-B511-417E-B49A-39DADD21130F}"/>
                </a:ext>
              </a:extLst>
            </p:cNvPr>
            <p:cNvSpPr txBox="1">
              <a:spLocks/>
            </p:cNvSpPr>
            <p:nvPr/>
          </p:nvSpPr>
          <p:spPr>
            <a:xfrm>
              <a:off x="1304482" y="1002330"/>
              <a:ext cx="7409212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>
                  <a:latin typeface="Aptos Black" panose="020B0004020202020204" pitchFamily="34" charset="0"/>
                </a:rPr>
                <a:t>Módulos de </a:t>
              </a:r>
              <a:r>
                <a:rPr lang="en-US" sz="3600" err="1">
                  <a:latin typeface="Aptos Black" panose="020B0004020202020204" pitchFamily="34" charset="0"/>
                </a:rPr>
                <a:t>formação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0" name="Rectangle 26">
            <a:extLst>
              <a:ext uri="{FF2B5EF4-FFF2-40B4-BE49-F238E27FC236}">
                <a16:creationId xmlns:a16="http://schemas.microsoft.com/office/drawing/2014/main" id="{A40BCFCF-7DA6-E99C-92C1-681050BAFEF9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BA801FA-7387-50B1-6C8B-07AF120747F0}"/>
              </a:ext>
            </a:extLst>
          </p:cNvPr>
          <p:cNvGraphicFramePr>
            <a:graphicFrameLocks noGrp="1"/>
          </p:cNvGraphicFramePr>
          <p:nvPr/>
        </p:nvGraphicFramePr>
        <p:xfrm>
          <a:off x="1555898" y="1741916"/>
          <a:ext cx="9080204" cy="4947920"/>
        </p:xfrm>
        <a:graphic>
          <a:graphicData uri="http://schemas.openxmlformats.org/drawingml/2006/table">
            <a:tbl>
              <a:tblPr firstRow="1" firstCol="1" bandRow="1"/>
              <a:tblGrid>
                <a:gridCol w="3444948">
                  <a:extLst>
                    <a:ext uri="{9D8B030D-6E8A-4147-A177-3AD203B41FA5}">
                      <a16:colId xmlns:a16="http://schemas.microsoft.com/office/drawing/2014/main" val="3587782194"/>
                    </a:ext>
                  </a:extLst>
                </a:gridCol>
                <a:gridCol w="5635256">
                  <a:extLst>
                    <a:ext uri="{9D8B030D-6E8A-4147-A177-3AD203B41FA5}">
                      <a16:colId xmlns:a16="http://schemas.microsoft.com/office/drawing/2014/main" val="3431341267"/>
                    </a:ext>
                  </a:extLst>
                </a:gridCol>
              </a:tblGrid>
              <a:tr h="1085634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Módulo 1</a:t>
                      </a: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Fundamentos da mentoria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Visão geral do papel do coordenador </a:t>
                      </a:r>
                    </a:p>
                    <a:p>
                      <a:pPr marL="36195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Definições, responsabilidades e qualificações</a:t>
                      </a:r>
                    </a:p>
                    <a:p>
                      <a:pPr marL="36195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Análise de programas de mentoria bem-sucedidos</a:t>
                      </a:r>
                    </a:p>
                    <a:p>
                      <a:pPr marL="36195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Melhorar as relações mentor-mentorando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196809"/>
                  </a:ext>
                </a:extLst>
              </a:tr>
              <a:tr h="1085634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Módulo 2</a:t>
                      </a: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Competências de comunicação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Escuta ativa</a:t>
                      </a:r>
                    </a:p>
                    <a:p>
                      <a:pPr marL="36195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OARS (perguntas abertas, afirmações, escuta reflexiva, resumo) </a:t>
                      </a:r>
                    </a:p>
                    <a:p>
                      <a:pPr marL="36195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ACR (resposta ativa construtiva)</a:t>
                      </a:r>
                    </a:p>
                    <a:p>
                      <a:pPr marL="36195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Resolução de conflitos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83278"/>
                  </a:ext>
                </a:extLst>
              </a:tr>
              <a:tr h="1085634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Módulo 3</a:t>
                      </a: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Emparelhamento de mentores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Fatores relacionados com o emparelhamento mentor-mentorando</a:t>
                      </a:r>
                    </a:p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Papel do coordenador</a:t>
                      </a:r>
                    </a:p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Correspondência de fases e orientações</a:t>
                      </a:r>
                    </a:p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Requisitos iniciais 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665210"/>
                  </a:ext>
                </a:extLst>
              </a:tr>
              <a:tr h="138085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Módulo 4</a:t>
                      </a: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Monitorização das relações de mentoria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Introdução às relações de mentoria</a:t>
                      </a:r>
                    </a:p>
                    <a:p>
                      <a:pPr marL="36195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Noções básicas sobre monitorização</a:t>
                      </a:r>
                    </a:p>
                    <a:p>
                      <a:pPr marL="36195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Importância da monitorização em Estabelecimentos Prisionais</a:t>
                      </a:r>
                    </a:p>
                    <a:p>
                      <a:pPr marL="36195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Técnicas para superar desafios</a:t>
                      </a:r>
                    </a:p>
                    <a:p>
                      <a:pPr marL="36195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Ferramentas para uma monitorização eficaz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095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89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BE5A59-9851-CB54-91B5-B0EAA20F6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3216A1B8-8276-1FB0-2D57-2FBEE2AEB8A2}"/>
              </a:ext>
            </a:extLst>
          </p:cNvPr>
          <p:cNvGrpSpPr/>
          <p:nvPr/>
        </p:nvGrpSpPr>
        <p:grpSpPr>
          <a:xfrm>
            <a:off x="1031080" y="1002330"/>
            <a:ext cx="7682614" cy="792752"/>
            <a:chOff x="1031080" y="1002330"/>
            <a:chExt cx="7682614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9FCD5490-B9DF-7464-BE01-491401B9F6E8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B610650B-1BA7-7FA5-BA4F-1C154D113258}"/>
                </a:ext>
              </a:extLst>
            </p:cNvPr>
            <p:cNvSpPr txBox="1">
              <a:spLocks/>
            </p:cNvSpPr>
            <p:nvPr/>
          </p:nvSpPr>
          <p:spPr>
            <a:xfrm>
              <a:off x="1304482" y="1002330"/>
              <a:ext cx="7409212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>
                  <a:latin typeface="Aptos Black" panose="020B0004020202020204" pitchFamily="34" charset="0"/>
                </a:rPr>
                <a:t>Módulos de </a:t>
              </a:r>
              <a:r>
                <a:rPr lang="en-US" sz="3600" err="1">
                  <a:latin typeface="Aptos Black" panose="020B0004020202020204" pitchFamily="34" charset="0"/>
                </a:rPr>
                <a:t>formação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0" name="Rectangle 26">
            <a:extLst>
              <a:ext uri="{FF2B5EF4-FFF2-40B4-BE49-F238E27FC236}">
                <a16:creationId xmlns:a16="http://schemas.microsoft.com/office/drawing/2014/main" id="{58BEDF70-1999-F8CD-EBF0-F1673AD19A96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6BA5070-F409-1E3C-80B4-3C1BED9A38BE}"/>
              </a:ext>
            </a:extLst>
          </p:cNvPr>
          <p:cNvGraphicFramePr>
            <a:graphicFrameLocks noGrp="1"/>
          </p:cNvGraphicFramePr>
          <p:nvPr/>
        </p:nvGraphicFramePr>
        <p:xfrm>
          <a:off x="1555898" y="1741917"/>
          <a:ext cx="9080204" cy="3241968"/>
        </p:xfrm>
        <a:graphic>
          <a:graphicData uri="http://schemas.openxmlformats.org/drawingml/2006/table">
            <a:tbl>
              <a:tblPr firstRow="1" firstCol="1" bandRow="1"/>
              <a:tblGrid>
                <a:gridCol w="3444948">
                  <a:extLst>
                    <a:ext uri="{9D8B030D-6E8A-4147-A177-3AD203B41FA5}">
                      <a16:colId xmlns:a16="http://schemas.microsoft.com/office/drawing/2014/main" val="3587782194"/>
                    </a:ext>
                  </a:extLst>
                </a:gridCol>
                <a:gridCol w="5635256">
                  <a:extLst>
                    <a:ext uri="{9D8B030D-6E8A-4147-A177-3AD203B41FA5}">
                      <a16:colId xmlns:a16="http://schemas.microsoft.com/office/drawing/2014/main" val="3431341267"/>
                    </a:ext>
                  </a:extLst>
                </a:gridCol>
              </a:tblGrid>
              <a:tr h="108065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Módulo 5</a:t>
                      </a: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Intervenção em situações de crise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Visão geral da intervenção em crise nas relações de mentoria</a:t>
                      </a:r>
                    </a:p>
                    <a:p>
                      <a:pPr marL="36195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Modelo dos sete estágios de </a:t>
                      </a:r>
                      <a:r>
                        <a:rPr kumimoji="0" lang="pt-PT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Roberts</a:t>
                      </a: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6195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Situações de crise na mentoria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196809"/>
                  </a:ext>
                </a:extLst>
              </a:tr>
              <a:tr h="108065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Módulo 6</a:t>
                      </a: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Autocuidado e bem-estar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Competências essenciais para gerir eficazmente o stress</a:t>
                      </a:r>
                    </a:p>
                    <a:p>
                      <a:pPr marL="36195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Prevenção do </a:t>
                      </a:r>
                      <a:r>
                        <a:rPr kumimoji="0" lang="pt-PT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burnout</a:t>
                      </a: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 competências de gestão</a:t>
                      </a:r>
                    </a:p>
                    <a:p>
                      <a:pPr marL="36195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Medidas para prevenir o </a:t>
                      </a:r>
                      <a:r>
                        <a:rPr kumimoji="0" lang="pt-PT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burnout</a:t>
                      </a:r>
                      <a:r>
                        <a:rPr kumimoji="0" lang="pt-P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no papel de coordenador dos processos de mentoria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83278"/>
                  </a:ext>
                </a:extLst>
              </a:tr>
              <a:tr h="108065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Módulo 7</a:t>
                      </a: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Delinquência juvenil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Fatores de risco associados à delinquência juvenil</a:t>
                      </a:r>
                    </a:p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Como preparar os jovens do Estabelecimento Prisional de Leiria – Jovens para a mudança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665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4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E94EB-71B1-B309-1038-65F2D69DA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7D18E9C2-6A3D-CB22-DBE1-605F49E3D6EF}"/>
              </a:ext>
            </a:extLst>
          </p:cNvPr>
          <p:cNvGrpSpPr/>
          <p:nvPr/>
        </p:nvGrpSpPr>
        <p:grpSpPr>
          <a:xfrm>
            <a:off x="1031080" y="1002330"/>
            <a:ext cx="7682614" cy="792752"/>
            <a:chOff x="1031080" y="1002330"/>
            <a:chExt cx="7682614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4D0ADBAD-BF11-601C-B425-F44CBFA2BB35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DDDEA443-562D-27B4-2985-E8D4F76642C6}"/>
                </a:ext>
              </a:extLst>
            </p:cNvPr>
            <p:cNvSpPr txBox="1">
              <a:spLocks/>
            </p:cNvSpPr>
            <p:nvPr/>
          </p:nvSpPr>
          <p:spPr>
            <a:xfrm>
              <a:off x="1304482" y="1002330"/>
              <a:ext cx="7409212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>
                  <a:latin typeface="Aptos Black" panose="020B0004020202020204" pitchFamily="34" charset="0"/>
                </a:rPr>
                <a:t>Carga </a:t>
              </a:r>
              <a:r>
                <a:rPr lang="en-US" sz="3600" err="1">
                  <a:latin typeface="Aptos Black" panose="020B0004020202020204" pitchFamily="34" charset="0"/>
                </a:rPr>
                <a:t>horária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0" name="Rectangle 26">
            <a:extLst>
              <a:ext uri="{FF2B5EF4-FFF2-40B4-BE49-F238E27FC236}">
                <a16:creationId xmlns:a16="http://schemas.microsoft.com/office/drawing/2014/main" id="{CEA6BC8D-A980-53EA-27FD-D7FFE2CEB3C4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CF98A4F-1AEA-6D65-57E0-1D5E6C3971A5}"/>
              </a:ext>
            </a:extLst>
          </p:cNvPr>
          <p:cNvGraphicFramePr>
            <a:graphicFrameLocks noGrp="1"/>
          </p:cNvGraphicFramePr>
          <p:nvPr/>
        </p:nvGraphicFramePr>
        <p:xfrm>
          <a:off x="838201" y="2145856"/>
          <a:ext cx="10515599" cy="2566289"/>
        </p:xfrm>
        <a:graphic>
          <a:graphicData uri="http://schemas.openxmlformats.org/drawingml/2006/table">
            <a:tbl>
              <a:tblPr firstRow="1" firstCol="1" bandRow="1"/>
              <a:tblGrid>
                <a:gridCol w="4084259">
                  <a:extLst>
                    <a:ext uri="{9D8B030D-6E8A-4147-A177-3AD203B41FA5}">
                      <a16:colId xmlns:a16="http://schemas.microsoft.com/office/drawing/2014/main" val="3587782194"/>
                    </a:ext>
                  </a:extLst>
                </a:gridCol>
                <a:gridCol w="3215670">
                  <a:extLst>
                    <a:ext uri="{9D8B030D-6E8A-4147-A177-3AD203B41FA5}">
                      <a16:colId xmlns:a16="http://schemas.microsoft.com/office/drawing/2014/main" val="3431341267"/>
                    </a:ext>
                  </a:extLst>
                </a:gridCol>
                <a:gridCol w="3215670">
                  <a:extLst>
                    <a:ext uri="{9D8B030D-6E8A-4147-A177-3AD203B41FA5}">
                      <a16:colId xmlns:a16="http://schemas.microsoft.com/office/drawing/2014/main" val="419205151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Módulos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Duração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68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Síncrono/presencial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Assíncrono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703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Módulo 1</a:t>
                      </a: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Fundamentos da mentoria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02:00h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02:00h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196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Módulo 2</a:t>
                      </a: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Competências de comunicação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02:00h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01:00h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83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Módulo 3</a:t>
                      </a: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Emparelhamento de mentores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02:00h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01:00h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6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Módulo 4</a:t>
                      </a: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Monitorização das relações de mentoria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01:00h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01:00h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095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Módulo 5. </a:t>
                      </a: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Intervenção em situações de crise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02:00h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01:00h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86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Módulo 6. </a:t>
                      </a: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Autocuidado e bem-estar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01:00h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01:00h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745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Módulo 7. </a:t>
                      </a: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Delinquência juvenil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01:00h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01:00h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40904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horas do programa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11:00h</a:t>
                      </a:r>
                      <a:endParaRPr lang="pt-PT" sz="1400" b="1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08:00h</a:t>
                      </a:r>
                      <a:endParaRPr lang="pt-PT" sz="1400" b="1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1485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BE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19:00h</a:t>
                      </a:r>
                      <a:endParaRPr lang="pt-PT" sz="1400" b="1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70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E2A07871-7599-E8E1-2231-15E38D571C37}"/>
              </a:ext>
            </a:extLst>
          </p:cNvPr>
          <p:cNvGrpSpPr/>
          <p:nvPr/>
        </p:nvGrpSpPr>
        <p:grpSpPr>
          <a:xfrm>
            <a:off x="1031080" y="1002330"/>
            <a:ext cx="7682614" cy="792752"/>
            <a:chOff x="1031080" y="1002330"/>
            <a:chExt cx="7682614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32DCCAC6-D0FB-909C-C90E-250E810FC81D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94A2C83B-6D91-975D-0A9A-B041A4A375E2}"/>
                </a:ext>
              </a:extLst>
            </p:cNvPr>
            <p:cNvSpPr txBox="1">
              <a:spLocks/>
            </p:cNvSpPr>
            <p:nvPr/>
          </p:nvSpPr>
          <p:spPr>
            <a:xfrm>
              <a:off x="1304482" y="1002330"/>
              <a:ext cx="7409212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>
                  <a:latin typeface="Aptos Black" panose="020B0004020202020204" pitchFamily="34" charset="0"/>
                </a:rPr>
                <a:t>Cronograma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0" name="Rectangle 26">
            <a:extLst>
              <a:ext uri="{FF2B5EF4-FFF2-40B4-BE49-F238E27FC236}">
                <a16:creationId xmlns:a16="http://schemas.microsoft.com/office/drawing/2014/main" id="{49FC96FD-BD19-AB09-FA8B-FE27460D0B10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2600C8A8-260A-BC3D-1CA6-B3F3A6E56999}"/>
              </a:ext>
            </a:extLst>
          </p:cNvPr>
          <p:cNvGrpSpPr/>
          <p:nvPr/>
        </p:nvGrpSpPr>
        <p:grpSpPr>
          <a:xfrm>
            <a:off x="1634482" y="2085761"/>
            <a:ext cx="8923037" cy="2686479"/>
            <a:chOff x="1426452" y="2274323"/>
            <a:chExt cx="8923037" cy="2686479"/>
          </a:xfrm>
        </p:grpSpPr>
        <p:sp>
          <p:nvSpPr>
            <p:cNvPr id="2" name="Rectangle 7">
              <a:extLst>
                <a:ext uri="{FF2B5EF4-FFF2-40B4-BE49-F238E27FC236}">
                  <a16:creationId xmlns:a16="http://schemas.microsoft.com/office/drawing/2014/main" id="{C933804C-5418-E783-DF90-36C2E6974072}"/>
                </a:ext>
              </a:extLst>
            </p:cNvPr>
            <p:cNvSpPr/>
            <p:nvPr/>
          </p:nvSpPr>
          <p:spPr>
            <a:xfrm>
              <a:off x="1426452" y="3694538"/>
              <a:ext cx="4366262" cy="1266264"/>
            </a:xfrm>
            <a:prstGeom prst="rect">
              <a:avLst/>
            </a:prstGeom>
            <a:solidFill>
              <a:srgbClr val="91C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>
                  <a:latin typeface="Aptos" panose="020B0004020202020204" pitchFamily="34" charset="0"/>
                </a:rPr>
                <a:t>Manhã</a:t>
              </a:r>
              <a:r>
                <a:rPr lang="pt-PT">
                  <a:latin typeface="Aptos" panose="020B0004020202020204" pitchFamily="34" charset="0"/>
                </a:rPr>
                <a:t>: 09:00h - 13:00h</a:t>
              </a:r>
            </a:p>
            <a:p>
              <a:pPr algn="ctr"/>
              <a:r>
                <a:rPr lang="pt-PT" b="1">
                  <a:latin typeface="Aptos" panose="020B0004020202020204" pitchFamily="34" charset="0"/>
                </a:rPr>
                <a:t>Tarde</a:t>
              </a:r>
              <a:r>
                <a:rPr lang="pt-PT">
                  <a:latin typeface="Aptos" panose="020B0004020202020204" pitchFamily="34" charset="0"/>
                </a:rPr>
                <a:t>: 14:00h - 18:00h</a:t>
              </a:r>
              <a:endParaRPr lang="el-GR">
                <a:latin typeface="Aptos" panose="020B0004020202020204" pitchFamily="34" charset="0"/>
              </a:endParaRP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2B573C8A-4681-FD86-F865-7C4AC86FF5AF}"/>
                </a:ext>
              </a:extLst>
            </p:cNvPr>
            <p:cNvSpPr/>
            <p:nvPr/>
          </p:nvSpPr>
          <p:spPr>
            <a:xfrm>
              <a:off x="1426452" y="2274323"/>
              <a:ext cx="4366262" cy="1266264"/>
            </a:xfrm>
            <a:prstGeom prst="rect">
              <a:avLst/>
            </a:prstGeom>
            <a:solidFill>
              <a:srgbClr val="459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ptos" panose="020B0004020202020204" pitchFamily="34" charset="0"/>
                </a:rPr>
                <a:t>Sessão 1</a:t>
              </a:r>
              <a:r>
                <a:rPr lang="pt-PT">
                  <a:solidFill>
                    <a:schemeClr val="bg1"/>
                  </a:solidFill>
                  <a:latin typeface="Aptos" panose="020B0004020202020204" pitchFamily="34" charset="0"/>
                </a:rPr>
                <a:t>:</a:t>
              </a:r>
            </a:p>
            <a:p>
              <a:pPr algn="ctr"/>
              <a:r>
                <a:rPr lang="pt-PT">
                  <a:solidFill>
                    <a:schemeClr val="bg1"/>
                  </a:solidFill>
                  <a:latin typeface="Aptos" panose="020B0004020202020204" pitchFamily="34" charset="0"/>
                </a:rPr>
                <a:t>Quarta-feira, 27 de novembro 2024</a:t>
              </a:r>
              <a:endParaRPr lang="el-GR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F1B084A0-C4AD-B401-A12A-8CBF6901B00B}"/>
                </a:ext>
              </a:extLst>
            </p:cNvPr>
            <p:cNvSpPr/>
            <p:nvPr/>
          </p:nvSpPr>
          <p:spPr>
            <a:xfrm>
              <a:off x="5983227" y="2274323"/>
              <a:ext cx="4366262" cy="1266264"/>
            </a:xfrm>
            <a:prstGeom prst="rect">
              <a:avLst/>
            </a:prstGeom>
            <a:solidFill>
              <a:srgbClr val="459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ptos" panose="020B0004020202020204" pitchFamily="34" charset="0"/>
                </a:rPr>
                <a:t>Sessão 2</a:t>
              </a:r>
              <a:r>
                <a:rPr lang="pt-PT">
                  <a:solidFill>
                    <a:schemeClr val="bg1"/>
                  </a:solidFill>
                  <a:latin typeface="Aptos" panose="020B0004020202020204" pitchFamily="34" charset="0"/>
                </a:rPr>
                <a:t>:</a:t>
              </a:r>
            </a:p>
            <a:p>
              <a:pPr algn="ctr"/>
              <a:r>
                <a:rPr lang="pt-PT">
                  <a:solidFill>
                    <a:schemeClr val="bg1"/>
                  </a:solidFill>
                  <a:latin typeface="Aptos" panose="020B0004020202020204" pitchFamily="34" charset="0"/>
                </a:rPr>
                <a:t>Sexta-feira, 29 de novembro 2024</a:t>
              </a:r>
              <a:endParaRPr lang="el-GR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4EE9F920-D0B9-44C3-09D9-D3579CD32F5A}"/>
                </a:ext>
              </a:extLst>
            </p:cNvPr>
            <p:cNvSpPr/>
            <p:nvPr/>
          </p:nvSpPr>
          <p:spPr>
            <a:xfrm>
              <a:off x="5983227" y="3694538"/>
              <a:ext cx="4366262" cy="1266264"/>
            </a:xfrm>
            <a:prstGeom prst="rect">
              <a:avLst/>
            </a:prstGeom>
            <a:solidFill>
              <a:srgbClr val="459395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ptos" panose="020B0004020202020204" pitchFamily="34" charset="0"/>
                </a:rPr>
                <a:t>Manhã</a:t>
              </a:r>
              <a:r>
                <a:rPr lang="pt-PT">
                  <a:solidFill>
                    <a:schemeClr val="bg1"/>
                  </a:solidFill>
                  <a:latin typeface="Aptos" panose="020B0004020202020204" pitchFamily="34" charset="0"/>
                </a:rPr>
                <a:t>: 09:00h - 13:00h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5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D25F9-4091-D9BE-C7C1-22053EFDF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77C1093C-B293-DE93-36AD-4CBC1E05F1A9}"/>
              </a:ext>
            </a:extLst>
          </p:cNvPr>
          <p:cNvGrpSpPr/>
          <p:nvPr/>
        </p:nvGrpSpPr>
        <p:grpSpPr>
          <a:xfrm>
            <a:off x="1031080" y="1002330"/>
            <a:ext cx="7682614" cy="792752"/>
            <a:chOff x="1031080" y="1002330"/>
            <a:chExt cx="7682614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34E36E40-0047-3A06-6A07-641382556DEF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24780A92-418D-6879-AB0C-E1E659947721}"/>
                </a:ext>
              </a:extLst>
            </p:cNvPr>
            <p:cNvSpPr txBox="1">
              <a:spLocks/>
            </p:cNvSpPr>
            <p:nvPr/>
          </p:nvSpPr>
          <p:spPr>
            <a:xfrm>
              <a:off x="1304482" y="1002330"/>
              <a:ext cx="7409212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>
                  <a:latin typeface="Aptos Black" panose="020B0004020202020204" pitchFamily="34" charset="0"/>
                </a:rPr>
                <a:t>Metodologia de </a:t>
              </a:r>
              <a:r>
                <a:rPr lang="en-US" sz="3600" err="1">
                  <a:latin typeface="Aptos Black" panose="020B0004020202020204" pitchFamily="34" charset="0"/>
                </a:rPr>
                <a:t>avaliação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0" name="Rectangle 26">
            <a:extLst>
              <a:ext uri="{FF2B5EF4-FFF2-40B4-BE49-F238E27FC236}">
                <a16:creationId xmlns:a16="http://schemas.microsoft.com/office/drawing/2014/main" id="{4E5A3BCB-C924-323D-8672-1ACC47FCDAB3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925D53E3-562F-B140-FB38-16AAF6BD50F1}"/>
              </a:ext>
            </a:extLst>
          </p:cNvPr>
          <p:cNvGraphicFramePr/>
          <p:nvPr/>
        </p:nvGraphicFramePr>
        <p:xfrm>
          <a:off x="636181" y="1715093"/>
          <a:ext cx="10919637" cy="4646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7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61E0A-B120-B1D7-864E-20E0A240B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F2A75589-D6C7-42C6-F104-FBC268F2585E}"/>
              </a:ext>
            </a:extLst>
          </p:cNvPr>
          <p:cNvGrpSpPr/>
          <p:nvPr/>
        </p:nvGrpSpPr>
        <p:grpSpPr>
          <a:xfrm>
            <a:off x="1582858" y="2605906"/>
            <a:ext cx="8986957" cy="1646188"/>
            <a:chOff x="924258" y="2534830"/>
            <a:chExt cx="8986957" cy="1646188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6B795DB4-4053-9D35-7DF6-774DB2696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4258" y="2534830"/>
              <a:ext cx="1179846" cy="1646188"/>
            </a:xfrm>
            <a:prstGeom prst="rect">
              <a:avLst/>
            </a:prstGeom>
          </p:spPr>
        </p:pic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6CEE9FAA-A7F9-037A-B026-F86D774E2438}"/>
                </a:ext>
              </a:extLst>
            </p:cNvPr>
            <p:cNvSpPr txBox="1">
              <a:spLocks/>
            </p:cNvSpPr>
            <p:nvPr/>
          </p:nvSpPr>
          <p:spPr>
            <a:xfrm>
              <a:off x="1746043" y="2756113"/>
              <a:ext cx="8165172" cy="120362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0" i="0" err="1">
                  <a:effectLst/>
                  <a:latin typeface="Aptos Black" panose="020B0004020202020204" pitchFamily="34" charset="0"/>
                </a:rPr>
                <a:t>Módulo</a:t>
              </a:r>
              <a:r>
                <a:rPr lang="en-US" sz="3600" b="0" i="0">
                  <a:effectLst/>
                  <a:latin typeface="Aptos Black" panose="020B0004020202020204" pitchFamily="34" charset="0"/>
                </a:rPr>
                <a:t> 1. </a:t>
              </a:r>
            </a:p>
            <a:p>
              <a:pPr algn="l"/>
              <a:r>
                <a:rPr lang="en-US" sz="3600" i="0" err="1">
                  <a:effectLst/>
                  <a:latin typeface="Aptos Black" panose="020B0004020202020204" pitchFamily="34" charset="0"/>
                </a:rPr>
                <a:t>Fundamentos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 da </a:t>
              </a:r>
              <a:r>
                <a:rPr lang="en-US" sz="3600" err="1">
                  <a:latin typeface="Aptos Black" panose="020B0004020202020204" pitchFamily="34" charset="0"/>
                </a:rPr>
                <a:t>M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entoria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37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25446-A322-B456-2E1C-D0962D3E0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43C0D6-DB6D-9316-0E27-0852F8BF03BB}"/>
              </a:ext>
            </a:extLst>
          </p:cNvPr>
          <p:cNvSpPr/>
          <p:nvPr/>
        </p:nvSpPr>
        <p:spPr>
          <a:xfrm>
            <a:off x="10001335" y="5687092"/>
            <a:ext cx="2331104" cy="2935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0F10FE68-118A-5F5D-3A21-B2E8E118B63B}"/>
              </a:ext>
            </a:extLst>
          </p:cNvPr>
          <p:cNvGrpSpPr/>
          <p:nvPr/>
        </p:nvGrpSpPr>
        <p:grpSpPr>
          <a:xfrm>
            <a:off x="1031080" y="1002330"/>
            <a:ext cx="4498730" cy="792752"/>
            <a:chOff x="1031080" y="1002330"/>
            <a:chExt cx="4498730" cy="792752"/>
          </a:xfrm>
        </p:grpSpPr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26E42237-EDB8-74FA-CD2D-37EE857C4955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9BD1CC"/>
                </a:solidFill>
              </a:endParaRPr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032AA352-56D8-F422-70C8-CE65D96B14D8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422532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>
                  <a:effectLst/>
                  <a:latin typeface="Aptos Black" panose="020B0004020202020204" pitchFamily="34" charset="0"/>
                </a:rPr>
                <a:t>Conteúdos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056EB994-2AE5-2AD1-6BB1-02D626184D9E}"/>
              </a:ext>
            </a:extLst>
          </p:cNvPr>
          <p:cNvGrpSpPr/>
          <p:nvPr/>
        </p:nvGrpSpPr>
        <p:grpSpPr>
          <a:xfrm>
            <a:off x="2683155" y="1555605"/>
            <a:ext cx="7074544" cy="3881190"/>
            <a:chOff x="2683155" y="680914"/>
            <a:chExt cx="7074544" cy="3881190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3F0420A8-1C32-5397-2C21-6FB2A9FF717E}"/>
                </a:ext>
              </a:extLst>
            </p:cNvPr>
            <p:cNvGrpSpPr/>
            <p:nvPr/>
          </p:nvGrpSpPr>
          <p:grpSpPr>
            <a:xfrm>
              <a:off x="2683155" y="680914"/>
              <a:ext cx="7074544" cy="1631216"/>
              <a:chOff x="2683155" y="680914"/>
              <a:chExt cx="7074544" cy="1631216"/>
            </a:xfrm>
          </p:grpSpPr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3CB8AA2-E8BD-7BA5-9913-A4E002AA71CD}"/>
                  </a:ext>
                </a:extLst>
              </p:cNvPr>
              <p:cNvSpPr txBox="1"/>
              <p:nvPr/>
            </p:nvSpPr>
            <p:spPr>
              <a:xfrm>
                <a:off x="2683155" y="680914"/>
                <a:ext cx="223986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PT" sz="10000" b="1">
                    <a:solidFill>
                      <a:srgbClr val="9BD1CC"/>
                    </a:solidFill>
                    <a:latin typeface="Broadway" panose="020F0502020204030204" pitchFamily="82" charset="0"/>
                  </a:rPr>
                  <a:t>01</a:t>
                </a:r>
              </a:p>
            </p:txBody>
          </p:sp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67CE33A-1EA7-926D-6E80-C70EFD63B7FE}"/>
                  </a:ext>
                </a:extLst>
              </p:cNvPr>
              <p:cNvSpPr txBox="1"/>
              <p:nvPr/>
            </p:nvSpPr>
            <p:spPr>
              <a:xfrm>
                <a:off x="4443247" y="1296467"/>
                <a:ext cx="53144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000" i="0" dirty="0">
                    <a:effectLst/>
                    <a:latin typeface="Aptos" panose="020B0004020202020204" pitchFamily="34" charset="0"/>
                  </a:rPr>
                  <a:t>Noções básicas de mentoria</a:t>
                </a:r>
              </a:p>
            </p:txBody>
          </p: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7F01EC57-279A-4011-A2B3-ABC242F6CDC2}"/>
                </a:ext>
              </a:extLst>
            </p:cNvPr>
            <p:cNvGrpSpPr/>
            <p:nvPr/>
          </p:nvGrpSpPr>
          <p:grpSpPr>
            <a:xfrm>
              <a:off x="2683155" y="1805901"/>
              <a:ext cx="7074544" cy="1631216"/>
              <a:chOff x="2683155" y="1767536"/>
              <a:chExt cx="7074544" cy="1631216"/>
            </a:xfrm>
          </p:grpSpPr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F25F7A2-FE02-6925-C7C5-17F7836670AD}"/>
                  </a:ext>
                </a:extLst>
              </p:cNvPr>
              <p:cNvSpPr txBox="1"/>
              <p:nvPr/>
            </p:nvSpPr>
            <p:spPr>
              <a:xfrm>
                <a:off x="2683155" y="1767536"/>
                <a:ext cx="223986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PT" sz="10000" b="1">
                    <a:solidFill>
                      <a:srgbClr val="9BD1CC"/>
                    </a:solidFill>
                    <a:latin typeface="Broadway" panose="020F0502020204030204" pitchFamily="82" charset="0"/>
                  </a:rPr>
                  <a:t>02</a:t>
                </a:r>
              </a:p>
            </p:txBody>
          </p:sp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6A43513-333A-C7B1-F660-8137636CF58F}"/>
                  </a:ext>
                </a:extLst>
              </p:cNvPr>
              <p:cNvSpPr txBox="1"/>
              <p:nvPr/>
            </p:nvSpPr>
            <p:spPr>
              <a:xfrm>
                <a:off x="4443247" y="2383089"/>
                <a:ext cx="53144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000" i="0">
                    <a:effectLst/>
                    <a:latin typeface="Aptos" panose="020B0004020202020204" pitchFamily="34" charset="0"/>
                  </a:rPr>
                  <a:t>O papel do coordenador</a:t>
                </a:r>
              </a:p>
            </p:txBody>
          </p:sp>
        </p:grp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A83126E1-A336-C999-0087-E66D054B8316}"/>
                </a:ext>
              </a:extLst>
            </p:cNvPr>
            <p:cNvSpPr txBox="1"/>
            <p:nvPr/>
          </p:nvSpPr>
          <p:spPr>
            <a:xfrm>
              <a:off x="2683155" y="2930888"/>
              <a:ext cx="223986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10000" b="1">
                  <a:solidFill>
                    <a:srgbClr val="9BD1CC"/>
                  </a:solidFill>
                  <a:latin typeface="Broadway" panose="020F0502020204030204" pitchFamily="82" charset="0"/>
                </a:rPr>
                <a:t>03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4ABEF30-C142-BB14-CAC3-44113E19A53E}"/>
                </a:ext>
              </a:extLst>
            </p:cNvPr>
            <p:cNvSpPr txBox="1"/>
            <p:nvPr/>
          </p:nvSpPr>
          <p:spPr>
            <a:xfrm>
              <a:off x="4443247" y="3546441"/>
              <a:ext cx="53144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err="1">
                  <a:latin typeface="Aptos" panose="020B0004020202020204" pitchFamily="34" charset="0"/>
                </a:rPr>
                <a:t>Definições</a:t>
              </a:r>
              <a:r>
                <a:rPr lang="en-US" sz="2000">
                  <a:latin typeface="Aptos" panose="020B0004020202020204" pitchFamily="34" charset="0"/>
                </a:rPr>
                <a:t>, </a:t>
              </a:r>
              <a:r>
                <a:rPr lang="en-US" sz="2000" err="1">
                  <a:latin typeface="Aptos" panose="020B0004020202020204" pitchFamily="34" charset="0"/>
                </a:rPr>
                <a:t>responsabilidades</a:t>
              </a:r>
              <a:r>
                <a:rPr lang="en-US" sz="2000">
                  <a:latin typeface="Aptos" panose="020B0004020202020204" pitchFamily="34" charset="0"/>
                </a:rPr>
                <a:t> e </a:t>
              </a:r>
              <a:r>
                <a:rPr lang="en-US" sz="2000" err="1">
                  <a:latin typeface="Aptos" panose="020B0004020202020204" pitchFamily="34" charset="0"/>
                </a:rPr>
                <a:t>qualificações</a:t>
              </a:r>
              <a:endParaRPr lang="en-US" sz="2000">
                <a:latin typeface="Aptos" panose="020B0004020202020204" pitchFamily="34" charset="0"/>
              </a:endParaRPr>
            </a:p>
          </p:txBody>
        </p:sp>
      </p:grpSp>
      <p:sp>
        <p:nvSpPr>
          <p:cNvPr id="3" name="Rectangle 26">
            <a:extLst>
              <a:ext uri="{FF2B5EF4-FFF2-40B4-BE49-F238E27FC236}">
                <a16:creationId xmlns:a16="http://schemas.microsoft.com/office/drawing/2014/main" id="{1193284B-E131-5D74-75A2-C4CF2DA50EA3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812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5765A-57B5-D9F5-FFA9-9449FF1EB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FAC0F-758D-FF83-3595-F6CE3902C562}"/>
              </a:ext>
            </a:extLst>
          </p:cNvPr>
          <p:cNvSpPr/>
          <p:nvPr/>
        </p:nvSpPr>
        <p:spPr>
          <a:xfrm>
            <a:off x="10001335" y="5687092"/>
            <a:ext cx="2331104" cy="2935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8EC0D206-15DF-62C2-F777-94CDD20595A8}"/>
              </a:ext>
            </a:extLst>
          </p:cNvPr>
          <p:cNvGrpSpPr/>
          <p:nvPr/>
        </p:nvGrpSpPr>
        <p:grpSpPr>
          <a:xfrm>
            <a:off x="1031080" y="1002330"/>
            <a:ext cx="4498730" cy="792752"/>
            <a:chOff x="1031080" y="1002330"/>
            <a:chExt cx="4498730" cy="792752"/>
          </a:xfrm>
        </p:grpSpPr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C330E0FF-2AFD-2773-59DA-D746BB74BAAF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1653AF94-6333-C1F0-7F83-C1D1A432561C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422532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>
                  <a:effectLst/>
                  <a:latin typeface="Aptos Black" panose="020B0004020202020204" pitchFamily="34" charset="0"/>
                </a:rPr>
                <a:t>Objetivos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gerais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32C89D19-DD63-D938-588C-3DB6C85A9836}"/>
              </a:ext>
            </a:extLst>
          </p:cNvPr>
          <p:cNvGrpSpPr/>
          <p:nvPr/>
        </p:nvGrpSpPr>
        <p:grpSpPr>
          <a:xfrm>
            <a:off x="2683155" y="1555605"/>
            <a:ext cx="7237022" cy="5006178"/>
            <a:chOff x="2683155" y="680914"/>
            <a:chExt cx="7237022" cy="5006178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5F8FCCC8-4896-7909-8659-02E974149F25}"/>
                </a:ext>
              </a:extLst>
            </p:cNvPr>
            <p:cNvGrpSpPr/>
            <p:nvPr/>
          </p:nvGrpSpPr>
          <p:grpSpPr>
            <a:xfrm>
              <a:off x="2683155" y="680914"/>
              <a:ext cx="7074544" cy="1631216"/>
              <a:chOff x="2683155" y="680914"/>
              <a:chExt cx="7074544" cy="1631216"/>
            </a:xfrm>
          </p:grpSpPr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A444ABF-FBB8-3BE9-5290-DB9EA3529450}"/>
                  </a:ext>
                </a:extLst>
              </p:cNvPr>
              <p:cNvSpPr txBox="1"/>
              <p:nvPr/>
            </p:nvSpPr>
            <p:spPr>
              <a:xfrm>
                <a:off x="2683155" y="680914"/>
                <a:ext cx="223986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PT" sz="10000" b="1">
                    <a:solidFill>
                      <a:srgbClr val="E7E6E6"/>
                    </a:solidFill>
                    <a:latin typeface="Broadway" panose="020F0502020204030204" pitchFamily="82" charset="0"/>
                  </a:rPr>
                  <a:t>01</a:t>
                </a:r>
              </a:p>
            </p:txBody>
          </p:sp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974551C5-9371-1FC8-78A6-1A8FD735BE66}"/>
                  </a:ext>
                </a:extLst>
              </p:cNvPr>
              <p:cNvSpPr txBox="1"/>
              <p:nvPr/>
            </p:nvSpPr>
            <p:spPr>
              <a:xfrm>
                <a:off x="4443247" y="1081024"/>
                <a:ext cx="53144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800" b="1" i="0">
                    <a:effectLst/>
                    <a:latin typeface="Aptos" panose="020B0004020202020204" pitchFamily="34" charset="0"/>
                  </a:rPr>
                  <a:t>Compreender os fundamentos da mentoria</a:t>
                </a:r>
                <a:r>
                  <a:rPr lang="pt-PT" sz="1800" b="0" i="0">
                    <a:effectLst/>
                    <a:latin typeface="Aptos" panose="020B0004020202020204" pitchFamily="34" charset="0"/>
                  </a:rPr>
                  <a:t>: </a:t>
                </a:r>
              </a:p>
              <a:p>
                <a:r>
                  <a:rPr lang="pt-PT" sz="1400" b="0" i="0">
                    <a:effectLst/>
                    <a:latin typeface="Aptos" panose="020B0004020202020204" pitchFamily="34" charset="0"/>
                  </a:rPr>
                  <a:t>Fornecer uma base sólida sobre o conceito de mentoria e a sua importância em contextos prisionais.</a:t>
                </a:r>
                <a:endParaRPr lang="en-US" sz="1400" b="0" i="0">
                  <a:effectLst/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77F66CAC-6062-5FB3-5975-8EED9A24374B}"/>
                </a:ext>
              </a:extLst>
            </p:cNvPr>
            <p:cNvGrpSpPr/>
            <p:nvPr/>
          </p:nvGrpSpPr>
          <p:grpSpPr>
            <a:xfrm>
              <a:off x="2683155" y="1805901"/>
              <a:ext cx="7074544" cy="1631216"/>
              <a:chOff x="2683155" y="1767536"/>
              <a:chExt cx="7074544" cy="1631216"/>
            </a:xfrm>
          </p:grpSpPr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87325C8-9B24-570D-AC98-70B2282A5757}"/>
                  </a:ext>
                </a:extLst>
              </p:cNvPr>
              <p:cNvSpPr txBox="1"/>
              <p:nvPr/>
            </p:nvSpPr>
            <p:spPr>
              <a:xfrm>
                <a:off x="2683155" y="1767536"/>
                <a:ext cx="223986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PT" sz="10000" b="1">
                    <a:solidFill>
                      <a:srgbClr val="E7E6E6"/>
                    </a:solidFill>
                    <a:latin typeface="Broadway" panose="020F0502020204030204" pitchFamily="82" charset="0"/>
                  </a:rPr>
                  <a:t>02</a:t>
                </a:r>
              </a:p>
            </p:txBody>
          </p:sp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4DFA1AD-578B-9B5D-6211-892DFF299586}"/>
                  </a:ext>
                </a:extLst>
              </p:cNvPr>
              <p:cNvSpPr txBox="1"/>
              <p:nvPr/>
            </p:nvSpPr>
            <p:spPr>
              <a:xfrm>
                <a:off x="4443247" y="2167646"/>
                <a:ext cx="53144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800" b="1">
                    <a:latin typeface="Aptos" panose="020B0004020202020204" pitchFamily="34" charset="0"/>
                  </a:rPr>
                  <a:t>Desenvolver competências de coordenação</a:t>
                </a:r>
                <a:r>
                  <a:rPr lang="pt-PT" sz="1800">
                    <a:latin typeface="Aptos" panose="020B0004020202020204" pitchFamily="34" charset="0"/>
                  </a:rPr>
                  <a:t>: </a:t>
                </a:r>
                <a:r>
                  <a:rPr lang="pt-PT" sz="1400">
                    <a:latin typeface="Aptos" panose="020B0004020202020204" pitchFamily="34" charset="0"/>
                  </a:rPr>
                  <a:t>Capacitar os participantes com as competências necessárias para coordenar eficazmente programas de mentoria.</a:t>
                </a:r>
                <a:endParaRPr lang="en-US" sz="1400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D077AE0A-6711-A126-7911-88A2E6D822AA}"/>
                </a:ext>
              </a:extLst>
            </p:cNvPr>
            <p:cNvGrpSpPr/>
            <p:nvPr/>
          </p:nvGrpSpPr>
          <p:grpSpPr>
            <a:xfrm>
              <a:off x="2683155" y="2930888"/>
              <a:ext cx="7074544" cy="1631216"/>
              <a:chOff x="2683155" y="2906676"/>
              <a:chExt cx="7074544" cy="1631216"/>
            </a:xfrm>
          </p:grpSpPr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6E1D307-CE70-A46B-C3D2-050650346BCB}"/>
                  </a:ext>
                </a:extLst>
              </p:cNvPr>
              <p:cNvSpPr txBox="1"/>
              <p:nvPr/>
            </p:nvSpPr>
            <p:spPr>
              <a:xfrm>
                <a:off x="2683155" y="2906676"/>
                <a:ext cx="223986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PT" sz="10000" b="1">
                    <a:solidFill>
                      <a:srgbClr val="E7E6E6"/>
                    </a:solidFill>
                    <a:latin typeface="Broadway" panose="020F0502020204030204" pitchFamily="82" charset="0"/>
                  </a:rPr>
                  <a:t>03</a:t>
                </a:r>
              </a:p>
            </p:txBody>
          </p:sp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B2E3CBC-EE0B-5C33-04DC-EB63B3727D70}"/>
                  </a:ext>
                </a:extLst>
              </p:cNvPr>
              <p:cNvSpPr txBox="1"/>
              <p:nvPr/>
            </p:nvSpPr>
            <p:spPr>
              <a:xfrm>
                <a:off x="4443247" y="3306786"/>
                <a:ext cx="53144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pt-PT" sz="1800" b="1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Aprimorar as relações mentor-mentorando</a:t>
                </a:r>
                <a:r>
                  <a:rPr lang="pt-PT" sz="180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</a:t>
                </a:r>
              </a:p>
              <a:p>
                <a:pPr algn="l"/>
                <a:r>
                  <a:rPr lang="pt-PT" sz="140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Ensinar técnicas para facilitar a comunicação e a relação entre mentores e mentorandos.</a:t>
                </a:r>
                <a:endParaRPr lang="en-US" sz="1400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504D591C-AEF9-1CBB-C65F-231C1DFB6E02}"/>
                </a:ext>
              </a:extLst>
            </p:cNvPr>
            <p:cNvGrpSpPr/>
            <p:nvPr/>
          </p:nvGrpSpPr>
          <p:grpSpPr>
            <a:xfrm>
              <a:off x="2683155" y="4055876"/>
              <a:ext cx="7237022" cy="1631216"/>
              <a:chOff x="2683155" y="4055876"/>
              <a:chExt cx="7237022" cy="1631216"/>
            </a:xfrm>
          </p:grpSpPr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51178F8-F39E-4249-5B1C-DDC995DDEC7B}"/>
                  </a:ext>
                </a:extLst>
              </p:cNvPr>
              <p:cNvSpPr txBox="1"/>
              <p:nvPr/>
            </p:nvSpPr>
            <p:spPr>
              <a:xfrm>
                <a:off x="2683155" y="4055876"/>
                <a:ext cx="223986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PT" sz="10000" b="1">
                    <a:solidFill>
                      <a:srgbClr val="E7E6E6"/>
                    </a:solidFill>
                    <a:latin typeface="Broadway" panose="020F0502020204030204" pitchFamily="82" charset="0"/>
                  </a:rPr>
                  <a:t>04</a:t>
                </a:r>
              </a:p>
            </p:txBody>
          </p:sp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18F9B8E-F190-A4DA-7AC0-E15CFDF3FD39}"/>
                  </a:ext>
                </a:extLst>
              </p:cNvPr>
              <p:cNvSpPr txBox="1"/>
              <p:nvPr/>
            </p:nvSpPr>
            <p:spPr>
              <a:xfrm>
                <a:off x="4443247" y="4471375"/>
                <a:ext cx="547693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pt-PT" sz="1800" b="1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Implementar e monitorizar programas de mentoria</a:t>
                </a:r>
                <a:r>
                  <a:rPr lang="pt-PT" sz="180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 </a:t>
                </a:r>
              </a:p>
              <a:p>
                <a:pPr algn="l"/>
                <a:r>
                  <a:rPr lang="pt-PT" sz="140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Equipar os coordenadores com ferramentas e técnicas para a implementação e monitorização eficaz de programas de mentoria.</a:t>
                </a:r>
                <a:endParaRPr lang="en-US" sz="1400">
                  <a:latin typeface="Aptos" panose="020B0004020202020204" pitchFamily="34" charset="0"/>
                </a:endParaRPr>
              </a:p>
            </p:txBody>
          </p:sp>
        </p:grpSp>
      </p:grpSp>
      <p:sp>
        <p:nvSpPr>
          <p:cNvPr id="3" name="Rectangle 26">
            <a:extLst>
              <a:ext uri="{FF2B5EF4-FFF2-40B4-BE49-F238E27FC236}">
                <a16:creationId xmlns:a16="http://schemas.microsoft.com/office/drawing/2014/main" id="{24951689-7189-5D7E-F1BE-EC07FEBE9022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819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E2A07871-7599-E8E1-2231-15E38D571C37}"/>
              </a:ext>
            </a:extLst>
          </p:cNvPr>
          <p:cNvGrpSpPr/>
          <p:nvPr/>
        </p:nvGrpSpPr>
        <p:grpSpPr>
          <a:xfrm>
            <a:off x="1031080" y="1002330"/>
            <a:ext cx="8581550" cy="792752"/>
            <a:chOff x="1031080" y="1002330"/>
            <a:chExt cx="6284120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32DCCAC6-D0FB-909C-C90E-250E810FC81D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Aptos Black" panose="020B0004020202020204" pitchFamily="34" charset="0"/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94A2C83B-6D91-975D-0A9A-B041A4A375E2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601071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>
                  <a:latin typeface="Aptos Black" panose="020B0004020202020204" pitchFamily="34" charset="0"/>
                </a:rPr>
                <a:t>O que é a </a:t>
              </a:r>
              <a:r>
                <a:rPr lang="en-US" sz="3600" err="1">
                  <a:latin typeface="Aptos Black" panose="020B0004020202020204" pitchFamily="34" charset="0"/>
                </a:rPr>
                <a:t>mentoria</a:t>
              </a:r>
              <a:r>
                <a:rPr lang="en-US" sz="3600">
                  <a:latin typeface="Aptos Black" panose="020B0004020202020204" pitchFamily="34" charset="0"/>
                </a:rPr>
                <a:t>?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1E9E4E1A-EC8E-05BE-2D55-E2C576F6D15E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BE179863-0D5B-ACC0-DB64-32B002CFD42E}"/>
              </a:ext>
            </a:extLst>
          </p:cNvPr>
          <p:cNvGrpSpPr/>
          <p:nvPr/>
        </p:nvGrpSpPr>
        <p:grpSpPr>
          <a:xfrm>
            <a:off x="111381" y="1795082"/>
            <a:ext cx="11969237" cy="4556507"/>
            <a:chOff x="101782" y="1804354"/>
            <a:chExt cx="11969237" cy="4556507"/>
          </a:xfrm>
        </p:grpSpPr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11DDEDF1-B21F-E716-2978-390762B93964}"/>
                </a:ext>
              </a:extLst>
            </p:cNvPr>
            <p:cNvGrpSpPr/>
            <p:nvPr/>
          </p:nvGrpSpPr>
          <p:grpSpPr>
            <a:xfrm>
              <a:off x="101782" y="1804354"/>
              <a:ext cx="5933457" cy="2637385"/>
              <a:chOff x="162543" y="4462709"/>
              <a:chExt cx="5933457" cy="1939043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82B89770-33A5-5703-C438-F82829FD4CEE}"/>
                  </a:ext>
                </a:extLst>
              </p:cNvPr>
              <p:cNvGrpSpPr/>
              <p:nvPr/>
            </p:nvGrpSpPr>
            <p:grpSpPr>
              <a:xfrm>
                <a:off x="162543" y="4462709"/>
                <a:ext cx="5933457" cy="1939043"/>
                <a:chOff x="1188577" y="1911337"/>
                <a:chExt cx="4241839" cy="1401033"/>
              </a:xfrm>
            </p:grpSpPr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EE548FFD-AD31-51EC-BADF-EAD9C816D748}"/>
                    </a:ext>
                  </a:extLst>
                </p:cNvPr>
                <p:cNvGrpSpPr/>
                <p:nvPr/>
              </p:nvGrpSpPr>
              <p:grpSpPr>
                <a:xfrm>
                  <a:off x="1325190" y="1998207"/>
                  <a:ext cx="4105226" cy="1314163"/>
                  <a:chOff x="0" y="-95250"/>
                  <a:chExt cx="1721032" cy="578303"/>
                </a:xfrm>
              </p:grpSpPr>
              <p:sp>
                <p:nvSpPr>
                  <p:cNvPr id="16" name="Freeform 13">
                    <a:extLst>
                      <a:ext uri="{FF2B5EF4-FFF2-40B4-BE49-F238E27FC236}">
                        <a16:creationId xmlns:a16="http://schemas.microsoft.com/office/drawing/2014/main" id="{649DE8D1-1793-FF4A-8DDE-571D620BB4F4}"/>
                      </a:ext>
                    </a:extLst>
                  </p:cNvPr>
                  <p:cNvSpPr/>
                  <p:nvPr/>
                </p:nvSpPr>
                <p:spPr>
                  <a:xfrm>
                    <a:off x="0" y="22585"/>
                    <a:ext cx="1721032" cy="4604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1032" h="460468">
                        <a:moveTo>
                          <a:pt x="37233" y="0"/>
                        </a:moveTo>
                        <a:lnTo>
                          <a:pt x="1683799" y="0"/>
                        </a:lnTo>
                        <a:cubicBezTo>
                          <a:pt x="1704362" y="0"/>
                          <a:pt x="1721032" y="16670"/>
                          <a:pt x="1721032" y="37233"/>
                        </a:cubicBezTo>
                        <a:lnTo>
                          <a:pt x="1721032" y="423235"/>
                        </a:lnTo>
                        <a:cubicBezTo>
                          <a:pt x="1721032" y="433110"/>
                          <a:pt x="1717110" y="442580"/>
                          <a:pt x="1710127" y="449563"/>
                        </a:cubicBezTo>
                        <a:cubicBezTo>
                          <a:pt x="1703144" y="456546"/>
                          <a:pt x="1693674" y="460468"/>
                          <a:pt x="1683799" y="460468"/>
                        </a:cubicBezTo>
                        <a:lnTo>
                          <a:pt x="37233" y="460468"/>
                        </a:lnTo>
                        <a:cubicBezTo>
                          <a:pt x="16670" y="460468"/>
                          <a:pt x="0" y="443799"/>
                          <a:pt x="0" y="423235"/>
                        </a:cubicBezTo>
                        <a:lnTo>
                          <a:pt x="0" y="37233"/>
                        </a:lnTo>
                        <a:cubicBezTo>
                          <a:pt x="0" y="16670"/>
                          <a:pt x="16670" y="0"/>
                          <a:pt x="37233" y="0"/>
                        </a:cubicBezTo>
                        <a:close/>
                      </a:path>
                    </a:pathLst>
                  </a:custGeom>
                  <a:solidFill>
                    <a:srgbClr val="E7E6E6"/>
                  </a:solidFill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PT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" name="TextBox 14">
                    <a:extLst>
                      <a:ext uri="{FF2B5EF4-FFF2-40B4-BE49-F238E27FC236}">
                        <a16:creationId xmlns:a16="http://schemas.microsoft.com/office/drawing/2014/main" id="{A0830103-FE35-98BD-7120-B2BBFEFD7010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95250"/>
                    <a:ext cx="1721032" cy="555718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ts val="2861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A33101D3-2D71-65A7-159C-513CBA90C7A7}"/>
                    </a:ext>
                  </a:extLst>
                </p:cNvPr>
                <p:cNvGrpSpPr/>
                <p:nvPr/>
              </p:nvGrpSpPr>
              <p:grpSpPr>
                <a:xfrm>
                  <a:off x="1188577" y="1911337"/>
                  <a:ext cx="4118007" cy="1320119"/>
                  <a:chOff x="0" y="-95250"/>
                  <a:chExt cx="1726391" cy="580924"/>
                </a:xfrm>
              </p:grpSpPr>
              <p:sp>
                <p:nvSpPr>
                  <p:cNvPr id="14" name="Freeform 16">
                    <a:extLst>
                      <a:ext uri="{FF2B5EF4-FFF2-40B4-BE49-F238E27FC236}">
                        <a16:creationId xmlns:a16="http://schemas.microsoft.com/office/drawing/2014/main" id="{2BC927D5-445F-6AC5-17F2-6215242B8385}"/>
                      </a:ext>
                    </a:extLst>
                  </p:cNvPr>
                  <p:cNvSpPr/>
                  <p:nvPr/>
                </p:nvSpPr>
                <p:spPr>
                  <a:xfrm>
                    <a:off x="8124" y="25070"/>
                    <a:ext cx="1718267" cy="46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8267" h="460604">
                        <a:moveTo>
                          <a:pt x="36007" y="0"/>
                        </a:moveTo>
                        <a:lnTo>
                          <a:pt x="1682260" y="0"/>
                        </a:lnTo>
                        <a:cubicBezTo>
                          <a:pt x="1702146" y="0"/>
                          <a:pt x="1718267" y="16121"/>
                          <a:pt x="1718267" y="36007"/>
                        </a:cubicBezTo>
                        <a:lnTo>
                          <a:pt x="1718267" y="424597"/>
                        </a:lnTo>
                        <a:cubicBezTo>
                          <a:pt x="1718267" y="444483"/>
                          <a:pt x="1702146" y="460604"/>
                          <a:pt x="1682260" y="460604"/>
                        </a:cubicBezTo>
                        <a:lnTo>
                          <a:pt x="36007" y="460604"/>
                        </a:lnTo>
                        <a:cubicBezTo>
                          <a:pt x="26457" y="460604"/>
                          <a:pt x="17299" y="456811"/>
                          <a:pt x="10546" y="450058"/>
                        </a:cubicBezTo>
                        <a:cubicBezTo>
                          <a:pt x="3794" y="443305"/>
                          <a:pt x="0" y="434147"/>
                          <a:pt x="0" y="424597"/>
                        </a:cubicBezTo>
                        <a:lnTo>
                          <a:pt x="0" y="36007"/>
                        </a:lnTo>
                        <a:cubicBezTo>
                          <a:pt x="0" y="16121"/>
                          <a:pt x="16121" y="0"/>
                          <a:pt x="3600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28575" cap="rnd">
                    <a:solidFill>
                      <a:srgbClr val="545454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PT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" name="TextBox 17">
                    <a:extLst>
                      <a:ext uri="{FF2B5EF4-FFF2-40B4-BE49-F238E27FC236}">
                        <a16:creationId xmlns:a16="http://schemas.microsoft.com/office/drawing/2014/main" id="{ECD1DA70-A08C-183B-8769-EFABF860E96C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95250"/>
                    <a:ext cx="1718267" cy="555854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ts val="2861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2" name="TextBox 29">
                <a:extLst>
                  <a:ext uri="{FF2B5EF4-FFF2-40B4-BE49-F238E27FC236}">
                    <a16:creationId xmlns:a16="http://schemas.microsoft.com/office/drawing/2014/main" id="{CC918A49-CE5A-9AF7-AD15-11CEBB534689}"/>
                  </a:ext>
                </a:extLst>
              </p:cNvPr>
              <p:cNvSpPr txBox="1"/>
              <p:nvPr/>
            </p:nvSpPr>
            <p:spPr>
              <a:xfrm>
                <a:off x="407534" y="5056312"/>
                <a:ext cx="5297366" cy="101826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kumimoji="0" lang="pt-PT" sz="1800" b="1" i="0" u="none" strike="noStrike" kern="0" cap="none" spc="0" normalizeH="0" baseline="0" noProof="1">
                    <a:ln>
                      <a:noFill/>
                    </a:ln>
                    <a:effectLst/>
                    <a:uLnTx/>
                    <a:uFillTx/>
                    <a:latin typeface="Aptos" panose="020B0004020202020204" pitchFamily="34" charset="0"/>
                  </a:rPr>
                  <a:t>Interação entre duas pessoas</a:t>
                </a:r>
                <a:r>
                  <a:rPr kumimoji="0" lang="pt-PT" sz="1800" b="0" i="0" u="none" strike="noStrike" kern="0" cap="none" spc="0" normalizeH="0" baseline="0" noProof="1">
                    <a:ln>
                      <a:noFill/>
                    </a:ln>
                    <a:effectLst/>
                    <a:uLnTx/>
                    <a:uFillTx/>
                    <a:latin typeface="Aptos" panose="020B0004020202020204" pitchFamily="34" charset="0"/>
                  </a:rPr>
                  <a:t>, em que </a:t>
                </a:r>
                <a:r>
                  <a:rPr kumimoji="0" lang="pt-PT" sz="1800" b="1" i="0" u="none" strike="noStrike" kern="0" cap="none" spc="0" normalizeH="0" baseline="0" noProof="1">
                    <a:ln>
                      <a:noFill/>
                    </a:ln>
                    <a:effectLst/>
                    <a:uLnTx/>
                    <a:uFillTx/>
                    <a:latin typeface="Aptos" panose="020B0004020202020204" pitchFamily="34" charset="0"/>
                  </a:rPr>
                  <a:t>o mentorando </a:t>
                </a:r>
                <a:r>
                  <a:rPr kumimoji="0" lang="pt-PT" sz="1800" b="0" i="0" u="none" strike="noStrike" kern="0" cap="none" spc="0" normalizeH="0" baseline="0" noProof="1">
                    <a:ln>
                      <a:noFill/>
                    </a:ln>
                    <a:effectLst/>
                    <a:uLnTx/>
                    <a:uFillTx/>
                    <a:latin typeface="Aptos" panose="020B0004020202020204" pitchFamily="34" charset="0"/>
                  </a:rPr>
                  <a:t>está em posição de </a:t>
                </a:r>
                <a:r>
                  <a:rPr kumimoji="0" lang="pt-PT" sz="1800" b="1" i="0" u="none" strike="noStrike" kern="0" cap="none" spc="0" normalizeH="0" baseline="0" noProof="1">
                    <a:ln>
                      <a:noFill/>
                    </a:ln>
                    <a:effectLst/>
                    <a:uLnTx/>
                    <a:uFillTx/>
                    <a:latin typeface="Aptos" panose="020B0004020202020204" pitchFamily="34" charset="0"/>
                  </a:rPr>
                  <a:t>beneficiar dos conhecimentos ou competências </a:t>
                </a:r>
                <a:r>
                  <a:rPr kumimoji="0" lang="pt-PT" sz="1800" b="0" i="0" u="none" strike="noStrike" kern="0" cap="none" spc="0" normalizeH="0" baseline="0" noProof="1">
                    <a:ln>
                      <a:noFill/>
                    </a:ln>
                    <a:effectLst/>
                    <a:uLnTx/>
                    <a:uFillTx/>
                    <a:latin typeface="Aptos" panose="020B0004020202020204" pitchFamily="34" charset="0"/>
                  </a:rPr>
                  <a:t>do </a:t>
                </a:r>
                <a:r>
                  <a:rPr kumimoji="0" lang="pt-PT" sz="1800" b="1" i="0" u="none" strike="noStrike" kern="0" cap="none" spc="0" normalizeH="0" baseline="0" noProof="1">
                    <a:ln>
                      <a:noFill/>
                    </a:ln>
                    <a:effectLst/>
                    <a:uLnTx/>
                    <a:uFillTx/>
                    <a:latin typeface="Aptos" panose="020B0004020202020204" pitchFamily="34" charset="0"/>
                  </a:rPr>
                  <a:t>mentor</a:t>
                </a:r>
                <a:r>
                  <a:rPr kumimoji="0" lang="pt-PT" sz="1800" b="0" i="0" u="none" strike="noStrike" kern="0" cap="none" spc="0" normalizeH="0" baseline="0" noProof="1">
                    <a:ln>
                      <a:noFill/>
                    </a:ln>
                    <a:effectLst/>
                    <a:uLnTx/>
                    <a:uFillTx/>
                    <a:latin typeface="Aptos" panose="020B0004020202020204" pitchFamily="34" charset="0"/>
                  </a:rPr>
                  <a:t>, uma pessoa que tende a ter maior experiência ou conhecimento e capacidade de apoiar o mentorando</a:t>
                </a:r>
              </a:p>
            </p:txBody>
          </p:sp>
        </p:grpSp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264FE6EE-D198-5B0B-15C3-6B7CEDAE5481}"/>
                </a:ext>
              </a:extLst>
            </p:cNvPr>
            <p:cNvGrpSpPr/>
            <p:nvPr/>
          </p:nvGrpSpPr>
          <p:grpSpPr>
            <a:xfrm>
              <a:off x="6137562" y="2153525"/>
              <a:ext cx="5933457" cy="1939043"/>
              <a:chOff x="6259987" y="4462709"/>
              <a:chExt cx="5933457" cy="1939043"/>
            </a:xfrm>
          </p:grpSpPr>
          <p:grpSp>
            <p:nvGrpSpPr>
              <p:cNvPr id="18" name="Agrupar 17">
                <a:extLst>
                  <a:ext uri="{FF2B5EF4-FFF2-40B4-BE49-F238E27FC236}">
                    <a16:creationId xmlns:a16="http://schemas.microsoft.com/office/drawing/2014/main" id="{EF11A1BC-C147-C05D-D46D-F9AC8AEAA1A9}"/>
                  </a:ext>
                </a:extLst>
              </p:cNvPr>
              <p:cNvGrpSpPr/>
              <p:nvPr/>
            </p:nvGrpSpPr>
            <p:grpSpPr>
              <a:xfrm>
                <a:off x="6259987" y="4462709"/>
                <a:ext cx="5933457" cy="1939043"/>
                <a:chOff x="1188577" y="1911337"/>
                <a:chExt cx="4241839" cy="1401033"/>
              </a:xfrm>
            </p:grpSpPr>
            <p:grpSp>
              <p:nvGrpSpPr>
                <p:cNvPr id="19" name="Group 12">
                  <a:extLst>
                    <a:ext uri="{FF2B5EF4-FFF2-40B4-BE49-F238E27FC236}">
                      <a16:creationId xmlns:a16="http://schemas.microsoft.com/office/drawing/2014/main" id="{D13777CE-519C-308B-AAAD-DAF4EA9B021C}"/>
                    </a:ext>
                  </a:extLst>
                </p:cNvPr>
                <p:cNvGrpSpPr/>
                <p:nvPr/>
              </p:nvGrpSpPr>
              <p:grpSpPr>
                <a:xfrm>
                  <a:off x="1325190" y="1998207"/>
                  <a:ext cx="4105226" cy="1314163"/>
                  <a:chOff x="0" y="-95250"/>
                  <a:chExt cx="1721032" cy="578303"/>
                </a:xfrm>
              </p:grpSpPr>
              <p:sp>
                <p:nvSpPr>
                  <p:cNvPr id="24" name="Freeform 13">
                    <a:extLst>
                      <a:ext uri="{FF2B5EF4-FFF2-40B4-BE49-F238E27FC236}">
                        <a16:creationId xmlns:a16="http://schemas.microsoft.com/office/drawing/2014/main" id="{B21C9224-D80C-0E17-4BF7-EB46052FF168}"/>
                      </a:ext>
                    </a:extLst>
                  </p:cNvPr>
                  <p:cNvSpPr/>
                  <p:nvPr/>
                </p:nvSpPr>
                <p:spPr>
                  <a:xfrm>
                    <a:off x="0" y="22585"/>
                    <a:ext cx="1721032" cy="4604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1032" h="460468">
                        <a:moveTo>
                          <a:pt x="37233" y="0"/>
                        </a:moveTo>
                        <a:lnTo>
                          <a:pt x="1683799" y="0"/>
                        </a:lnTo>
                        <a:cubicBezTo>
                          <a:pt x="1704362" y="0"/>
                          <a:pt x="1721032" y="16670"/>
                          <a:pt x="1721032" y="37233"/>
                        </a:cubicBezTo>
                        <a:lnTo>
                          <a:pt x="1721032" y="423235"/>
                        </a:lnTo>
                        <a:cubicBezTo>
                          <a:pt x="1721032" y="433110"/>
                          <a:pt x="1717110" y="442580"/>
                          <a:pt x="1710127" y="449563"/>
                        </a:cubicBezTo>
                        <a:cubicBezTo>
                          <a:pt x="1703144" y="456546"/>
                          <a:pt x="1693674" y="460468"/>
                          <a:pt x="1683799" y="460468"/>
                        </a:cubicBezTo>
                        <a:lnTo>
                          <a:pt x="37233" y="460468"/>
                        </a:lnTo>
                        <a:cubicBezTo>
                          <a:pt x="16670" y="460468"/>
                          <a:pt x="0" y="443799"/>
                          <a:pt x="0" y="423235"/>
                        </a:cubicBezTo>
                        <a:lnTo>
                          <a:pt x="0" y="37233"/>
                        </a:lnTo>
                        <a:cubicBezTo>
                          <a:pt x="0" y="16670"/>
                          <a:pt x="16670" y="0"/>
                          <a:pt x="37233" y="0"/>
                        </a:cubicBezTo>
                        <a:close/>
                      </a:path>
                    </a:pathLst>
                  </a:custGeom>
                  <a:solidFill>
                    <a:srgbClr val="E7E6E6"/>
                  </a:solidFill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PT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" name="TextBox 14">
                    <a:extLst>
                      <a:ext uri="{FF2B5EF4-FFF2-40B4-BE49-F238E27FC236}">
                        <a16:creationId xmlns:a16="http://schemas.microsoft.com/office/drawing/2014/main" id="{E4C70D4F-8FDC-BC50-E0D1-67783D16F9C1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95250"/>
                    <a:ext cx="1721032" cy="555718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ts val="2861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" name="Group 15">
                  <a:extLst>
                    <a:ext uri="{FF2B5EF4-FFF2-40B4-BE49-F238E27FC236}">
                      <a16:creationId xmlns:a16="http://schemas.microsoft.com/office/drawing/2014/main" id="{8F9FD149-028B-2839-243B-74FE51441262}"/>
                    </a:ext>
                  </a:extLst>
                </p:cNvPr>
                <p:cNvGrpSpPr/>
                <p:nvPr/>
              </p:nvGrpSpPr>
              <p:grpSpPr>
                <a:xfrm>
                  <a:off x="1188577" y="1911337"/>
                  <a:ext cx="4118007" cy="1291544"/>
                  <a:chOff x="0" y="-95250"/>
                  <a:chExt cx="1726391" cy="568349"/>
                </a:xfrm>
              </p:grpSpPr>
              <p:sp>
                <p:nvSpPr>
                  <p:cNvPr id="22" name="Freeform 16">
                    <a:extLst>
                      <a:ext uri="{FF2B5EF4-FFF2-40B4-BE49-F238E27FC236}">
                        <a16:creationId xmlns:a16="http://schemas.microsoft.com/office/drawing/2014/main" id="{F4F5E48B-B473-59DA-3524-B57104567228}"/>
                      </a:ext>
                    </a:extLst>
                  </p:cNvPr>
                  <p:cNvSpPr/>
                  <p:nvPr/>
                </p:nvSpPr>
                <p:spPr>
                  <a:xfrm>
                    <a:off x="8124" y="12495"/>
                    <a:ext cx="1718267" cy="46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8267" h="460604">
                        <a:moveTo>
                          <a:pt x="36007" y="0"/>
                        </a:moveTo>
                        <a:lnTo>
                          <a:pt x="1682260" y="0"/>
                        </a:lnTo>
                        <a:cubicBezTo>
                          <a:pt x="1702146" y="0"/>
                          <a:pt x="1718267" y="16121"/>
                          <a:pt x="1718267" y="36007"/>
                        </a:cubicBezTo>
                        <a:lnTo>
                          <a:pt x="1718267" y="424597"/>
                        </a:lnTo>
                        <a:cubicBezTo>
                          <a:pt x="1718267" y="444483"/>
                          <a:pt x="1702146" y="460604"/>
                          <a:pt x="1682260" y="460604"/>
                        </a:cubicBezTo>
                        <a:lnTo>
                          <a:pt x="36007" y="460604"/>
                        </a:lnTo>
                        <a:cubicBezTo>
                          <a:pt x="26457" y="460604"/>
                          <a:pt x="17299" y="456811"/>
                          <a:pt x="10546" y="450058"/>
                        </a:cubicBezTo>
                        <a:cubicBezTo>
                          <a:pt x="3794" y="443305"/>
                          <a:pt x="0" y="434147"/>
                          <a:pt x="0" y="424597"/>
                        </a:cubicBezTo>
                        <a:lnTo>
                          <a:pt x="0" y="36007"/>
                        </a:lnTo>
                        <a:cubicBezTo>
                          <a:pt x="0" y="16121"/>
                          <a:pt x="16121" y="0"/>
                          <a:pt x="3600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28575" cap="rnd">
                    <a:solidFill>
                      <a:srgbClr val="545454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PT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TextBox 17">
                    <a:extLst>
                      <a:ext uri="{FF2B5EF4-FFF2-40B4-BE49-F238E27FC236}">
                        <a16:creationId xmlns:a16="http://schemas.microsoft.com/office/drawing/2014/main" id="{990BA8AA-13A4-AC78-DECB-2C426B641C3D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95250"/>
                    <a:ext cx="1718267" cy="555854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ts val="2861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9" name="TextBox 29">
                <a:extLst>
                  <a:ext uri="{FF2B5EF4-FFF2-40B4-BE49-F238E27FC236}">
                    <a16:creationId xmlns:a16="http://schemas.microsoft.com/office/drawing/2014/main" id="{09AF6FD2-187B-DA4E-BB25-F1CD3A5793B4}"/>
                  </a:ext>
                </a:extLst>
              </p:cNvPr>
              <p:cNvSpPr txBox="1"/>
              <p:nvPr/>
            </p:nvSpPr>
            <p:spPr>
              <a:xfrm>
                <a:off x="6961133" y="5248898"/>
                <a:ext cx="4385056" cy="5539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kumimoji="0" lang="pt-PT" sz="1800" b="0" i="0" u="none" strike="noStrike" kern="0" cap="none" spc="0" normalizeH="0" baseline="0" noProof="1">
                    <a:ln>
                      <a:noFill/>
                    </a:ln>
                    <a:effectLst/>
                    <a:uLnTx/>
                    <a:uFillTx/>
                    <a:latin typeface="Aptos" panose="020B0004020202020204" pitchFamily="34" charset="0"/>
                  </a:rPr>
                  <a:t>Processo de orientação que visa o desenvolvimento pessoal e profissional. </a:t>
                </a:r>
              </a:p>
            </p:txBody>
          </p:sp>
        </p:grpSp>
        <p:grpSp>
          <p:nvGrpSpPr>
            <p:cNvPr id="48" name="Agrupar 47">
              <a:extLst>
                <a:ext uri="{FF2B5EF4-FFF2-40B4-BE49-F238E27FC236}">
                  <a16:creationId xmlns:a16="http://schemas.microsoft.com/office/drawing/2014/main" id="{079897C1-92D8-4EB0-CCBC-67C9FC0BFA50}"/>
                </a:ext>
              </a:extLst>
            </p:cNvPr>
            <p:cNvGrpSpPr/>
            <p:nvPr/>
          </p:nvGrpSpPr>
          <p:grpSpPr>
            <a:xfrm>
              <a:off x="6137562" y="4404172"/>
              <a:ext cx="5933457" cy="1949736"/>
              <a:chOff x="6116816" y="4744258"/>
              <a:chExt cx="5933457" cy="1949736"/>
            </a:xfrm>
          </p:grpSpPr>
          <p:grpSp>
            <p:nvGrpSpPr>
              <p:cNvPr id="39" name="Agrupar 38">
                <a:extLst>
                  <a:ext uri="{FF2B5EF4-FFF2-40B4-BE49-F238E27FC236}">
                    <a16:creationId xmlns:a16="http://schemas.microsoft.com/office/drawing/2014/main" id="{4578A373-3D71-DE4E-F036-98ABDD02F31D}"/>
                  </a:ext>
                </a:extLst>
              </p:cNvPr>
              <p:cNvGrpSpPr/>
              <p:nvPr/>
            </p:nvGrpSpPr>
            <p:grpSpPr>
              <a:xfrm>
                <a:off x="6116816" y="4744258"/>
                <a:ext cx="5933457" cy="1949736"/>
                <a:chOff x="1188577" y="1911337"/>
                <a:chExt cx="4241839" cy="1408759"/>
              </a:xfrm>
            </p:grpSpPr>
            <p:grpSp>
              <p:nvGrpSpPr>
                <p:cNvPr id="41" name="Group 12">
                  <a:extLst>
                    <a:ext uri="{FF2B5EF4-FFF2-40B4-BE49-F238E27FC236}">
                      <a16:creationId xmlns:a16="http://schemas.microsoft.com/office/drawing/2014/main" id="{8677B7F5-348F-1D36-2B2E-CF1C720EED63}"/>
                    </a:ext>
                  </a:extLst>
                </p:cNvPr>
                <p:cNvGrpSpPr/>
                <p:nvPr/>
              </p:nvGrpSpPr>
              <p:grpSpPr>
                <a:xfrm>
                  <a:off x="1325190" y="1998207"/>
                  <a:ext cx="4105226" cy="1321889"/>
                  <a:chOff x="0" y="-95250"/>
                  <a:chExt cx="1721032" cy="581703"/>
                </a:xfrm>
              </p:grpSpPr>
              <p:sp>
                <p:nvSpPr>
                  <p:cNvPr id="45" name="Freeform 13">
                    <a:extLst>
                      <a:ext uri="{FF2B5EF4-FFF2-40B4-BE49-F238E27FC236}">
                        <a16:creationId xmlns:a16="http://schemas.microsoft.com/office/drawing/2014/main" id="{15E41451-A183-D302-DCD3-CAF5FEDA96C2}"/>
                      </a:ext>
                    </a:extLst>
                  </p:cNvPr>
                  <p:cNvSpPr/>
                  <p:nvPr/>
                </p:nvSpPr>
                <p:spPr>
                  <a:xfrm>
                    <a:off x="0" y="25985"/>
                    <a:ext cx="1721032" cy="4604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1032" h="460468">
                        <a:moveTo>
                          <a:pt x="37233" y="0"/>
                        </a:moveTo>
                        <a:lnTo>
                          <a:pt x="1683799" y="0"/>
                        </a:lnTo>
                        <a:cubicBezTo>
                          <a:pt x="1704362" y="0"/>
                          <a:pt x="1721032" y="16670"/>
                          <a:pt x="1721032" y="37233"/>
                        </a:cubicBezTo>
                        <a:lnTo>
                          <a:pt x="1721032" y="423235"/>
                        </a:lnTo>
                        <a:cubicBezTo>
                          <a:pt x="1721032" y="433110"/>
                          <a:pt x="1717110" y="442580"/>
                          <a:pt x="1710127" y="449563"/>
                        </a:cubicBezTo>
                        <a:cubicBezTo>
                          <a:pt x="1703144" y="456546"/>
                          <a:pt x="1693674" y="460468"/>
                          <a:pt x="1683799" y="460468"/>
                        </a:cubicBezTo>
                        <a:lnTo>
                          <a:pt x="37233" y="460468"/>
                        </a:lnTo>
                        <a:cubicBezTo>
                          <a:pt x="16670" y="460468"/>
                          <a:pt x="0" y="443799"/>
                          <a:pt x="0" y="423235"/>
                        </a:cubicBezTo>
                        <a:lnTo>
                          <a:pt x="0" y="37233"/>
                        </a:lnTo>
                        <a:cubicBezTo>
                          <a:pt x="0" y="16670"/>
                          <a:pt x="16670" y="0"/>
                          <a:pt x="37233" y="0"/>
                        </a:cubicBezTo>
                        <a:close/>
                      </a:path>
                    </a:pathLst>
                  </a:custGeom>
                  <a:solidFill>
                    <a:srgbClr val="E7E6E6"/>
                  </a:solidFill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PT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" name="TextBox 14">
                    <a:extLst>
                      <a:ext uri="{FF2B5EF4-FFF2-40B4-BE49-F238E27FC236}">
                        <a16:creationId xmlns:a16="http://schemas.microsoft.com/office/drawing/2014/main" id="{D0AD26A0-6688-D229-1D48-1F92B42172B1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95250"/>
                    <a:ext cx="1721032" cy="555718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ts val="2861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2" name="Group 15">
                  <a:extLst>
                    <a:ext uri="{FF2B5EF4-FFF2-40B4-BE49-F238E27FC236}">
                      <a16:creationId xmlns:a16="http://schemas.microsoft.com/office/drawing/2014/main" id="{3494AB31-C03C-463A-173F-41E0D8F98263}"/>
                    </a:ext>
                  </a:extLst>
                </p:cNvPr>
                <p:cNvGrpSpPr/>
                <p:nvPr/>
              </p:nvGrpSpPr>
              <p:grpSpPr>
                <a:xfrm>
                  <a:off x="1188577" y="1911337"/>
                  <a:ext cx="4118007" cy="1291544"/>
                  <a:chOff x="0" y="-95250"/>
                  <a:chExt cx="1726391" cy="568349"/>
                </a:xfrm>
              </p:grpSpPr>
              <p:sp>
                <p:nvSpPr>
                  <p:cNvPr id="43" name="Freeform 16">
                    <a:extLst>
                      <a:ext uri="{FF2B5EF4-FFF2-40B4-BE49-F238E27FC236}">
                        <a16:creationId xmlns:a16="http://schemas.microsoft.com/office/drawing/2014/main" id="{A5814D9F-19DA-1D45-E745-9ED2AEEBDB7A}"/>
                      </a:ext>
                    </a:extLst>
                  </p:cNvPr>
                  <p:cNvSpPr/>
                  <p:nvPr/>
                </p:nvSpPr>
                <p:spPr>
                  <a:xfrm>
                    <a:off x="8124" y="12495"/>
                    <a:ext cx="1718267" cy="46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8267" h="460604">
                        <a:moveTo>
                          <a:pt x="36007" y="0"/>
                        </a:moveTo>
                        <a:lnTo>
                          <a:pt x="1682260" y="0"/>
                        </a:lnTo>
                        <a:cubicBezTo>
                          <a:pt x="1702146" y="0"/>
                          <a:pt x="1718267" y="16121"/>
                          <a:pt x="1718267" y="36007"/>
                        </a:cubicBezTo>
                        <a:lnTo>
                          <a:pt x="1718267" y="424597"/>
                        </a:lnTo>
                        <a:cubicBezTo>
                          <a:pt x="1718267" y="444483"/>
                          <a:pt x="1702146" y="460604"/>
                          <a:pt x="1682260" y="460604"/>
                        </a:cubicBezTo>
                        <a:lnTo>
                          <a:pt x="36007" y="460604"/>
                        </a:lnTo>
                        <a:cubicBezTo>
                          <a:pt x="26457" y="460604"/>
                          <a:pt x="17299" y="456811"/>
                          <a:pt x="10546" y="450058"/>
                        </a:cubicBezTo>
                        <a:cubicBezTo>
                          <a:pt x="3794" y="443305"/>
                          <a:pt x="0" y="434147"/>
                          <a:pt x="0" y="424597"/>
                        </a:cubicBezTo>
                        <a:lnTo>
                          <a:pt x="0" y="36007"/>
                        </a:lnTo>
                        <a:cubicBezTo>
                          <a:pt x="0" y="16121"/>
                          <a:pt x="16121" y="0"/>
                          <a:pt x="3600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28575" cap="rnd">
                    <a:solidFill>
                      <a:srgbClr val="545454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PT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4" name="TextBox 17">
                    <a:extLst>
                      <a:ext uri="{FF2B5EF4-FFF2-40B4-BE49-F238E27FC236}">
                        <a16:creationId xmlns:a16="http://schemas.microsoft.com/office/drawing/2014/main" id="{54599286-6010-367D-4554-E5D64B4849D4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95250"/>
                    <a:ext cx="1718267" cy="555854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ts val="2861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70DEAFB-80D1-D45E-8E9F-551B4FC2D3F8}"/>
                  </a:ext>
                </a:extLst>
              </p:cNvPr>
              <p:cNvSpPr txBox="1"/>
              <p:nvPr/>
            </p:nvSpPr>
            <p:spPr>
              <a:xfrm>
                <a:off x="6641709" y="5345781"/>
                <a:ext cx="473756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pt-PT" sz="1800" b="0" i="0" u="none" strike="noStrike" kern="0" cap="none" spc="0" normalizeH="0" baseline="0" noProof="1">
                    <a:ln>
                      <a:noFill/>
                    </a:ln>
                    <a:effectLst/>
                    <a:uLnTx/>
                    <a:uFillTx/>
                    <a:latin typeface="Aptos" panose="020B0004020202020204" pitchFamily="34" charset="0"/>
                  </a:rPr>
                  <a:t>Co-construído pelo mentor e mentorando, onde ambos podem aprender um com o outro.</a:t>
                </a:r>
              </a:p>
            </p:txBody>
          </p:sp>
        </p:grp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F61EB6A4-3E67-3EBE-AAA2-61535B0429AE}"/>
                </a:ext>
              </a:extLst>
            </p:cNvPr>
            <p:cNvGrpSpPr/>
            <p:nvPr/>
          </p:nvGrpSpPr>
          <p:grpSpPr>
            <a:xfrm>
              <a:off x="101782" y="4397220"/>
              <a:ext cx="5933457" cy="1963641"/>
              <a:chOff x="219693" y="4552997"/>
              <a:chExt cx="5933457" cy="1963641"/>
            </a:xfrm>
          </p:grpSpPr>
          <p:grpSp>
            <p:nvGrpSpPr>
              <p:cNvPr id="30" name="Agrupar 29">
                <a:extLst>
                  <a:ext uri="{FF2B5EF4-FFF2-40B4-BE49-F238E27FC236}">
                    <a16:creationId xmlns:a16="http://schemas.microsoft.com/office/drawing/2014/main" id="{2DF5D6E4-5DEA-07B0-6F2B-AA84EA6AFE5C}"/>
                  </a:ext>
                </a:extLst>
              </p:cNvPr>
              <p:cNvGrpSpPr/>
              <p:nvPr/>
            </p:nvGrpSpPr>
            <p:grpSpPr>
              <a:xfrm>
                <a:off x="219693" y="4552997"/>
                <a:ext cx="5933457" cy="1963641"/>
                <a:chOff x="1188577" y="1911337"/>
                <a:chExt cx="4241839" cy="1418806"/>
              </a:xfrm>
            </p:grpSpPr>
            <p:grpSp>
              <p:nvGrpSpPr>
                <p:cNvPr id="32" name="Group 12">
                  <a:extLst>
                    <a:ext uri="{FF2B5EF4-FFF2-40B4-BE49-F238E27FC236}">
                      <a16:creationId xmlns:a16="http://schemas.microsoft.com/office/drawing/2014/main" id="{9A70C828-79A0-642A-9347-73E07F4ECE8F}"/>
                    </a:ext>
                  </a:extLst>
                </p:cNvPr>
                <p:cNvGrpSpPr/>
                <p:nvPr/>
              </p:nvGrpSpPr>
              <p:grpSpPr>
                <a:xfrm>
                  <a:off x="1325190" y="1998207"/>
                  <a:ext cx="4105226" cy="1331936"/>
                  <a:chOff x="0" y="-95250"/>
                  <a:chExt cx="1721032" cy="586124"/>
                </a:xfrm>
              </p:grpSpPr>
              <p:sp>
                <p:nvSpPr>
                  <p:cNvPr id="36" name="Freeform 13">
                    <a:extLst>
                      <a:ext uri="{FF2B5EF4-FFF2-40B4-BE49-F238E27FC236}">
                        <a16:creationId xmlns:a16="http://schemas.microsoft.com/office/drawing/2014/main" id="{BFA84DF6-C967-B605-7533-E7CC35522016}"/>
                      </a:ext>
                    </a:extLst>
                  </p:cNvPr>
                  <p:cNvSpPr/>
                  <p:nvPr/>
                </p:nvSpPr>
                <p:spPr>
                  <a:xfrm>
                    <a:off x="0" y="30406"/>
                    <a:ext cx="1721032" cy="4604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1032" h="460468">
                        <a:moveTo>
                          <a:pt x="37233" y="0"/>
                        </a:moveTo>
                        <a:lnTo>
                          <a:pt x="1683799" y="0"/>
                        </a:lnTo>
                        <a:cubicBezTo>
                          <a:pt x="1704362" y="0"/>
                          <a:pt x="1721032" y="16670"/>
                          <a:pt x="1721032" y="37233"/>
                        </a:cubicBezTo>
                        <a:lnTo>
                          <a:pt x="1721032" y="423235"/>
                        </a:lnTo>
                        <a:cubicBezTo>
                          <a:pt x="1721032" y="433110"/>
                          <a:pt x="1717110" y="442580"/>
                          <a:pt x="1710127" y="449563"/>
                        </a:cubicBezTo>
                        <a:cubicBezTo>
                          <a:pt x="1703144" y="456546"/>
                          <a:pt x="1693674" y="460468"/>
                          <a:pt x="1683799" y="460468"/>
                        </a:cubicBezTo>
                        <a:lnTo>
                          <a:pt x="37233" y="460468"/>
                        </a:lnTo>
                        <a:cubicBezTo>
                          <a:pt x="16670" y="460468"/>
                          <a:pt x="0" y="443799"/>
                          <a:pt x="0" y="423235"/>
                        </a:cubicBezTo>
                        <a:lnTo>
                          <a:pt x="0" y="37233"/>
                        </a:lnTo>
                        <a:cubicBezTo>
                          <a:pt x="0" y="16670"/>
                          <a:pt x="16670" y="0"/>
                          <a:pt x="37233" y="0"/>
                        </a:cubicBezTo>
                        <a:close/>
                      </a:path>
                    </a:pathLst>
                  </a:custGeom>
                  <a:solidFill>
                    <a:srgbClr val="E7E6E6"/>
                  </a:solidFill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PT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" name="TextBox 14">
                    <a:extLst>
                      <a:ext uri="{FF2B5EF4-FFF2-40B4-BE49-F238E27FC236}">
                        <a16:creationId xmlns:a16="http://schemas.microsoft.com/office/drawing/2014/main" id="{554CEDDD-3C4A-9A8A-04BD-EE85EA6D0B5B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95250"/>
                    <a:ext cx="1721032" cy="555718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ts val="2861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3" name="Group 15">
                  <a:extLst>
                    <a:ext uri="{FF2B5EF4-FFF2-40B4-BE49-F238E27FC236}">
                      <a16:creationId xmlns:a16="http://schemas.microsoft.com/office/drawing/2014/main" id="{3B8AA316-04A4-CE1D-8419-1F195E05E16B}"/>
                    </a:ext>
                  </a:extLst>
                </p:cNvPr>
                <p:cNvGrpSpPr/>
                <p:nvPr/>
              </p:nvGrpSpPr>
              <p:grpSpPr>
                <a:xfrm>
                  <a:off x="1188577" y="1911337"/>
                  <a:ext cx="4118007" cy="1291544"/>
                  <a:chOff x="0" y="-95250"/>
                  <a:chExt cx="1726391" cy="568349"/>
                </a:xfrm>
              </p:grpSpPr>
              <p:sp>
                <p:nvSpPr>
                  <p:cNvPr id="34" name="Freeform 16">
                    <a:extLst>
                      <a:ext uri="{FF2B5EF4-FFF2-40B4-BE49-F238E27FC236}">
                        <a16:creationId xmlns:a16="http://schemas.microsoft.com/office/drawing/2014/main" id="{F900C50E-F92B-06C9-7674-15D9374E08BD}"/>
                      </a:ext>
                    </a:extLst>
                  </p:cNvPr>
                  <p:cNvSpPr/>
                  <p:nvPr/>
                </p:nvSpPr>
                <p:spPr>
                  <a:xfrm>
                    <a:off x="8124" y="12495"/>
                    <a:ext cx="1718267" cy="46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8267" h="460604">
                        <a:moveTo>
                          <a:pt x="36007" y="0"/>
                        </a:moveTo>
                        <a:lnTo>
                          <a:pt x="1682260" y="0"/>
                        </a:lnTo>
                        <a:cubicBezTo>
                          <a:pt x="1702146" y="0"/>
                          <a:pt x="1718267" y="16121"/>
                          <a:pt x="1718267" y="36007"/>
                        </a:cubicBezTo>
                        <a:lnTo>
                          <a:pt x="1718267" y="424597"/>
                        </a:lnTo>
                        <a:cubicBezTo>
                          <a:pt x="1718267" y="444483"/>
                          <a:pt x="1702146" y="460604"/>
                          <a:pt x="1682260" y="460604"/>
                        </a:cubicBezTo>
                        <a:lnTo>
                          <a:pt x="36007" y="460604"/>
                        </a:lnTo>
                        <a:cubicBezTo>
                          <a:pt x="26457" y="460604"/>
                          <a:pt x="17299" y="456811"/>
                          <a:pt x="10546" y="450058"/>
                        </a:cubicBezTo>
                        <a:cubicBezTo>
                          <a:pt x="3794" y="443305"/>
                          <a:pt x="0" y="434147"/>
                          <a:pt x="0" y="424597"/>
                        </a:cubicBezTo>
                        <a:lnTo>
                          <a:pt x="0" y="36007"/>
                        </a:lnTo>
                        <a:cubicBezTo>
                          <a:pt x="0" y="16121"/>
                          <a:pt x="16121" y="0"/>
                          <a:pt x="3600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28575" cap="rnd">
                    <a:solidFill>
                      <a:srgbClr val="545454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PT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TextBox 17">
                    <a:extLst>
                      <a:ext uri="{FF2B5EF4-FFF2-40B4-BE49-F238E27FC236}">
                        <a16:creationId xmlns:a16="http://schemas.microsoft.com/office/drawing/2014/main" id="{73E67246-6904-96D5-3DF4-8FB71C38E6B2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95250"/>
                    <a:ext cx="1718267" cy="555854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ts val="2861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8" name="TextBox 29">
                <a:extLst>
                  <a:ext uri="{FF2B5EF4-FFF2-40B4-BE49-F238E27FC236}">
                    <a16:creationId xmlns:a16="http://schemas.microsoft.com/office/drawing/2014/main" id="{3D7986A5-D174-D6E0-8FAC-DBF492A49C86}"/>
                  </a:ext>
                </a:extLst>
              </p:cNvPr>
              <p:cNvSpPr txBox="1"/>
              <p:nvPr/>
            </p:nvSpPr>
            <p:spPr>
              <a:xfrm>
                <a:off x="656282" y="5339186"/>
                <a:ext cx="4914171" cy="5539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kumimoji="0" lang="pt-PT" sz="1800" b="1" i="0" u="none" strike="noStrike" kern="0" cap="none" spc="0" normalizeH="0" baseline="0" noProof="1">
                    <a:ln>
                      <a:noFill/>
                    </a:ln>
                    <a:effectLst/>
                    <a:uLnTx/>
                    <a:uFillTx/>
                    <a:latin typeface="Aptos" panose="020B0004020202020204" pitchFamily="34" charset="0"/>
                  </a:rPr>
                  <a:t>Relação de apoio </a:t>
                </a:r>
                <a:r>
                  <a:rPr kumimoji="0" lang="pt-PT" sz="1800" b="0" i="0" u="none" strike="noStrike" kern="0" cap="none" spc="0" normalizeH="0" baseline="0" noProof="1">
                    <a:ln>
                      <a:noFill/>
                    </a:ln>
                    <a:effectLst/>
                    <a:uLnTx/>
                    <a:uFillTx/>
                    <a:latin typeface="Aptos" panose="020B0004020202020204" pitchFamily="34" charset="0"/>
                  </a:rPr>
                  <a:t>que acontece com </a:t>
                </a:r>
                <a:r>
                  <a:rPr kumimoji="0" lang="pt-PT" sz="1800" b="1" i="0" u="none" strike="noStrike" kern="0" cap="none" spc="0" normalizeH="0" baseline="0" noProof="1">
                    <a:ln>
                      <a:noFill/>
                    </a:ln>
                    <a:effectLst/>
                    <a:uLnTx/>
                    <a:uFillTx/>
                    <a:latin typeface="Aptos" panose="020B0004020202020204" pitchFamily="34" charset="0"/>
                  </a:rPr>
                  <a:t>frequência regular </a:t>
                </a:r>
                <a:r>
                  <a:rPr kumimoji="0" lang="pt-PT" sz="1800" b="0" i="0" u="none" strike="noStrike" kern="0" cap="none" spc="0" normalizeH="0" baseline="0" noProof="1">
                    <a:ln>
                      <a:noFill/>
                    </a:ln>
                    <a:effectLst/>
                    <a:uLnTx/>
                    <a:uFillTx/>
                    <a:latin typeface="Aptos" panose="020B0004020202020204" pitchFamily="34" charset="0"/>
                  </a:rPr>
                  <a:t>e que deve ser </a:t>
                </a:r>
                <a:r>
                  <a:rPr kumimoji="0" lang="pt-PT" sz="1800" b="1" i="0" u="none" strike="noStrike" kern="0" cap="none" spc="0" normalizeH="0" baseline="0" noProof="1">
                    <a:ln>
                      <a:noFill/>
                    </a:ln>
                    <a:effectLst/>
                    <a:uLnTx/>
                    <a:uFillTx/>
                    <a:latin typeface="Aptos" panose="020B0004020202020204" pitchFamily="34" charset="0"/>
                  </a:rPr>
                  <a:t>limitada no tempo</a:t>
                </a:r>
                <a:endParaRPr kumimoji="0" lang="en-US" sz="1800" b="1" i="0" u="none" strike="noStrike" kern="0" cap="none" spc="0" normalizeH="0" baseline="0" noProof="1">
                  <a:ln>
                    <a:noFill/>
                  </a:ln>
                  <a:effectLst/>
                  <a:uLnTx/>
                  <a:uFillTx/>
                  <a:latin typeface="Aptos" panose="020B0004020202020204" pitchFamily="34" charset="0"/>
                </a:endParaRPr>
              </a:p>
            </p:txBody>
          </p:sp>
        </p:grpSp>
      </p:grpSp>
      <p:sp>
        <p:nvSpPr>
          <p:cNvPr id="31" name="Rectangle 26">
            <a:extLst>
              <a:ext uri="{FF2B5EF4-FFF2-40B4-BE49-F238E27FC236}">
                <a16:creationId xmlns:a16="http://schemas.microsoft.com/office/drawing/2014/main" id="{4BF47137-6847-A4EA-0206-548189394BF4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1" name="Imagem 20" descr="Uma imagem com texto, Gráficos, logótipo, Tipo de letra&#10;&#10;Descrição gerada automaticamente">
            <a:extLst>
              <a:ext uri="{FF2B5EF4-FFF2-40B4-BE49-F238E27FC236}">
                <a16:creationId xmlns:a16="http://schemas.microsoft.com/office/drawing/2014/main" id="{BB322897-166B-065E-4BF2-71BD7694EB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10275" r="23554" b="19311"/>
          <a:stretch/>
        </p:blipFill>
        <p:spPr bwMode="auto">
          <a:xfrm>
            <a:off x="9708729" y="103773"/>
            <a:ext cx="1100517" cy="61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3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27CA9-1A97-77E8-69D0-99551F6FB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07DDB694-3A32-D103-BF29-857AE88AC99B}"/>
              </a:ext>
            </a:extLst>
          </p:cNvPr>
          <p:cNvGrpSpPr/>
          <p:nvPr/>
        </p:nvGrpSpPr>
        <p:grpSpPr>
          <a:xfrm>
            <a:off x="1031080" y="1002330"/>
            <a:ext cx="7682614" cy="792752"/>
            <a:chOff x="1031080" y="1002330"/>
            <a:chExt cx="7682614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F37D1AA-FE13-7288-773F-E9B665CE04E5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2BC5AD4A-A220-44D8-99DA-828D4392262E}"/>
                </a:ext>
              </a:extLst>
            </p:cNvPr>
            <p:cNvSpPr txBox="1">
              <a:spLocks/>
            </p:cNvSpPr>
            <p:nvPr/>
          </p:nvSpPr>
          <p:spPr>
            <a:xfrm>
              <a:off x="1304482" y="1002330"/>
              <a:ext cx="7409212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>
                  <a:effectLst/>
                  <a:latin typeface="Aptos Black" panose="020B0004020202020204" pitchFamily="34" charset="0"/>
                </a:rPr>
                <a:t>Os 3 papéis na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mentoria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0" name="Rectangle 26">
            <a:extLst>
              <a:ext uri="{FF2B5EF4-FFF2-40B4-BE49-F238E27FC236}">
                <a16:creationId xmlns:a16="http://schemas.microsoft.com/office/drawing/2014/main" id="{CC6BA75C-8AC1-B6BA-21EC-287A81BFA09B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DFB4D17-49C8-80BB-6160-0AC2E2BB65F8}"/>
              </a:ext>
            </a:extLst>
          </p:cNvPr>
          <p:cNvGrpSpPr/>
          <p:nvPr/>
        </p:nvGrpSpPr>
        <p:grpSpPr>
          <a:xfrm>
            <a:off x="1437258" y="2164153"/>
            <a:ext cx="9317483" cy="3691517"/>
            <a:chOff x="1437259" y="1985087"/>
            <a:chExt cx="9317483" cy="3691517"/>
          </a:xfrm>
        </p:grpSpPr>
        <p:sp>
          <p:nvSpPr>
            <p:cNvPr id="28" name="Google Shape;941;p36">
              <a:extLst>
                <a:ext uri="{FF2B5EF4-FFF2-40B4-BE49-F238E27FC236}">
                  <a16:creationId xmlns:a16="http://schemas.microsoft.com/office/drawing/2014/main" id="{274A9E75-4873-0823-B617-7E8E8EECB4D7}"/>
                </a:ext>
              </a:extLst>
            </p:cNvPr>
            <p:cNvSpPr/>
            <p:nvPr/>
          </p:nvSpPr>
          <p:spPr>
            <a:xfrm>
              <a:off x="1437259" y="2029196"/>
              <a:ext cx="3002047" cy="3597053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29" name="Google Shape;942;p36">
              <a:extLst>
                <a:ext uri="{FF2B5EF4-FFF2-40B4-BE49-F238E27FC236}">
                  <a16:creationId xmlns:a16="http://schemas.microsoft.com/office/drawing/2014/main" id="{86DC6311-41A2-BE8F-5D7E-6F98C71A6D29}"/>
                </a:ext>
              </a:extLst>
            </p:cNvPr>
            <p:cNvSpPr/>
            <p:nvPr/>
          </p:nvSpPr>
          <p:spPr>
            <a:xfrm>
              <a:off x="1437259" y="2522964"/>
              <a:ext cx="3002047" cy="702768"/>
            </a:xfrm>
            <a:prstGeom prst="rect">
              <a:avLst/>
            </a:prstGeom>
            <a:solidFill>
              <a:srgbClr val="4593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25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 Black" panose="020B00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Coordenador</a:t>
              </a:r>
              <a:endParaRPr kumimoji="0" sz="2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Black" panose="020B0004020202020204" pitchFamily="34" charset="0"/>
                <a:cs typeface="Arial"/>
                <a:sym typeface="Arial"/>
              </a:endParaRPr>
            </a:p>
          </p:txBody>
        </p:sp>
        <p:sp>
          <p:nvSpPr>
            <p:cNvPr id="30" name="Google Shape;943;p36">
              <a:extLst>
                <a:ext uri="{FF2B5EF4-FFF2-40B4-BE49-F238E27FC236}">
                  <a16:creationId xmlns:a16="http://schemas.microsoft.com/office/drawing/2014/main" id="{AEE30A9B-1A54-5108-C892-EE04102F907A}"/>
                </a:ext>
              </a:extLst>
            </p:cNvPr>
            <p:cNvSpPr txBox="1"/>
            <p:nvPr/>
          </p:nvSpPr>
          <p:spPr>
            <a:xfrm>
              <a:off x="1462283" y="3313536"/>
              <a:ext cx="2951998" cy="1297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pt-PT" kern="0" noProof="1">
                  <a:latin typeface="Aptos" panose="020B0004020202020204" pitchFamily="34" charset="0"/>
                  <a:ea typeface="Cambria" panose="02040503050406030204" pitchFamily="18" charset="0"/>
                </a:rPr>
                <a:t>Recrutamento, emparelhamento, gestão, acompanhamento e supervisão.</a:t>
              </a:r>
              <a:endParaRPr lang="en-GB" kern="0" noProof="1">
                <a:latin typeface="Aptos" panose="020B0004020202020204" pitchFamily="34" charset="0"/>
                <a:ea typeface="Cambria" panose="02040503050406030204" pitchFamily="18" charset="0"/>
              </a:endParaRPr>
            </a:p>
          </p:txBody>
        </p:sp>
        <p:sp>
          <p:nvSpPr>
            <p:cNvPr id="32" name="Google Shape;948;p36">
              <a:extLst>
                <a:ext uri="{FF2B5EF4-FFF2-40B4-BE49-F238E27FC236}">
                  <a16:creationId xmlns:a16="http://schemas.microsoft.com/office/drawing/2014/main" id="{27EDAB1C-4776-23B2-CD35-67FF1175C40D}"/>
                </a:ext>
              </a:extLst>
            </p:cNvPr>
            <p:cNvSpPr/>
            <p:nvPr/>
          </p:nvSpPr>
          <p:spPr>
            <a:xfrm>
              <a:off x="4594622" y="2029196"/>
              <a:ext cx="3002402" cy="3597054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33" name="Google Shape;949;p36">
              <a:extLst>
                <a:ext uri="{FF2B5EF4-FFF2-40B4-BE49-F238E27FC236}">
                  <a16:creationId xmlns:a16="http://schemas.microsoft.com/office/drawing/2014/main" id="{205E9EC2-6734-C0D1-F142-7241CEEBF721}"/>
                </a:ext>
              </a:extLst>
            </p:cNvPr>
            <p:cNvSpPr/>
            <p:nvPr/>
          </p:nvSpPr>
          <p:spPr>
            <a:xfrm>
              <a:off x="4594624" y="2522965"/>
              <a:ext cx="3002402" cy="702769"/>
            </a:xfrm>
            <a:prstGeom prst="rect">
              <a:avLst/>
            </a:prstGeom>
            <a:solidFill>
              <a:srgbClr val="4593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  <a:defRPr/>
              </a:pPr>
              <a:r>
                <a:rPr lang="en" sz="2500" b="1" kern="0">
                  <a:solidFill>
                    <a:schemeClr val="bg1"/>
                  </a:solidFill>
                  <a:latin typeface="Aptos Black" panose="020B00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Mentor</a:t>
              </a:r>
              <a:endParaRPr kumimoji="0" lang="pt-PT" sz="2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Black" panose="020B0004020202020204" pitchFamily="34" charset="0"/>
                <a:cs typeface="Arial"/>
                <a:sym typeface="Arial"/>
              </a:endParaRPr>
            </a:p>
          </p:txBody>
        </p:sp>
        <p:sp>
          <p:nvSpPr>
            <p:cNvPr id="34" name="Google Shape;950;p36">
              <a:extLst>
                <a:ext uri="{FF2B5EF4-FFF2-40B4-BE49-F238E27FC236}">
                  <a16:creationId xmlns:a16="http://schemas.microsoft.com/office/drawing/2014/main" id="{F188F5E1-BDE4-5B3D-9618-C29E1A2D5577}"/>
                </a:ext>
              </a:extLst>
            </p:cNvPr>
            <p:cNvSpPr txBox="1"/>
            <p:nvPr/>
          </p:nvSpPr>
          <p:spPr>
            <a:xfrm>
              <a:off x="4619822" y="3313538"/>
              <a:ext cx="2952001" cy="1810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pt-PT" kern="0" noProof="1">
                  <a:latin typeface="Aptos" panose="020B0004020202020204" pitchFamily="34" charset="0"/>
                  <a:ea typeface="Cambria" panose="02040503050406030204" pitchFamily="18" charset="0"/>
                </a:rPr>
                <a:t>Voluntário que apresenta mais experiência ou conhecimentos e que está disposta a apoiar, orientar e influenciar construtivamente o mentorando.</a:t>
              </a:r>
              <a:endParaRPr lang="en-US" kern="0" noProof="1">
                <a:latin typeface="Aptos" panose="020B0004020202020204" pitchFamily="34" charset="0"/>
                <a:ea typeface="Cambria" panose="02040503050406030204" pitchFamily="18" charset="0"/>
              </a:endParaRPr>
            </a:p>
            <a:p>
              <a:pPr lvl="0">
                <a:buClr>
                  <a:srgbClr val="000000"/>
                </a:buClr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955;p36">
              <a:extLst>
                <a:ext uri="{FF2B5EF4-FFF2-40B4-BE49-F238E27FC236}">
                  <a16:creationId xmlns:a16="http://schemas.microsoft.com/office/drawing/2014/main" id="{A6FD0D6A-9F8E-D74B-50C6-CE03F92FB4E8}"/>
                </a:ext>
              </a:extLst>
            </p:cNvPr>
            <p:cNvSpPr/>
            <p:nvPr/>
          </p:nvSpPr>
          <p:spPr>
            <a:xfrm>
              <a:off x="7752343" y="1985087"/>
              <a:ext cx="3002399" cy="3691517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37" name="Google Shape;956;p36">
              <a:extLst>
                <a:ext uri="{FF2B5EF4-FFF2-40B4-BE49-F238E27FC236}">
                  <a16:creationId xmlns:a16="http://schemas.microsoft.com/office/drawing/2014/main" id="{1FD6D347-DA4D-F869-DBF6-299E859A3AE2}"/>
                </a:ext>
              </a:extLst>
            </p:cNvPr>
            <p:cNvSpPr/>
            <p:nvPr/>
          </p:nvSpPr>
          <p:spPr>
            <a:xfrm>
              <a:off x="7752341" y="2508897"/>
              <a:ext cx="3002399" cy="721224"/>
            </a:xfrm>
            <a:prstGeom prst="rect">
              <a:avLst/>
            </a:prstGeom>
            <a:solidFill>
              <a:srgbClr val="4593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  <a:defRPr/>
              </a:pPr>
              <a:r>
                <a:rPr lang="pt-PT" sz="2500" b="1" kern="0">
                  <a:solidFill>
                    <a:schemeClr val="bg1"/>
                  </a:solidFill>
                  <a:latin typeface="Aptos Black" panose="020B0004020202020204" pitchFamily="34" charset="0"/>
                  <a:cs typeface="Arial"/>
                  <a:sym typeface="Fira Sans Extra Condensed Medium"/>
                </a:rPr>
                <a:t>Mentorando</a:t>
              </a:r>
              <a:endParaRPr kumimoji="0" lang="pt-PT" sz="2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Black" panose="020B0004020202020204" pitchFamily="34" charset="0"/>
                <a:cs typeface="Arial"/>
                <a:sym typeface="Arial"/>
              </a:endParaRPr>
            </a:p>
          </p:txBody>
        </p:sp>
        <p:sp>
          <p:nvSpPr>
            <p:cNvPr id="38" name="Google Shape;957;p36">
              <a:extLst>
                <a:ext uri="{FF2B5EF4-FFF2-40B4-BE49-F238E27FC236}">
                  <a16:creationId xmlns:a16="http://schemas.microsoft.com/office/drawing/2014/main" id="{5BDC1958-8262-CADA-6CD2-5362C7CA3850}"/>
                </a:ext>
              </a:extLst>
            </p:cNvPr>
            <p:cNvSpPr txBox="1"/>
            <p:nvPr/>
          </p:nvSpPr>
          <p:spPr>
            <a:xfrm>
              <a:off x="7778078" y="3313535"/>
              <a:ext cx="2950926" cy="1522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pt-PT" kern="0" noProof="1">
                  <a:latin typeface="Aptos" panose="020B0004020202020204" pitchFamily="34" charset="0"/>
                  <a:ea typeface="Cambria" panose="02040503050406030204" pitchFamily="18" charset="0"/>
                </a:rPr>
                <a:t>Pessoa que está em posição de beneficiar da orientação da mentoria e que deve ter motivação para desenvolver competências pessoais e profissionais.</a:t>
              </a:r>
              <a:endParaRPr lang="en-US" kern="0" noProof="1">
                <a:latin typeface="Aptos" panose="020B0004020202020204" pitchFamily="34" charset="0"/>
                <a:ea typeface="Cambria" panose="02040503050406030204" pitchFamily="18" charset="0"/>
                <a:cs typeface="Calibri"/>
              </a:endParaRPr>
            </a:p>
            <a:p>
              <a:pPr lvl="0">
                <a:buClr>
                  <a:srgbClr val="000000"/>
                </a:buClr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" name="Imagem 1" descr="Uma imagem com texto, Gráficos, logótipo, Tipo de letra&#10;&#10;Descrição gerada automaticamente">
            <a:extLst>
              <a:ext uri="{FF2B5EF4-FFF2-40B4-BE49-F238E27FC236}">
                <a16:creationId xmlns:a16="http://schemas.microsoft.com/office/drawing/2014/main" id="{8A28B621-50DC-2667-2AF2-E236E7FEDD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10275" r="23554" b="19311"/>
          <a:stretch/>
        </p:blipFill>
        <p:spPr bwMode="auto">
          <a:xfrm>
            <a:off x="9708729" y="103773"/>
            <a:ext cx="1100517" cy="61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86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E97E0-2968-0112-8D3E-49A8224B6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563CDFA2-6788-DCDA-7D35-5E6BE5A68202}"/>
              </a:ext>
            </a:extLst>
          </p:cNvPr>
          <p:cNvGrpSpPr/>
          <p:nvPr/>
        </p:nvGrpSpPr>
        <p:grpSpPr>
          <a:xfrm>
            <a:off x="1031080" y="1002330"/>
            <a:ext cx="8070390" cy="792752"/>
            <a:chOff x="1031080" y="1002330"/>
            <a:chExt cx="8070390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0F6AF8F-D67E-A61D-EC44-3110D2BA73D1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6D46E57-A23A-2388-17AA-CE0CFF1DD260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779698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>
                  <a:effectLst/>
                  <a:latin typeface="Aptos Black" panose="020B0004020202020204" pitchFamily="34" charset="0"/>
                </a:rPr>
                <a:t>Objetivos da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mentoria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8376C8F9-6A55-BED9-828C-B67847A41661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E0D3EF6-1AAE-D2EA-9713-B60764339473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91E89C8D-4ED1-F718-3E37-33ABF5426A26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112">
            <a:extLst>
              <a:ext uri="{FF2B5EF4-FFF2-40B4-BE49-F238E27FC236}">
                <a16:creationId xmlns:a16="http://schemas.microsoft.com/office/drawing/2014/main" id="{F77B13F6-0DE4-B99F-586B-E1A86139314A}"/>
              </a:ext>
            </a:extLst>
          </p:cNvPr>
          <p:cNvSpPr txBox="1"/>
          <p:nvPr/>
        </p:nvSpPr>
        <p:spPr>
          <a:xfrm>
            <a:off x="1374807" y="2121526"/>
            <a:ext cx="9442385" cy="3139321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pt-PT" kern="0">
                <a:latin typeface="Aptos" panose="020B0004020202020204" pitchFamily="34" charset="0"/>
              </a:rPr>
              <a:t>Desenvolver abordagens inovadoras e multidisciplinares para </a:t>
            </a:r>
            <a:r>
              <a:rPr lang="pt-PT" b="1" kern="0">
                <a:solidFill>
                  <a:srgbClr val="459395"/>
                </a:solidFill>
                <a:latin typeface="Aptos Black" panose="020B0004020202020204" pitchFamily="34" charset="0"/>
              </a:rPr>
              <a:t>capacitar os mentorandos </a:t>
            </a:r>
            <a:r>
              <a:rPr lang="pt-PT" kern="0">
                <a:latin typeface="Aptos" panose="020B0004020202020204" pitchFamily="34" charset="0"/>
              </a:rPr>
              <a:t>com </a:t>
            </a:r>
            <a:r>
              <a:rPr lang="pt-PT" kern="0">
                <a:solidFill>
                  <a:srgbClr val="459395"/>
                </a:solidFill>
                <a:latin typeface="Aptos Black" panose="020B0004020202020204" pitchFamily="34" charset="0"/>
              </a:rPr>
              <a:t>competências que apoiem o seu desenvolvimento pessoal ou profissional</a:t>
            </a:r>
            <a:r>
              <a:rPr lang="pt-PT" kern="0">
                <a:latin typeface="Aptos" panose="020B0004020202020204" pitchFamily="34" charset="0"/>
              </a:rPr>
              <a:t>:</a:t>
            </a:r>
          </a:p>
          <a:p>
            <a:pPr lvl="0" algn="just">
              <a:defRPr/>
            </a:pPr>
            <a:endParaRPr lang="pt-PT" kern="0">
              <a:latin typeface="Aptos" panose="020B000402020202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r>
              <a:rPr lang="pt-PT" kern="0">
                <a:latin typeface="Aptos" panose="020B0004020202020204" pitchFamily="34" charset="0"/>
              </a:rPr>
              <a:t> Ouvir o mentorando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r>
              <a:rPr lang="pt-PT" kern="0">
                <a:latin typeface="Aptos" panose="020B0004020202020204" pitchFamily="34" charset="0"/>
              </a:rPr>
              <a:t> Encorajar e promover a sua autoconfiança, autoeficácia e autoconceito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r>
              <a:rPr lang="pt-PT" kern="0">
                <a:latin typeface="Aptos" panose="020B0004020202020204" pitchFamily="34" charset="0"/>
              </a:rPr>
              <a:t> Promover as suas competências e qualidades 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r>
              <a:rPr lang="pt-PT" kern="0">
                <a:latin typeface="Aptos" panose="020B0004020202020204" pitchFamily="34" charset="0"/>
              </a:rPr>
              <a:t> Dar resposta às necessidades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r>
              <a:rPr lang="pt-PT" kern="0">
                <a:latin typeface="Aptos" panose="020B0004020202020204" pitchFamily="34" charset="0"/>
              </a:rPr>
              <a:t> Acompanhar no seguimento de objetivos</a:t>
            </a:r>
          </a:p>
          <a:p>
            <a:pPr lvl="0" algn="just">
              <a:defRPr/>
            </a:pPr>
            <a:endParaRPr lang="pt-PT" kern="0">
              <a:latin typeface="Aptos" panose="020B00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pt-PT" kern="0">
                <a:latin typeface="Aptos" panose="020B0004020202020204" pitchFamily="34" charset="0"/>
              </a:rPr>
              <a:t>Construir um lugar seguro para a reflexão, autoexploração e autoexpressão tanto para o mentor como para o mentorando.</a:t>
            </a:r>
          </a:p>
        </p:txBody>
      </p:sp>
      <p:pic>
        <p:nvPicPr>
          <p:cNvPr id="6" name="Imagem 5" descr="Uma imagem com texto, Gráficos, logótipo, Tipo de letra&#10;&#10;Descrição gerada automaticamente">
            <a:extLst>
              <a:ext uri="{FF2B5EF4-FFF2-40B4-BE49-F238E27FC236}">
                <a16:creationId xmlns:a16="http://schemas.microsoft.com/office/drawing/2014/main" id="{2E21B096-92EE-4C41-05B5-AD4FCFFF3B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10275" r="23554" b="19311"/>
          <a:stretch/>
        </p:blipFill>
        <p:spPr bwMode="auto">
          <a:xfrm>
            <a:off x="9708729" y="103773"/>
            <a:ext cx="1100517" cy="61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58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F6B31-FEA2-A855-5FF9-55DEE34A2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ED940AD6-9000-12B0-0EA6-7D08495C292A}"/>
              </a:ext>
            </a:extLst>
          </p:cNvPr>
          <p:cNvGrpSpPr/>
          <p:nvPr/>
        </p:nvGrpSpPr>
        <p:grpSpPr>
          <a:xfrm>
            <a:off x="1031080" y="1002330"/>
            <a:ext cx="8070390" cy="792752"/>
            <a:chOff x="1031080" y="1002330"/>
            <a:chExt cx="8070390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B80BACA8-FAC3-2272-B2BC-377E7524A027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85568CA-A486-8081-D48C-90FDC1A32E60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779698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 err="1">
                  <a:effectLst/>
                  <a:latin typeface="Aptos Black" panose="020B0004020202020204" pitchFamily="34" charset="0"/>
                </a:rPr>
                <a:t>Características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7ECDA76A-1B7D-488F-0929-9FD41287878E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1C70504-F95E-7A93-491E-701B10BED8AF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A92C2B11-F185-3EEB-8948-F429D88DE17E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112">
            <a:extLst>
              <a:ext uri="{FF2B5EF4-FFF2-40B4-BE49-F238E27FC236}">
                <a16:creationId xmlns:a16="http://schemas.microsoft.com/office/drawing/2014/main" id="{7456EBFE-62BC-9504-E56F-0C857523F654}"/>
              </a:ext>
            </a:extLst>
          </p:cNvPr>
          <p:cNvSpPr txBox="1"/>
          <p:nvPr/>
        </p:nvSpPr>
        <p:spPr>
          <a:xfrm>
            <a:off x="1374808" y="1795082"/>
            <a:ext cx="9442385" cy="3970318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lvl="0" algn="just">
              <a:defRPr/>
            </a:pPr>
            <a:r>
              <a:rPr lang="pt-PT" b="1" kern="0" dirty="0">
                <a:solidFill>
                  <a:srgbClr val="459395"/>
                </a:solidFill>
                <a:latin typeface="Aptos Black" panose="020B0004020202020204" pitchFamily="34" charset="0"/>
              </a:rPr>
              <a:t>Tipologia</a:t>
            </a:r>
            <a:r>
              <a:rPr lang="pt-PT" kern="0" dirty="0">
                <a:latin typeface="Aptos" panose="020B0004020202020204" pitchFamily="34" charset="0"/>
              </a:rPr>
              <a:t>: Pares - os mentores têm características comuns com os mentorandos que acompanham (pertença no local de trabalho).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pt-PT" kern="0" dirty="0">
              <a:latin typeface="Aptos" panose="020B0004020202020204" pitchFamily="34" charset="0"/>
            </a:endParaRPr>
          </a:p>
          <a:p>
            <a:pPr lvl="0" algn="just">
              <a:defRPr/>
            </a:pPr>
            <a:r>
              <a:rPr lang="pt-PT" b="1" kern="0" dirty="0">
                <a:solidFill>
                  <a:srgbClr val="459395"/>
                </a:solidFill>
                <a:latin typeface="Aptos Black" panose="020B0004020202020204" pitchFamily="34" charset="0"/>
              </a:rPr>
              <a:t>Relação</a:t>
            </a:r>
            <a:r>
              <a:rPr lang="pt-PT" kern="0" dirty="0">
                <a:latin typeface="Aptos" panose="020B0004020202020204" pitchFamily="34" charset="0"/>
              </a:rPr>
              <a:t>: 1para 1 - Cada mentor trabalha com 1 mentorando individualmente.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pt-PT" kern="0" dirty="0">
              <a:latin typeface="Aptos" panose="020B0004020202020204" pitchFamily="34" charset="0"/>
            </a:endParaRPr>
          </a:p>
          <a:p>
            <a:pPr lvl="0" algn="just">
              <a:defRPr/>
            </a:pPr>
            <a:r>
              <a:rPr lang="pt-PT" b="1" kern="0" dirty="0">
                <a:solidFill>
                  <a:srgbClr val="459395"/>
                </a:solidFill>
                <a:latin typeface="Aptos Black" panose="020B0004020202020204" pitchFamily="34" charset="0"/>
              </a:rPr>
              <a:t>Foco</a:t>
            </a:r>
            <a:r>
              <a:rPr lang="pt-PT" kern="0" dirty="0">
                <a:latin typeface="Aptos" panose="020B0004020202020204" pitchFamily="34" charset="0"/>
              </a:rPr>
              <a:t>: Orientado para objetivos e aberto. O processo de mentoria tem objetivos específicos a atingir (estabelecido pelo programa e por cada par), mas também pode abordar aspetos colaterais da vida do mentorando.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pt-PT" kern="0" dirty="0">
              <a:latin typeface="Aptos" panose="020B0004020202020204" pitchFamily="34" charset="0"/>
            </a:endParaRPr>
          </a:p>
          <a:p>
            <a:pPr lvl="0" algn="just">
              <a:defRPr/>
            </a:pPr>
            <a:r>
              <a:rPr lang="pt-PT" b="1" kern="0" dirty="0">
                <a:solidFill>
                  <a:srgbClr val="459395"/>
                </a:solidFill>
                <a:latin typeface="Aptos Black" panose="020B0004020202020204" pitchFamily="34" charset="0"/>
              </a:rPr>
              <a:t>Duração e frequência</a:t>
            </a:r>
            <a:r>
              <a:rPr lang="pt-PT" kern="0" dirty="0">
                <a:latin typeface="Aptos" panose="020B0004020202020204" pitchFamily="34" charset="0"/>
              </a:rPr>
              <a:t>: 6 meses; sessões quinzenais; sessões de aproximadamente 1h.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pt-PT" kern="0" dirty="0">
              <a:latin typeface="Aptos" panose="020B0004020202020204" pitchFamily="34" charset="0"/>
            </a:endParaRPr>
          </a:p>
          <a:p>
            <a:pPr lvl="0" algn="just">
              <a:defRPr/>
            </a:pPr>
            <a:r>
              <a:rPr lang="pt-PT" b="1" kern="0" dirty="0">
                <a:solidFill>
                  <a:srgbClr val="459395"/>
                </a:solidFill>
                <a:latin typeface="Aptos Black" panose="020B0004020202020204" pitchFamily="34" charset="0"/>
              </a:rPr>
              <a:t>Local e formato</a:t>
            </a:r>
            <a:r>
              <a:rPr lang="pt-PT" kern="0" dirty="0">
                <a:latin typeface="Aptos" panose="020B0004020202020204" pitchFamily="34" charset="0"/>
              </a:rPr>
              <a:t>: Preferência por processos de mentoria presenciais. Possibilidade de se realizar em formato online (ou misto). O mentor e o mentorando devem, em conjunto, definir o local da mentoria: um sítio onde ambos se sintam confortáveis e seguros.  </a:t>
            </a:r>
          </a:p>
        </p:txBody>
      </p:sp>
      <p:pic>
        <p:nvPicPr>
          <p:cNvPr id="6" name="Imagem 5" descr="Uma imagem com texto, Gráficos, logótipo, Tipo de letra&#10;&#10;Descrição gerada automaticamente">
            <a:extLst>
              <a:ext uri="{FF2B5EF4-FFF2-40B4-BE49-F238E27FC236}">
                <a16:creationId xmlns:a16="http://schemas.microsoft.com/office/drawing/2014/main" id="{DFF25216-A1F2-C1BC-96D4-27B6DC8454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10275" r="23554" b="19311"/>
          <a:stretch/>
        </p:blipFill>
        <p:spPr bwMode="auto">
          <a:xfrm>
            <a:off x="9708729" y="103773"/>
            <a:ext cx="1100517" cy="61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53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C96CC-7EE9-7CA4-0191-D6A38C333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A2D47F42-4B86-7991-EB22-AE7749808FD3}"/>
              </a:ext>
            </a:extLst>
          </p:cNvPr>
          <p:cNvGrpSpPr/>
          <p:nvPr/>
        </p:nvGrpSpPr>
        <p:grpSpPr>
          <a:xfrm>
            <a:off x="1031080" y="1002330"/>
            <a:ext cx="8070390" cy="792752"/>
            <a:chOff x="1031080" y="1002330"/>
            <a:chExt cx="8070390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7BCD461D-D515-11EF-8B5D-9FA99F08F77E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88F53C0A-8865-43D5-AF90-04345E9C3706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779698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 err="1">
                  <a:effectLst/>
                  <a:latin typeface="Aptos Black" panose="020B0004020202020204" pitchFamily="34" charset="0"/>
                </a:rPr>
                <a:t>Fases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 do Programa de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Mentoria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F3655F30-C872-E34A-38DA-D5F99EFA7F1C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280B5BB-63B6-EBD1-61D6-D6DF7AD0D48D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B90A81CD-5591-FA32-9FD9-F7E92FC66E2F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39E681A-6589-A3A2-29B8-8F03AB0EB9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660" t="23581" r="-19"/>
          <a:stretch/>
        </p:blipFill>
        <p:spPr>
          <a:xfrm>
            <a:off x="848410" y="1795082"/>
            <a:ext cx="10495180" cy="468000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532ABEC-5CBC-CF0E-5830-9CC0FD042564}"/>
              </a:ext>
            </a:extLst>
          </p:cNvPr>
          <p:cNvSpPr txBox="1"/>
          <p:nvPr/>
        </p:nvSpPr>
        <p:spPr>
          <a:xfrm>
            <a:off x="9591261" y="6270007"/>
            <a:ext cx="1752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>
                <a:latin typeface="Aptos" panose="020B0004020202020204" pitchFamily="34" charset="0"/>
              </a:rPr>
              <a:t>De </a:t>
            </a:r>
            <a:r>
              <a:rPr lang="pt-PT" sz="1400" err="1">
                <a:latin typeface="Aptos" panose="020B0004020202020204" pitchFamily="34" charset="0"/>
              </a:rPr>
              <a:t>Cuyper</a:t>
            </a:r>
            <a:r>
              <a:rPr lang="pt-PT" sz="1400">
                <a:latin typeface="Aptos" panose="020B0004020202020204" pitchFamily="34" charset="0"/>
              </a:rPr>
              <a:t> (2020)</a:t>
            </a:r>
          </a:p>
        </p:txBody>
      </p:sp>
    </p:spTree>
    <p:extLst>
      <p:ext uri="{BB962C8B-B14F-4D97-AF65-F5344CB8AC3E}">
        <p14:creationId xmlns:p14="http://schemas.microsoft.com/office/powerpoint/2010/main" val="30523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5A0C4-619A-7466-8FE7-516AA3711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ACCD3BE5-47C4-48FB-A950-310A2A6D9145}"/>
              </a:ext>
            </a:extLst>
          </p:cNvPr>
          <p:cNvGrpSpPr/>
          <p:nvPr/>
        </p:nvGrpSpPr>
        <p:grpSpPr>
          <a:xfrm>
            <a:off x="1031080" y="1002330"/>
            <a:ext cx="9573972" cy="792752"/>
            <a:chOff x="1031080" y="1002330"/>
            <a:chExt cx="9573972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75E224F0-5664-E739-D697-E4B223652B9C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29A69155-D535-4734-2A22-140C968FFCFC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9300569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err="1">
                  <a:latin typeface="Aptos Black" panose="020B0004020202020204" pitchFamily="34" charset="0"/>
                </a:rPr>
                <a:t>Coordenadores</a:t>
              </a:r>
              <a:r>
                <a:rPr lang="en-US" sz="3600">
                  <a:latin typeface="Aptos Black" panose="020B0004020202020204" pitchFamily="34" charset="0"/>
                </a:rPr>
                <a:t> do Programa de </a:t>
              </a:r>
              <a:r>
                <a:rPr lang="en-US" sz="3600" err="1">
                  <a:latin typeface="Aptos Black" panose="020B0004020202020204" pitchFamily="34" charset="0"/>
                </a:rPr>
                <a:t>Mentoria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74F78C2A-B15C-EED0-C194-6DBBA88FDDD6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5D1CAEE-634C-5673-599B-363448472AA4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0083F82B-1531-3168-3343-F51B2E278FBA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112">
            <a:extLst>
              <a:ext uri="{FF2B5EF4-FFF2-40B4-BE49-F238E27FC236}">
                <a16:creationId xmlns:a16="http://schemas.microsoft.com/office/drawing/2014/main" id="{42CF6EAE-EBE3-AE8D-6724-217CEE68A438}"/>
              </a:ext>
            </a:extLst>
          </p:cNvPr>
          <p:cNvSpPr txBox="1"/>
          <p:nvPr/>
        </p:nvSpPr>
        <p:spPr>
          <a:xfrm>
            <a:off x="1374807" y="1859339"/>
            <a:ext cx="9442385" cy="3139321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lvl="0" algn="just">
              <a:defRPr/>
            </a:pPr>
            <a:r>
              <a:rPr lang="pt-PT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Os coordenadores desempenham um papel importante de </a:t>
            </a:r>
            <a:r>
              <a:rPr lang="pt-PT" sz="1800" b="1" dirty="0">
                <a:solidFill>
                  <a:srgbClr val="459395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</a:rPr>
              <a:t>gestão e supervisão do programa de mentoria</a:t>
            </a:r>
            <a:r>
              <a:rPr lang="pt-PT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, a fim de garantir que este corre como planeado e que os objetivos são alcançados. </a:t>
            </a:r>
          </a:p>
          <a:p>
            <a:pPr lvl="0" algn="just">
              <a:defRPr/>
            </a:pPr>
            <a:endParaRPr lang="pt-PT" sz="1800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lvl="0" algn="just">
              <a:defRPr/>
            </a:pPr>
            <a:r>
              <a:rPr lang="pt-PT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As </a:t>
            </a:r>
            <a:r>
              <a:rPr lang="pt-PT" sz="1800" dirty="0">
                <a:solidFill>
                  <a:srgbClr val="459395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</a:rPr>
              <a:t>responsabilidades</a:t>
            </a:r>
            <a:r>
              <a:rPr lang="pt-PT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 do coordenador incluem:</a:t>
            </a:r>
          </a:p>
          <a:p>
            <a:pPr lvl="0" algn="just">
              <a:defRPr/>
            </a:pPr>
            <a:endParaRPr lang="pt-PT" sz="1800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285750" lvl="0" indent="-28575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PT" sz="1800" dirty="0">
                <a:solidFill>
                  <a:srgbClr val="459395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</a:rPr>
              <a:t>Recrutar</a:t>
            </a:r>
            <a:r>
              <a:rPr lang="pt-PT" dirty="0">
                <a:latin typeface="Aptos" panose="020B0004020202020204" pitchFamily="34" charset="0"/>
                <a:ea typeface="Calibri" panose="020F0502020204030204" pitchFamily="34" charset="0"/>
              </a:rPr>
              <a:t> e</a:t>
            </a:r>
            <a:r>
              <a:rPr lang="pt-PT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 reter mentores e mentorandos </a:t>
            </a:r>
          </a:p>
          <a:p>
            <a:pPr marL="285750" lvl="0" indent="-28575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PT" dirty="0">
                <a:solidFill>
                  <a:srgbClr val="459395"/>
                </a:solidFill>
                <a:latin typeface="Aptos Black" panose="020B0004020202020204" pitchFamily="34" charset="0"/>
                <a:ea typeface="Calibri" panose="020F0502020204030204" pitchFamily="34" charset="0"/>
              </a:rPr>
              <a:t>E</a:t>
            </a:r>
            <a:r>
              <a:rPr lang="pt-PT" sz="1800" dirty="0">
                <a:solidFill>
                  <a:srgbClr val="459395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</a:rPr>
              <a:t>mparelhar</a:t>
            </a:r>
            <a:r>
              <a:rPr lang="pt-PT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 mentores e mentorandos, com base nos seus perfis e necessidades </a:t>
            </a:r>
          </a:p>
          <a:p>
            <a:pPr marL="285750" lvl="0" indent="-28575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PT" dirty="0">
                <a:latin typeface="Aptos" panose="020B0004020202020204" pitchFamily="34" charset="0"/>
                <a:ea typeface="Calibri" panose="020F0502020204030204" pitchFamily="34" charset="0"/>
              </a:rPr>
              <a:t>Dar </a:t>
            </a:r>
            <a:r>
              <a:rPr lang="pt-PT" dirty="0">
                <a:solidFill>
                  <a:srgbClr val="459395"/>
                </a:solidFill>
                <a:latin typeface="Aptos Black" panose="020B0004020202020204" pitchFamily="34" charset="0"/>
                <a:ea typeface="Calibri" panose="020F0502020204030204" pitchFamily="34" charset="0"/>
              </a:rPr>
              <a:t>suporte</a:t>
            </a:r>
            <a:r>
              <a:rPr lang="pt-PT" dirty="0">
                <a:latin typeface="Aptos" panose="020B0004020202020204" pitchFamily="34" charset="0"/>
                <a:ea typeface="Calibri" panose="020F0502020204030204" pitchFamily="34" charset="0"/>
              </a:rPr>
              <a:t>, </a:t>
            </a:r>
            <a:r>
              <a:rPr lang="pt-PT" dirty="0">
                <a:solidFill>
                  <a:srgbClr val="459395"/>
                </a:solidFill>
                <a:latin typeface="Aptos Black" panose="020B0004020202020204" pitchFamily="34" charset="0"/>
                <a:ea typeface="Calibri" panose="020F0502020204030204" pitchFamily="34" charset="0"/>
              </a:rPr>
              <a:t>orientação</a:t>
            </a:r>
            <a:r>
              <a:rPr lang="pt-PT" dirty="0">
                <a:latin typeface="Aptos" panose="020B0004020202020204" pitchFamily="34" charset="0"/>
                <a:ea typeface="Calibri" panose="020F0502020204030204" pitchFamily="34" charset="0"/>
              </a:rPr>
              <a:t> </a:t>
            </a:r>
            <a:r>
              <a:rPr lang="pt-PT" sz="1800" kern="0" dirty="0">
                <a:latin typeface="Aptos" panose="020B0004020202020204" pitchFamily="34" charset="0"/>
              </a:rPr>
              <a:t>e </a:t>
            </a:r>
            <a:r>
              <a:rPr lang="pt-PT" sz="1800" kern="0" dirty="0">
                <a:solidFill>
                  <a:srgbClr val="459395"/>
                </a:solidFill>
                <a:latin typeface="Aptos Black" panose="020B0004020202020204" pitchFamily="34" charset="0"/>
              </a:rPr>
              <a:t>recursos</a:t>
            </a:r>
            <a:r>
              <a:rPr lang="pt-PT" sz="1800" kern="0" dirty="0">
                <a:latin typeface="Aptos" panose="020B0004020202020204" pitchFamily="34" charset="0"/>
              </a:rPr>
              <a:t> para enfrentar desafios e maximizar os benefícios do programa
</a:t>
            </a:r>
            <a:r>
              <a:rPr lang="pt-PT" dirty="0">
                <a:solidFill>
                  <a:srgbClr val="459395"/>
                </a:solidFill>
                <a:latin typeface="Aptos Black" panose="020B0004020202020204" pitchFamily="34" charset="0"/>
                <a:ea typeface="Calibri" panose="020F0502020204030204" pitchFamily="34" charset="0"/>
              </a:rPr>
              <a:t>Monitorização</a:t>
            </a:r>
            <a:r>
              <a:rPr lang="pt-PT" dirty="0">
                <a:latin typeface="Aptos" panose="020B0004020202020204" pitchFamily="34" charset="0"/>
                <a:ea typeface="Calibri" panose="020F0502020204030204" pitchFamily="34" charset="0"/>
              </a:rPr>
              <a:t> e </a:t>
            </a:r>
            <a:r>
              <a:rPr lang="pt-PT" dirty="0">
                <a:solidFill>
                  <a:srgbClr val="459395"/>
                </a:solidFill>
                <a:latin typeface="Aptos Black" panose="020B0004020202020204" pitchFamily="34" charset="0"/>
                <a:ea typeface="Calibri" panose="020F0502020204030204" pitchFamily="34" charset="0"/>
              </a:rPr>
              <a:t>avaliação</a:t>
            </a:r>
            <a:r>
              <a:rPr lang="pt-PT" dirty="0">
                <a:latin typeface="Aptos" panose="020B0004020202020204" pitchFamily="34" charset="0"/>
                <a:ea typeface="Calibri" panose="020F0502020204030204" pitchFamily="34" charset="0"/>
              </a:rPr>
              <a:t> do progresso e eficácia do programa</a:t>
            </a:r>
          </a:p>
        </p:txBody>
      </p:sp>
      <p:pic>
        <p:nvPicPr>
          <p:cNvPr id="6" name="Imagem 5" descr="Uma imagem com texto, Gráficos, logótipo, Tipo de letra&#10;&#10;Descrição gerada automaticamente">
            <a:extLst>
              <a:ext uri="{FF2B5EF4-FFF2-40B4-BE49-F238E27FC236}">
                <a16:creationId xmlns:a16="http://schemas.microsoft.com/office/drawing/2014/main" id="{8B558D64-04D2-DAB6-6D60-5FD4B828D7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10275" r="23554" b="19311"/>
          <a:stretch/>
        </p:blipFill>
        <p:spPr bwMode="auto">
          <a:xfrm>
            <a:off x="9708729" y="103773"/>
            <a:ext cx="1100517" cy="61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871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C01FD-FAD4-8EEA-D892-C44951AF5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22B22223-FEF6-4EEF-131E-A01EA7E4D78F}"/>
              </a:ext>
            </a:extLst>
          </p:cNvPr>
          <p:cNvGrpSpPr/>
          <p:nvPr/>
        </p:nvGrpSpPr>
        <p:grpSpPr>
          <a:xfrm>
            <a:off x="1031080" y="1002330"/>
            <a:ext cx="9271869" cy="792752"/>
            <a:chOff x="1031080" y="1002330"/>
            <a:chExt cx="9271869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38AB2F89-26BA-F572-27EC-0FECF7552827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27C7E12B-7D0E-A237-FCAA-C5B63233EC5B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8998466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>
                  <a:latin typeface="Aptos Black" panose="020B0004020202020204" pitchFamily="34" charset="0"/>
                </a:rPr>
                <a:t>Competências do </a:t>
              </a:r>
              <a:r>
                <a:rPr lang="en-US" sz="3600" err="1">
                  <a:latin typeface="Aptos Black" panose="020B0004020202020204" pitchFamily="34" charset="0"/>
                </a:rPr>
                <a:t>coordenador</a:t>
              </a:r>
              <a:r>
                <a:rPr lang="en-US" sz="3600">
                  <a:latin typeface="Aptos Black" panose="020B0004020202020204" pitchFamily="34" charset="0"/>
                </a:rPr>
                <a:t> 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E9C67E81-1322-8AA5-C52B-C1651A7B23CB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027725B-DF25-BD29-A81B-771144F8F825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057F0C0A-9F83-ECA4-9A09-66D72F608A40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168AEE3-5E54-9DEC-0E88-EC822617D4A7}"/>
              </a:ext>
            </a:extLst>
          </p:cNvPr>
          <p:cNvGraphicFramePr/>
          <p:nvPr/>
        </p:nvGraphicFramePr>
        <p:xfrm>
          <a:off x="1284182" y="2037882"/>
          <a:ext cx="9623635" cy="2782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903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EAAA0-FDB2-C371-CA17-732BDCD20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68A65E7F-3253-B41C-3B2F-96B4F7B3C5D8}"/>
              </a:ext>
            </a:extLst>
          </p:cNvPr>
          <p:cNvGrpSpPr/>
          <p:nvPr/>
        </p:nvGrpSpPr>
        <p:grpSpPr>
          <a:xfrm>
            <a:off x="1031080" y="1002330"/>
            <a:ext cx="7921534" cy="792752"/>
            <a:chOff x="1031080" y="1002330"/>
            <a:chExt cx="7921534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8B59DFE0-774C-7386-7B83-A588C4345608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9025D4C6-DBF2-6A38-9D9B-2AF204E12755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7648131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err="1">
                  <a:latin typeface="Aptos Black" panose="020B0004020202020204" pitchFamily="34" charset="0"/>
                </a:rPr>
                <a:t>Assegurar</a:t>
              </a:r>
              <a:r>
                <a:rPr lang="en-US" sz="3600">
                  <a:latin typeface="Aptos Black" panose="020B0004020202020204" pitchFamily="34" charset="0"/>
                </a:rPr>
                <a:t> a </a:t>
              </a:r>
              <a:r>
                <a:rPr lang="en-US" sz="3600" err="1">
                  <a:latin typeface="Aptos Black" panose="020B0004020202020204" pitchFamily="34" charset="0"/>
                </a:rPr>
                <a:t>eficácia</a:t>
              </a:r>
              <a:r>
                <a:rPr lang="en-US" sz="3600">
                  <a:latin typeface="Aptos Black" panose="020B0004020202020204" pitchFamily="34" charset="0"/>
                </a:rPr>
                <a:t> do </a:t>
              </a:r>
              <a:r>
                <a:rPr lang="en-US" sz="3600" err="1">
                  <a:latin typeface="Aptos Black" panose="020B0004020202020204" pitchFamily="34" charset="0"/>
                </a:rPr>
                <a:t>programa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5559D16F-CD80-F55D-205E-B1C828C47380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6C36753-E775-E568-593D-B328259BF4EF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9D0FAB74-FAD5-DA03-5305-E838C4C4CDDB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112">
            <a:extLst>
              <a:ext uri="{FF2B5EF4-FFF2-40B4-BE49-F238E27FC236}">
                <a16:creationId xmlns:a16="http://schemas.microsoft.com/office/drawing/2014/main" id="{FCDA8826-1331-A3E4-3AC3-6333019EF05A}"/>
              </a:ext>
            </a:extLst>
          </p:cNvPr>
          <p:cNvSpPr txBox="1"/>
          <p:nvPr/>
        </p:nvSpPr>
        <p:spPr>
          <a:xfrm>
            <a:off x="1374808" y="2136339"/>
            <a:ext cx="9442385" cy="2585323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lvl="0" algn="just">
              <a:defRPr/>
            </a:pPr>
            <a:r>
              <a:rPr lang="pt-PT" b="1" kern="0" dirty="0">
                <a:solidFill>
                  <a:srgbClr val="459395"/>
                </a:solidFill>
                <a:latin typeface="Aptos Black" panose="020B0004020202020204" pitchFamily="34" charset="0"/>
              </a:rPr>
              <a:t>Supervisão estratégica</a:t>
            </a:r>
            <a:r>
              <a:rPr lang="pt-PT" kern="0" dirty="0">
                <a:solidFill>
                  <a:srgbClr val="459395"/>
                </a:solidFill>
                <a:latin typeface="Aptos Black" panose="020B0004020202020204" pitchFamily="34" charset="0"/>
              </a:rPr>
              <a:t>: </a:t>
            </a:r>
          </a:p>
          <a:p>
            <a:pPr lvl="0" algn="just">
              <a:defRPr/>
            </a:pPr>
            <a:r>
              <a:rPr lang="pt-PT" kern="0" dirty="0">
                <a:latin typeface="Aptos" panose="020B0004020202020204" pitchFamily="34" charset="0"/>
              </a:rPr>
              <a:t>Uma gestão estratégica permite que os programas de mentoria sejam bem </a:t>
            </a:r>
            <a:r>
              <a:rPr lang="pt-PT" b="1" kern="0" dirty="0">
                <a:latin typeface="Aptos" panose="020B0004020202020204" pitchFamily="34" charset="0"/>
              </a:rPr>
              <a:t>organizados</a:t>
            </a:r>
            <a:r>
              <a:rPr lang="pt-PT" kern="0" dirty="0">
                <a:latin typeface="Aptos" panose="020B0004020202020204" pitchFamily="34" charset="0"/>
              </a:rPr>
              <a:t> e </a:t>
            </a:r>
            <a:r>
              <a:rPr lang="pt-PT" b="1" kern="0" dirty="0">
                <a:latin typeface="Aptos" panose="020B0004020202020204" pitchFamily="34" charset="0"/>
              </a:rPr>
              <a:t>focados em alcançar objetivos específicos</a:t>
            </a:r>
            <a:r>
              <a:rPr lang="pt-PT" kern="0" dirty="0">
                <a:latin typeface="Aptos" panose="020B0004020202020204" pitchFamily="34" charset="0"/>
              </a:rPr>
              <a:t>.</a:t>
            </a:r>
          </a:p>
          <a:p>
            <a:pPr algn="just">
              <a:defRPr/>
            </a:pPr>
            <a:endParaRPr lang="pt-PT" b="1" kern="0" dirty="0">
              <a:solidFill>
                <a:schemeClr val="tx1">
                  <a:lumMod val="75000"/>
                  <a:lumOff val="25000"/>
                </a:schemeClr>
              </a:solidFill>
              <a:latin typeface="Aptos Black" panose="020B0004020202020204" pitchFamily="34" charset="0"/>
            </a:endParaRPr>
          </a:p>
          <a:p>
            <a:pPr algn="just">
              <a:defRPr/>
            </a:pPr>
            <a:r>
              <a:rPr lang="pt-PT" b="1" kern="0" dirty="0">
                <a:solidFill>
                  <a:srgbClr val="459395"/>
                </a:solidFill>
                <a:latin typeface="Aptos Black" panose="020B0004020202020204" pitchFamily="34" charset="0"/>
              </a:rPr>
              <a:t>Emparelhamento personalizado: </a:t>
            </a:r>
          </a:p>
          <a:p>
            <a:pPr lvl="0" algn="just">
              <a:defRPr/>
            </a:pPr>
            <a:r>
              <a:rPr lang="pt-PT" kern="0" dirty="0">
                <a:latin typeface="Aptos" panose="020B0004020202020204" pitchFamily="34" charset="0"/>
              </a:rPr>
              <a:t>Ao emparelhar cuidadosamente mentores e mentorandos, tendo em conta as suas necessidades e pontos fortes, os coordenadores promovem relações eficazes e produtivas. Esta abordagem personalizada potencia a relevância e o impacto da experiência de mentoria, promovendo uma aprendizagem e crescimento eficazes.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64E3B-799E-9111-0B60-248FED035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80587337-1963-35EE-98F2-C9B18FA5C30B}"/>
              </a:ext>
            </a:extLst>
          </p:cNvPr>
          <p:cNvGrpSpPr/>
          <p:nvPr/>
        </p:nvGrpSpPr>
        <p:grpSpPr>
          <a:xfrm>
            <a:off x="1031080" y="1002330"/>
            <a:ext cx="7362422" cy="792752"/>
            <a:chOff x="1031080" y="1002330"/>
            <a:chExt cx="7362422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1AC284B6-8DDC-FDE0-28F5-7F55909D9A33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4C756256-1D72-DB42-402D-B8F15C945293}"/>
                </a:ext>
              </a:extLst>
            </p:cNvPr>
            <p:cNvSpPr txBox="1">
              <a:spLocks/>
            </p:cNvSpPr>
            <p:nvPr/>
          </p:nvSpPr>
          <p:spPr>
            <a:xfrm>
              <a:off x="1304482" y="1002330"/>
              <a:ext cx="7089020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err="1">
                  <a:latin typeface="Aptos Black" panose="020B0004020202020204" pitchFamily="34" charset="0"/>
                </a:rPr>
                <a:t>Orientação</a:t>
              </a:r>
              <a:r>
                <a:rPr lang="en-US" sz="3600">
                  <a:latin typeface="Aptos Black" panose="020B0004020202020204" pitchFamily="34" charset="0"/>
                </a:rPr>
                <a:t> e </a:t>
              </a:r>
              <a:r>
                <a:rPr lang="en-US" sz="3600" err="1">
                  <a:latin typeface="Aptos Black" panose="020B0004020202020204" pitchFamily="34" charset="0"/>
                </a:rPr>
                <a:t>apoio</a:t>
              </a:r>
              <a:endParaRPr lang="en-US" sz="3600"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5D336D80-B469-5D1A-F8DC-B417ABD8E92C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4288C33-691C-5F8B-3D4E-D6DBC41C7538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209A3BE5-C882-0018-578C-482E3C5B5859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112">
            <a:extLst>
              <a:ext uri="{FF2B5EF4-FFF2-40B4-BE49-F238E27FC236}">
                <a16:creationId xmlns:a16="http://schemas.microsoft.com/office/drawing/2014/main" id="{813D56FE-E412-6EF3-DC3E-51958AA50260}"/>
              </a:ext>
            </a:extLst>
          </p:cNvPr>
          <p:cNvSpPr txBox="1"/>
          <p:nvPr/>
        </p:nvSpPr>
        <p:spPr>
          <a:xfrm>
            <a:off x="1374808" y="2828836"/>
            <a:ext cx="9442385" cy="1200329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lvl="0" algn="just">
              <a:defRPr/>
            </a:pPr>
            <a:r>
              <a:rPr kumimoji="0" lang="pt-PT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Os coordenadores de mentores orientam tanto mentores como mentorandos. </a:t>
            </a:r>
            <a:r>
              <a:rPr lang="pt-PT" kern="0">
                <a:latin typeface="Aptos" panose="020B0004020202020204" pitchFamily="34" charset="0"/>
              </a:rPr>
              <a:t>Fornecem orientação, </a:t>
            </a:r>
            <a:r>
              <a:rPr kumimoji="0" lang="pt-PT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recursos e formação para um apoio eficaz aos mentores, ao mesmo tempo que ajudam os mentorandos com desafios, definição de objetivos e acesso a recursos de desenvolvimento.</a:t>
            </a:r>
          </a:p>
        </p:txBody>
      </p:sp>
    </p:spTree>
    <p:extLst>
      <p:ext uri="{BB962C8B-B14F-4D97-AF65-F5344CB8AC3E}">
        <p14:creationId xmlns:p14="http://schemas.microsoft.com/office/powerpoint/2010/main" val="27779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46C68-7CA5-8247-E58D-F3189C3D1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3A96D60D-D04B-89C5-ACA2-062507459394}"/>
              </a:ext>
            </a:extLst>
          </p:cNvPr>
          <p:cNvGrpSpPr/>
          <p:nvPr/>
        </p:nvGrpSpPr>
        <p:grpSpPr>
          <a:xfrm>
            <a:off x="1031080" y="1002330"/>
            <a:ext cx="9458133" cy="792752"/>
            <a:chOff x="1031080" y="1002330"/>
            <a:chExt cx="9458133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D8E8E76-548E-C3CE-FCCB-CEC27C3989F1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4D54F51F-7B60-1060-D7AF-CC63E4A419A7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9184730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PT" sz="3900">
                  <a:latin typeface="Aptos Black" panose="020B0004020202020204" pitchFamily="34" charset="0"/>
                </a:rPr>
                <a:t>Acompanhamento</a:t>
              </a:r>
              <a:r>
                <a:rPr lang="pt-PT" sz="3600">
                  <a:latin typeface="Aptos Black" panose="020B0004020202020204" pitchFamily="34" charset="0"/>
                </a:rPr>
                <a:t> do progresso e avaliação</a:t>
              </a: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7FE842ED-BC9E-FF42-5085-CE71711D93EE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3DF88EC-DD0B-B933-7232-36CE5171BED2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1BFDA61C-68E9-E2DA-EEFC-3C8D3D31A88D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112">
            <a:extLst>
              <a:ext uri="{FF2B5EF4-FFF2-40B4-BE49-F238E27FC236}">
                <a16:creationId xmlns:a16="http://schemas.microsoft.com/office/drawing/2014/main" id="{AC716063-CE33-19DA-6F79-7F2E02BC3199}"/>
              </a:ext>
            </a:extLst>
          </p:cNvPr>
          <p:cNvSpPr txBox="1"/>
          <p:nvPr/>
        </p:nvSpPr>
        <p:spPr>
          <a:xfrm>
            <a:off x="1374808" y="1997839"/>
            <a:ext cx="9442385" cy="2862322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marR="0" lvl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É da </a:t>
            </a:r>
            <a:r>
              <a:rPr kumimoji="0" lang="pt-PT" b="1" i="0" u="none" strike="noStrike" kern="0" cap="none" spc="0" normalizeH="0" baseline="0" noProof="0" err="1">
                <a:ln>
                  <a:noFill/>
                </a:ln>
                <a:solidFill>
                  <a:srgbClr val="459395"/>
                </a:solidFill>
                <a:effectLst/>
                <a:uLnTx/>
                <a:uFillTx/>
                <a:latin typeface="Aptos Black" panose="020B0004020202020204" pitchFamily="34" charset="0"/>
              </a:rPr>
              <a:t>competên</a:t>
            </a:r>
            <a:r>
              <a:rPr lang="pt-PT" b="1" kern="0">
                <a:solidFill>
                  <a:srgbClr val="459395"/>
                </a:solidFill>
                <a:latin typeface="Aptos Black" panose="020B0004020202020204" pitchFamily="34" charset="0"/>
              </a:rPr>
              <a:t>cia</a:t>
            </a:r>
            <a:r>
              <a:rPr lang="pt-PT" kern="0">
                <a:latin typeface="Aptos" panose="020B0004020202020204" pitchFamily="34" charset="0"/>
              </a:rPr>
              <a:t> dos</a:t>
            </a:r>
            <a:r>
              <a:rPr kumimoji="0" lang="pt-PT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coordenadores: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kumimoji="0" lang="pt-PT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Monitorizar o progresso das relações de mentoria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kumimoji="0" lang="pt-PT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Avaliar o impacto do programa</a:t>
            </a:r>
            <a:r>
              <a:rPr lang="pt-PT" kern="0">
                <a:latin typeface="Aptos" panose="020B0004020202020204" pitchFamily="34" charset="0"/>
              </a:rPr>
              <a:t> de mentoria</a:t>
            </a:r>
          </a:p>
          <a:p>
            <a:pPr lvl="1" algn="just">
              <a:defRPr/>
            </a:pPr>
            <a:endParaRPr kumimoji="0" lang="pt-PT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  <a:p>
            <a:pPr marR="0" lvl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Para isso, os coordenadores: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PT" kern="0">
                <a:latin typeface="Aptos" panose="020B0004020202020204" pitchFamily="34" charset="0"/>
              </a:rPr>
              <a:t>Recolhem o</a:t>
            </a:r>
            <a:r>
              <a:rPr kumimoji="0" lang="pt-PT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pt-PT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feedback</a:t>
            </a:r>
            <a:r>
              <a:rPr kumimoji="0" lang="pt-PT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das partes envolvidas e avaliam resultados</a:t>
            </a:r>
            <a:r>
              <a:rPr kumimoji="0" lang="pt-PT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- a</a:t>
            </a:r>
            <a:r>
              <a:rPr lang="pt-PT" kern="0" noProof="0">
                <a:latin typeface="Aptos" panose="020B0004020202020204" pitchFamily="34" charset="0"/>
              </a:rPr>
              <a:t>través da</a:t>
            </a:r>
            <a:r>
              <a:rPr kumimoji="0" lang="pt-PT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avaliação contínua e da análise de dados é possível identificar áreas a melhorar.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PT" kern="0">
                <a:latin typeface="Aptos" panose="020B0004020202020204" pitchFamily="34" charset="0"/>
              </a:rPr>
              <a:t>Fazem os </a:t>
            </a:r>
            <a:r>
              <a:rPr kumimoji="0" lang="pt-PT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ajustes necessários para otimizar a execução e o impacto do programa.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kumimoji="0" lang="pt-PT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Procuram garantir que o programa é eficaz e que responde às necessidades dos participantes.</a:t>
            </a:r>
          </a:p>
        </p:txBody>
      </p:sp>
    </p:spTree>
    <p:extLst>
      <p:ext uri="{BB962C8B-B14F-4D97-AF65-F5344CB8AC3E}">
        <p14:creationId xmlns:p14="http://schemas.microsoft.com/office/powerpoint/2010/main" val="384198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10001335" y="5687092"/>
            <a:ext cx="2331104" cy="2935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3AFD7B88-9ED0-B1DF-8BC6-F76276184620}"/>
              </a:ext>
            </a:extLst>
          </p:cNvPr>
          <p:cNvGrpSpPr/>
          <p:nvPr/>
        </p:nvGrpSpPr>
        <p:grpSpPr>
          <a:xfrm>
            <a:off x="1031080" y="1002330"/>
            <a:ext cx="4498730" cy="792752"/>
            <a:chOff x="1031080" y="1002330"/>
            <a:chExt cx="4498730" cy="792752"/>
          </a:xfrm>
        </p:grpSpPr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1CC393BC-EBCA-68DE-5135-DEF6D5E7D2E4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5A840300-9E1A-C15F-3912-8218357E058D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422532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 dirty="0" err="1">
                  <a:effectLst/>
                  <a:latin typeface="Aptos Black" panose="020B0004020202020204" pitchFamily="34" charset="0"/>
                </a:rPr>
                <a:t>Conteúdos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2EEEE224-D295-1FD1-E601-51DF39366D36}"/>
              </a:ext>
            </a:extLst>
          </p:cNvPr>
          <p:cNvGrpSpPr/>
          <p:nvPr/>
        </p:nvGrpSpPr>
        <p:grpSpPr>
          <a:xfrm>
            <a:off x="2683155" y="1555605"/>
            <a:ext cx="7074544" cy="5006178"/>
            <a:chOff x="2683155" y="680914"/>
            <a:chExt cx="7074544" cy="5006178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91808629-0422-DDA9-1609-A530DC71ABA8}"/>
                </a:ext>
              </a:extLst>
            </p:cNvPr>
            <p:cNvGrpSpPr/>
            <p:nvPr/>
          </p:nvGrpSpPr>
          <p:grpSpPr>
            <a:xfrm>
              <a:off x="2683155" y="680914"/>
              <a:ext cx="7074544" cy="1631216"/>
              <a:chOff x="2683155" y="680914"/>
              <a:chExt cx="7074544" cy="1631216"/>
            </a:xfrm>
          </p:grpSpPr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4C342CC-5B94-7FD3-4E08-8BFDFE70E8AF}"/>
                  </a:ext>
                </a:extLst>
              </p:cNvPr>
              <p:cNvSpPr txBox="1"/>
              <p:nvPr/>
            </p:nvSpPr>
            <p:spPr>
              <a:xfrm>
                <a:off x="2683155" y="680914"/>
                <a:ext cx="223986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PT" sz="10000" b="1">
                    <a:solidFill>
                      <a:srgbClr val="E7E6E6"/>
                    </a:solidFill>
                    <a:latin typeface="Broadway" panose="020F0502020204030204" pitchFamily="82" charset="0"/>
                  </a:rPr>
                  <a:t>01</a:t>
                </a:r>
              </a:p>
            </p:txBody>
          </p:sp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7E3E0C1-016F-C62D-C8C4-3A48FF95E495}"/>
                  </a:ext>
                </a:extLst>
              </p:cNvPr>
              <p:cNvSpPr txBox="1"/>
              <p:nvPr/>
            </p:nvSpPr>
            <p:spPr>
              <a:xfrm>
                <a:off x="4443247" y="1311856"/>
                <a:ext cx="53144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i="0" dirty="0" err="1">
                    <a:effectLst/>
                    <a:latin typeface="Aptos" panose="020B0004020202020204" pitchFamily="34" charset="0"/>
                  </a:rPr>
                  <a:t>Fundamentos</a:t>
                </a:r>
                <a:r>
                  <a:rPr lang="en-US" sz="1800" b="1" i="0" dirty="0">
                    <a:effectLst/>
                    <a:latin typeface="Aptos" panose="020B0004020202020204" pitchFamily="34" charset="0"/>
                  </a:rPr>
                  <a:t> da </a:t>
                </a:r>
                <a:r>
                  <a:rPr lang="en-US" sz="1800" b="1" i="0" dirty="0" err="1">
                    <a:effectLst/>
                    <a:latin typeface="Aptos" panose="020B0004020202020204" pitchFamily="34" charset="0"/>
                  </a:rPr>
                  <a:t>mentoria</a:t>
                </a:r>
                <a:endParaRPr lang="en-US" sz="1800" b="1" i="0" dirty="0">
                  <a:effectLst/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8887F556-F312-3E5C-2270-9B6FD0DCC436}"/>
                </a:ext>
              </a:extLst>
            </p:cNvPr>
            <p:cNvGrpSpPr/>
            <p:nvPr/>
          </p:nvGrpSpPr>
          <p:grpSpPr>
            <a:xfrm>
              <a:off x="2683155" y="1805901"/>
              <a:ext cx="7074544" cy="1631216"/>
              <a:chOff x="2683155" y="1767536"/>
              <a:chExt cx="7074544" cy="1631216"/>
            </a:xfrm>
          </p:grpSpPr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1D80D9E-A434-BCC9-E1C7-5C15A7AE7ADB}"/>
                  </a:ext>
                </a:extLst>
              </p:cNvPr>
              <p:cNvSpPr txBox="1"/>
              <p:nvPr/>
            </p:nvSpPr>
            <p:spPr>
              <a:xfrm>
                <a:off x="2683155" y="1767536"/>
                <a:ext cx="223986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PT" sz="10000" b="1">
                    <a:solidFill>
                      <a:srgbClr val="E7E6E6"/>
                    </a:solidFill>
                    <a:latin typeface="Broadway" panose="020F0502020204030204" pitchFamily="82" charset="0"/>
                  </a:rPr>
                  <a:t>02</a:t>
                </a:r>
              </a:p>
            </p:txBody>
          </p:sp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52FFE90-DB96-8DF9-D5F5-004C88DB6042}"/>
                  </a:ext>
                </a:extLst>
              </p:cNvPr>
              <p:cNvSpPr txBox="1"/>
              <p:nvPr/>
            </p:nvSpPr>
            <p:spPr>
              <a:xfrm>
                <a:off x="4443247" y="2398478"/>
                <a:ext cx="53144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b="1" dirty="0" err="1">
                    <a:latin typeface="Aptos" panose="020B0004020202020204" pitchFamily="34" charset="0"/>
                  </a:rPr>
                  <a:t>Competências</a:t>
                </a:r>
                <a:r>
                  <a:rPr lang="en-US" sz="1800" b="1" dirty="0">
                    <a:latin typeface="Aptos" panose="020B0004020202020204" pitchFamily="34" charset="0"/>
                  </a:rPr>
                  <a:t> de </a:t>
                </a:r>
                <a:r>
                  <a:rPr lang="en-US" sz="1800" b="1" dirty="0" err="1">
                    <a:latin typeface="Aptos" panose="020B0004020202020204" pitchFamily="34" charset="0"/>
                  </a:rPr>
                  <a:t>comunicação</a:t>
                </a:r>
                <a:endParaRPr lang="en-US" sz="1800" b="1" dirty="0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3439C1FE-94EE-CA41-FFE3-DBADA2070375}"/>
                </a:ext>
              </a:extLst>
            </p:cNvPr>
            <p:cNvGrpSpPr/>
            <p:nvPr/>
          </p:nvGrpSpPr>
          <p:grpSpPr>
            <a:xfrm>
              <a:off x="2683155" y="2930888"/>
              <a:ext cx="7074544" cy="1631216"/>
              <a:chOff x="2683155" y="2906676"/>
              <a:chExt cx="7074544" cy="1631216"/>
            </a:xfrm>
          </p:grpSpPr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7495A66-88F2-86EB-D53D-F70ED18CA16B}"/>
                  </a:ext>
                </a:extLst>
              </p:cNvPr>
              <p:cNvSpPr txBox="1"/>
              <p:nvPr/>
            </p:nvSpPr>
            <p:spPr>
              <a:xfrm>
                <a:off x="2683155" y="2906676"/>
                <a:ext cx="223986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PT" sz="10000" b="1">
                    <a:solidFill>
                      <a:srgbClr val="E7E6E6"/>
                    </a:solidFill>
                    <a:latin typeface="Broadway" panose="020F0502020204030204" pitchFamily="82" charset="0"/>
                  </a:rPr>
                  <a:t>03</a:t>
                </a:r>
              </a:p>
            </p:txBody>
          </p:sp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2CCDC1E-4A23-2DEB-D29B-C191047E7D3F}"/>
                  </a:ext>
                </a:extLst>
              </p:cNvPr>
              <p:cNvSpPr txBox="1"/>
              <p:nvPr/>
            </p:nvSpPr>
            <p:spPr>
              <a:xfrm>
                <a:off x="4443247" y="3537618"/>
                <a:ext cx="53144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b="1" dirty="0" err="1">
                    <a:latin typeface="Aptos" panose="020B0004020202020204" pitchFamily="34" charset="0"/>
                  </a:rPr>
                  <a:t>Emparelhamento</a:t>
                </a:r>
                <a:r>
                  <a:rPr lang="en-US" sz="1800" b="1" dirty="0">
                    <a:latin typeface="Aptos" panose="020B0004020202020204" pitchFamily="34" charset="0"/>
                  </a:rPr>
                  <a:t> de </a:t>
                </a:r>
                <a:r>
                  <a:rPr lang="en-US" sz="1800" b="1" dirty="0" err="1">
                    <a:latin typeface="Aptos" panose="020B0004020202020204" pitchFamily="34" charset="0"/>
                  </a:rPr>
                  <a:t>mentores</a:t>
                </a:r>
                <a:r>
                  <a:rPr lang="en-US" sz="1800" b="1" dirty="0">
                    <a:latin typeface="Aptos" panose="020B0004020202020204" pitchFamily="34" charset="0"/>
                  </a:rPr>
                  <a:t> e </a:t>
                </a:r>
                <a:r>
                  <a:rPr lang="en-US" sz="1800" b="1" dirty="0" err="1">
                    <a:latin typeface="Aptos" panose="020B0004020202020204" pitchFamily="34" charset="0"/>
                  </a:rPr>
                  <a:t>mentorandos</a:t>
                </a:r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3531212-BDB6-0815-7CF7-51BF70E736D1}"/>
                </a:ext>
              </a:extLst>
            </p:cNvPr>
            <p:cNvGrpSpPr/>
            <p:nvPr/>
          </p:nvGrpSpPr>
          <p:grpSpPr>
            <a:xfrm>
              <a:off x="2683155" y="4055876"/>
              <a:ext cx="7074544" cy="1631216"/>
              <a:chOff x="2683155" y="4055876"/>
              <a:chExt cx="7074544" cy="1631216"/>
            </a:xfrm>
          </p:grpSpPr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E7974974-0690-95A0-3933-DC19F21DDB7E}"/>
                  </a:ext>
                </a:extLst>
              </p:cNvPr>
              <p:cNvSpPr txBox="1"/>
              <p:nvPr/>
            </p:nvSpPr>
            <p:spPr>
              <a:xfrm>
                <a:off x="2683155" y="4055876"/>
                <a:ext cx="223986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PT" sz="10000" b="1">
                    <a:solidFill>
                      <a:srgbClr val="E7E6E6"/>
                    </a:solidFill>
                    <a:latin typeface="Broadway" panose="020F0502020204030204" pitchFamily="82" charset="0"/>
                  </a:rPr>
                  <a:t>04</a:t>
                </a:r>
              </a:p>
            </p:txBody>
          </p:sp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2FB6E27-B1E7-8F2B-1E95-3210EDACADB9}"/>
                  </a:ext>
                </a:extLst>
              </p:cNvPr>
              <p:cNvSpPr txBox="1"/>
              <p:nvPr/>
            </p:nvSpPr>
            <p:spPr>
              <a:xfrm>
                <a:off x="4443247" y="4686818"/>
                <a:ext cx="53144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 err="1">
                    <a:latin typeface="Aptos" panose="020B0004020202020204" pitchFamily="34" charset="0"/>
                  </a:rPr>
                  <a:t>Monitorização</a:t>
                </a:r>
                <a:r>
                  <a:rPr lang="en-US" b="1" dirty="0">
                    <a:latin typeface="Aptos" panose="020B0004020202020204" pitchFamily="34" charset="0"/>
                  </a:rPr>
                  <a:t> das </a:t>
                </a:r>
                <a:r>
                  <a:rPr lang="en-US" b="1" dirty="0" err="1">
                    <a:latin typeface="Aptos" panose="020B0004020202020204" pitchFamily="34" charset="0"/>
                  </a:rPr>
                  <a:t>relações</a:t>
                </a:r>
                <a:r>
                  <a:rPr lang="en-US" b="1" dirty="0">
                    <a:latin typeface="Aptos" panose="020B0004020202020204" pitchFamily="34" charset="0"/>
                  </a:rPr>
                  <a:t> de </a:t>
                </a:r>
                <a:r>
                  <a:rPr lang="en-US" b="1" dirty="0" err="1">
                    <a:latin typeface="Aptos" panose="020B0004020202020204" pitchFamily="34" charset="0"/>
                  </a:rPr>
                  <a:t>mentoria</a:t>
                </a:r>
                <a:endParaRPr lang="en-US" sz="1800" b="1" dirty="0">
                  <a:latin typeface="Aptos" panose="020B0004020202020204" pitchFamily="34" charset="0"/>
                </a:endParaRPr>
              </a:p>
            </p:txBody>
          </p:sp>
        </p:grpSp>
      </p:grpSp>
      <p:sp>
        <p:nvSpPr>
          <p:cNvPr id="3" name="Rectangle 26">
            <a:extLst>
              <a:ext uri="{FF2B5EF4-FFF2-40B4-BE49-F238E27FC236}">
                <a16:creationId xmlns:a16="http://schemas.microsoft.com/office/drawing/2014/main" id="{92E13D8A-D7A2-47DF-02B8-17340DF4805C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52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C271E-036D-A0C5-010C-61C36E5B5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6621981E-CAE8-9157-7C68-6255EBA15634}"/>
              </a:ext>
            </a:extLst>
          </p:cNvPr>
          <p:cNvGrpSpPr/>
          <p:nvPr/>
        </p:nvGrpSpPr>
        <p:grpSpPr>
          <a:xfrm>
            <a:off x="1031080" y="1002330"/>
            <a:ext cx="6353131" cy="792752"/>
            <a:chOff x="1031080" y="1002330"/>
            <a:chExt cx="6353131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372FC39C-22AF-1B03-CFB2-9537F07E6A35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2C392AE-AFBE-998E-3A91-A54D9495240B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6079728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err="1">
                  <a:latin typeface="Aptos Black" panose="020B0004020202020204" pitchFamily="34" charset="0"/>
                </a:rPr>
                <a:t>Confiança</a:t>
              </a:r>
              <a:r>
                <a:rPr lang="en-US" sz="3600">
                  <a:latin typeface="Aptos Black" panose="020B0004020202020204" pitchFamily="34" charset="0"/>
                </a:rPr>
                <a:t> e </a:t>
              </a:r>
              <a:r>
                <a:rPr lang="en-US" sz="3600" err="1">
                  <a:latin typeface="Aptos Black" panose="020B0004020202020204" pitchFamily="34" charset="0"/>
                </a:rPr>
                <a:t>empatia</a:t>
              </a:r>
              <a:endParaRPr lang="en-US" sz="3600"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A67E8519-BDCD-8297-1308-DE05C3EC4F8B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30EC9D7-6F7D-5146-A0DE-8EBCDEEA400A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943833DE-ED55-24A5-2088-C6819979A7F9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112">
            <a:extLst>
              <a:ext uri="{FF2B5EF4-FFF2-40B4-BE49-F238E27FC236}">
                <a16:creationId xmlns:a16="http://schemas.microsoft.com/office/drawing/2014/main" id="{AA537FF0-FEEA-81F9-6F89-0221BF777578}"/>
              </a:ext>
            </a:extLst>
          </p:cNvPr>
          <p:cNvSpPr txBox="1"/>
          <p:nvPr/>
        </p:nvSpPr>
        <p:spPr>
          <a:xfrm>
            <a:off x="1369824" y="1934799"/>
            <a:ext cx="9442385" cy="646331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marR="0" lvl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Estabelecer relações de confiança é crucial para relações de mentoria eficazes. Os coordenadores de mentores devem: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2E03796-4291-7B0C-293A-F2422DB8609A}"/>
              </a:ext>
            </a:extLst>
          </p:cNvPr>
          <p:cNvGraphicFramePr/>
          <p:nvPr/>
        </p:nvGraphicFramePr>
        <p:xfrm>
          <a:off x="1170671" y="2631418"/>
          <a:ext cx="9840689" cy="301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785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defTabSz="858972">
              <a:defRPr/>
            </a:pPr>
            <a:endParaRPr sz="1691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6324508-A3AB-6E4F-945C-A9E5F4059C58}"/>
              </a:ext>
            </a:extLst>
          </p:cNvPr>
          <p:cNvGrpSpPr/>
          <p:nvPr/>
        </p:nvGrpSpPr>
        <p:grpSpPr>
          <a:xfrm>
            <a:off x="1813641" y="1859247"/>
            <a:ext cx="5390824" cy="3139508"/>
            <a:chOff x="1931716" y="2130774"/>
            <a:chExt cx="5741789" cy="3343903"/>
          </a:xfrm>
        </p:grpSpPr>
        <p:sp>
          <p:nvSpPr>
            <p:cNvPr id="8" name="object 8"/>
            <p:cNvSpPr txBox="1"/>
            <p:nvPr/>
          </p:nvSpPr>
          <p:spPr>
            <a:xfrm>
              <a:off x="2457106" y="2295490"/>
              <a:ext cx="5216399" cy="3029718"/>
            </a:xfrm>
            <a:prstGeom prst="rect">
              <a:avLst/>
            </a:prstGeom>
          </p:spPr>
          <p:txBody>
            <a:bodyPr vert="horz" wrap="square" lIns="0" tIns="11333" rIns="0" bIns="0" rtlCol="0">
              <a:spAutoFit/>
            </a:bodyPr>
            <a:lstStyle/>
            <a:p>
              <a:pPr marL="11930" defTabSz="858972">
                <a:spcBef>
                  <a:spcPts val="89"/>
                </a:spcBef>
                <a:defRPr/>
              </a:pPr>
              <a:r>
                <a:rPr sz="2630" b="1" i="1" spc="-23" err="1">
                  <a:solidFill>
                    <a:srgbClr val="FFFFFF"/>
                  </a:solidFill>
                  <a:latin typeface="Calibri"/>
                  <a:cs typeface="Calibri"/>
                </a:rPr>
                <a:t>Valorizar</a:t>
              </a:r>
              <a:r>
                <a:rPr sz="2630" b="1" i="1" spc="-9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630" b="1" i="1" spc="-5">
                  <a:solidFill>
                    <a:srgbClr val="FFFFFF"/>
                  </a:solidFill>
                  <a:latin typeface="Calibri"/>
                  <a:cs typeface="Calibri"/>
                </a:rPr>
                <a:t>o</a:t>
              </a:r>
              <a:r>
                <a:rPr sz="2630" b="1" i="1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630" b="1" i="1" spc="-14">
                  <a:solidFill>
                    <a:srgbClr val="FFFFFF"/>
                  </a:solidFill>
                  <a:latin typeface="Calibri"/>
                  <a:cs typeface="Calibri"/>
                </a:rPr>
                <a:t>capital</a:t>
              </a:r>
              <a:r>
                <a:rPr lang="pt-PT" sz="263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2630" b="1" i="1" spc="-9">
                  <a:solidFill>
                    <a:srgbClr val="FFFFFF"/>
                  </a:solidFill>
                  <a:latin typeface="Calibri"/>
                  <a:cs typeface="Calibri"/>
                </a:rPr>
                <a:t>social</a:t>
              </a:r>
              <a:r>
                <a:rPr sz="2630" b="1" i="1" spc="-5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pt-PT" sz="2630" b="1" i="1" spc="-5">
                  <a:solidFill>
                    <a:srgbClr val="FFFFFF"/>
                  </a:solidFill>
                  <a:latin typeface="Calibri"/>
                  <a:cs typeface="Calibri"/>
                </a:rPr>
                <a:t>e </a:t>
              </a:r>
              <a:r>
                <a:rPr lang="pt-PT" sz="2630" b="1" i="1" spc="-9">
                  <a:solidFill>
                    <a:srgbClr val="FFFFFF"/>
                  </a:solidFill>
                  <a:cs typeface="Calibri"/>
                </a:rPr>
                <a:t>humano </a:t>
              </a:r>
              <a:r>
                <a:rPr sz="2630" b="1" i="1" spc="-5">
                  <a:solidFill>
                    <a:srgbClr val="FFFFFF"/>
                  </a:solidFill>
                  <a:latin typeface="Calibri"/>
                  <a:cs typeface="Calibri"/>
                </a:rPr>
                <a:t>das</a:t>
              </a:r>
              <a:r>
                <a:rPr sz="2630" b="1" i="1" spc="-9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630" b="1" i="1" spc="-9" err="1">
                  <a:solidFill>
                    <a:srgbClr val="FFFFFF"/>
                  </a:solidFill>
                  <a:latin typeface="Calibri"/>
                  <a:cs typeface="Calibri"/>
                </a:rPr>
                <a:t>pessoas</a:t>
              </a:r>
              <a:r>
                <a:rPr sz="2630" b="1" i="1" spc="-9">
                  <a:solidFill>
                    <a:srgbClr val="FFFFFF"/>
                  </a:solidFill>
                  <a:latin typeface="Calibri"/>
                  <a:cs typeface="Calibri"/>
                </a:rPr>
                <a:t>,</a:t>
              </a:r>
              <a:r>
                <a:rPr sz="2630" b="1" i="1" spc="-5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630" b="1" i="1" spc="-9" err="1">
                  <a:solidFill>
                    <a:srgbClr val="FFFFFF"/>
                  </a:solidFill>
                  <a:latin typeface="Calibri"/>
                  <a:cs typeface="Calibri"/>
                </a:rPr>
                <a:t>comunidades</a:t>
              </a:r>
              <a:r>
                <a:rPr sz="2630" b="1" i="1" spc="-9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630" b="1" i="1" spc="-5">
                  <a:solidFill>
                    <a:srgbClr val="FFFFFF"/>
                  </a:solidFill>
                  <a:latin typeface="Calibri"/>
                  <a:cs typeface="Calibri"/>
                </a:rPr>
                <a:t> e</a:t>
              </a:r>
              <a:r>
                <a:rPr sz="2630" b="1" i="1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630" b="1" i="1" spc="-14" err="1">
                  <a:solidFill>
                    <a:srgbClr val="FFFFFF"/>
                  </a:solidFill>
                  <a:latin typeface="Calibri"/>
                  <a:cs typeface="Calibri"/>
                </a:rPr>
                <a:t>organizações</a:t>
              </a:r>
              <a:r>
                <a:rPr sz="2630" b="1" i="1" spc="9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630" i="1" spc="-9">
                  <a:solidFill>
                    <a:srgbClr val="FFFFFF"/>
                  </a:solidFill>
                  <a:latin typeface="Calibri"/>
                  <a:cs typeface="Calibri"/>
                </a:rPr>
                <a:t>enquanto</a:t>
              </a:r>
              <a:r>
                <a:rPr sz="2630" i="1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630" i="1" spc="-9" err="1">
                  <a:solidFill>
                    <a:srgbClr val="FFFFFF"/>
                  </a:solidFill>
                  <a:latin typeface="Calibri"/>
                  <a:cs typeface="Calibri"/>
                </a:rPr>
                <a:t>estratégia</a:t>
              </a:r>
              <a:r>
                <a:rPr sz="2630" i="1" spc="-9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630" i="1" spc="-582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630" i="1" spc="-9">
                  <a:solidFill>
                    <a:srgbClr val="FFFFFF"/>
                  </a:solidFill>
                  <a:latin typeface="Calibri"/>
                  <a:cs typeface="Calibri"/>
                </a:rPr>
                <a:t>para</a:t>
              </a:r>
              <a:r>
                <a:rPr sz="2630" i="1" spc="-5">
                  <a:solidFill>
                    <a:srgbClr val="FFFFFF"/>
                  </a:solidFill>
                  <a:latin typeface="Calibri"/>
                  <a:cs typeface="Calibri"/>
                </a:rPr>
                <a:t> responder</a:t>
              </a:r>
              <a:r>
                <a:rPr sz="2630" i="1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630" i="1" spc="-5">
                  <a:solidFill>
                    <a:srgbClr val="FFFFFF"/>
                  </a:solidFill>
                  <a:latin typeface="Calibri"/>
                  <a:cs typeface="Calibri"/>
                </a:rPr>
                <a:t>de </a:t>
              </a:r>
              <a:r>
                <a:rPr sz="2630" i="1" spc="-14">
                  <a:solidFill>
                    <a:srgbClr val="FFFFFF"/>
                  </a:solidFill>
                  <a:latin typeface="Calibri"/>
                  <a:cs typeface="Calibri"/>
                </a:rPr>
                <a:t>forma </a:t>
              </a:r>
              <a:r>
                <a:rPr sz="2630" i="1" spc="-9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630" i="1" spc="-19" err="1">
                  <a:solidFill>
                    <a:srgbClr val="FFFFFF"/>
                  </a:solidFill>
                  <a:latin typeface="Calibri"/>
                  <a:cs typeface="Calibri"/>
                </a:rPr>
                <a:t>sustentável</a:t>
              </a:r>
              <a:r>
                <a:rPr sz="2630" i="1" spc="-19">
                  <a:solidFill>
                    <a:srgbClr val="FFFFFF"/>
                  </a:solidFill>
                  <a:latin typeface="Calibri"/>
                  <a:cs typeface="Calibri"/>
                </a:rPr>
                <a:t>	</a:t>
              </a:r>
              <a:r>
                <a:rPr sz="2630" i="1" spc="-5">
                  <a:solidFill>
                    <a:srgbClr val="FFFFFF"/>
                  </a:solidFill>
                  <a:latin typeface="Calibri"/>
                  <a:cs typeface="Calibri"/>
                </a:rPr>
                <a:t>a </a:t>
              </a:r>
              <a:r>
                <a:rPr sz="2630" i="1" spc="-5" err="1">
                  <a:solidFill>
                    <a:srgbClr val="FFFFFF"/>
                  </a:solidFill>
                  <a:latin typeface="Calibri"/>
                  <a:cs typeface="Calibri"/>
                </a:rPr>
                <a:t>desafios</a:t>
              </a:r>
              <a:r>
                <a:rPr sz="2630" i="1" spc="-5">
                  <a:solidFill>
                    <a:srgbClr val="FFFFFF"/>
                  </a:solidFill>
                  <a:latin typeface="Calibri"/>
                  <a:cs typeface="Calibri"/>
                </a:rPr>
                <a:t> e </a:t>
              </a:r>
              <a:r>
                <a:rPr sz="2630" i="1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630" i="1" spc="-5" err="1">
                  <a:solidFill>
                    <a:srgbClr val="FFFFFF"/>
                  </a:solidFill>
                  <a:latin typeface="Calibri"/>
                  <a:cs typeface="Calibri"/>
                </a:rPr>
                <a:t>oportunidades</a:t>
              </a:r>
              <a:r>
                <a:rPr sz="2630" i="1" spc="-5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630" i="1" spc="-9" err="1">
                  <a:solidFill>
                    <a:srgbClr val="FFFFFF"/>
                  </a:solidFill>
                  <a:latin typeface="Calibri"/>
                  <a:cs typeface="Calibri"/>
                </a:rPr>
                <a:t>suscitados</a:t>
              </a:r>
              <a:r>
                <a:rPr sz="2630" i="1" spc="-9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630" i="1" spc="-9" err="1">
                  <a:solidFill>
                    <a:srgbClr val="FFFFFF"/>
                  </a:solidFill>
                  <a:latin typeface="Calibri"/>
                  <a:cs typeface="Calibri"/>
                </a:rPr>
                <a:t>pelo</a:t>
              </a:r>
              <a:r>
                <a:rPr sz="2630" i="1" spc="-9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630" i="1" spc="-5" err="1">
                  <a:solidFill>
                    <a:srgbClr val="FFFFFF"/>
                  </a:solidFill>
                  <a:latin typeface="Calibri"/>
                  <a:cs typeface="Calibri"/>
                </a:rPr>
                <a:t>meio</a:t>
              </a:r>
              <a:r>
                <a:rPr sz="2630" i="1" spc="-5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630" i="1" spc="-582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630" i="1" spc="-14" err="1">
                  <a:solidFill>
                    <a:srgbClr val="FFFFFF"/>
                  </a:solidFill>
                  <a:latin typeface="Calibri"/>
                  <a:cs typeface="Calibri"/>
                </a:rPr>
                <a:t>envolvente</a:t>
              </a:r>
              <a:r>
                <a:rPr sz="2630" i="1" spc="-14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  <a:endParaRPr sz="263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931716" y="2130774"/>
              <a:ext cx="45719" cy="3343903"/>
            </a:xfrm>
            <a:custGeom>
              <a:avLst/>
              <a:gdLst/>
              <a:ahLst/>
              <a:cxnLst/>
              <a:rect l="l" t="t" r="r" b="b"/>
              <a:pathLst>
                <a:path h="3206750">
                  <a:moveTo>
                    <a:pt x="0" y="0"/>
                  </a:moveTo>
                  <a:lnTo>
                    <a:pt x="0" y="320624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858972">
                <a:defRPr/>
              </a:pPr>
              <a:endParaRPr sz="1691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0" name="Picture 52" descr="Apres_Aproximar_01-11.png">
            <a:extLst>
              <a:ext uri="{FF2B5EF4-FFF2-40B4-BE49-F238E27FC236}">
                <a16:creationId xmlns:a16="http://schemas.microsoft.com/office/drawing/2014/main" id="{F6CE1E14-AF15-8808-3231-39F787B162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5594" y="5919385"/>
            <a:ext cx="927999" cy="551449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D4DA61E0-7123-1843-4A8F-6DA173E6BC4E}"/>
              </a:ext>
            </a:extLst>
          </p:cNvPr>
          <p:cNvGrpSpPr/>
          <p:nvPr/>
        </p:nvGrpSpPr>
        <p:grpSpPr>
          <a:xfrm>
            <a:off x="657917" y="573443"/>
            <a:ext cx="8747867" cy="899599"/>
            <a:chOff x="554448" y="324626"/>
            <a:chExt cx="8816418" cy="970573"/>
          </a:xfrm>
        </p:grpSpPr>
        <p:sp>
          <p:nvSpPr>
            <p:cNvPr id="4" name="Rectangle 49">
              <a:extLst>
                <a:ext uri="{FF2B5EF4-FFF2-40B4-BE49-F238E27FC236}">
                  <a16:creationId xmlns:a16="http://schemas.microsoft.com/office/drawing/2014/main" id="{DBE4259D-87CE-1CBC-650C-CC9C6F923211}"/>
                </a:ext>
              </a:extLst>
            </p:cNvPr>
            <p:cNvSpPr/>
            <p:nvPr/>
          </p:nvSpPr>
          <p:spPr>
            <a:xfrm>
              <a:off x="554448" y="634403"/>
              <a:ext cx="8816418" cy="660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3380" b="1" i="1">
                  <a:solidFill>
                    <a:schemeClr val="bg1"/>
                  </a:solidFill>
                  <a:cs typeface="Raleway"/>
                </a:rPr>
                <a:t>A Nossa Missão</a:t>
              </a:r>
            </a:p>
          </p:txBody>
        </p:sp>
        <p:sp>
          <p:nvSpPr>
            <p:cNvPr id="5" name="Rectangle 50">
              <a:extLst>
                <a:ext uri="{FF2B5EF4-FFF2-40B4-BE49-F238E27FC236}">
                  <a16:creationId xmlns:a16="http://schemas.microsoft.com/office/drawing/2014/main" id="{6B75E50C-8498-668F-C095-5432C8C6D42F}"/>
                </a:ext>
              </a:extLst>
            </p:cNvPr>
            <p:cNvSpPr/>
            <p:nvPr/>
          </p:nvSpPr>
          <p:spPr>
            <a:xfrm>
              <a:off x="554448" y="324626"/>
              <a:ext cx="5732441" cy="380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90" i="1">
                  <a:solidFill>
                    <a:schemeClr val="bg1"/>
                  </a:solidFill>
                  <a:cs typeface="Raleway"/>
                </a:rPr>
                <a:t>Apresentação da Aproximar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27138B2-8FD9-61FB-F004-43880D9C1394}"/>
              </a:ext>
            </a:extLst>
          </p:cNvPr>
          <p:cNvGrpSpPr/>
          <p:nvPr/>
        </p:nvGrpSpPr>
        <p:grpSpPr>
          <a:xfrm>
            <a:off x="1099739" y="1039672"/>
            <a:ext cx="9992524" cy="4778657"/>
            <a:chOff x="679753" y="816197"/>
            <a:chExt cx="10643078" cy="5089768"/>
          </a:xfrm>
        </p:grpSpPr>
        <p:sp>
          <p:nvSpPr>
            <p:cNvPr id="15" name="CaixaDeTexto 59">
              <a:extLst>
                <a:ext uri="{FF2B5EF4-FFF2-40B4-BE49-F238E27FC236}">
                  <a16:creationId xmlns:a16="http://schemas.microsoft.com/office/drawing/2014/main" id="{56F5549E-9987-1DE2-DECF-7C59C5A30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1003" y="1821187"/>
              <a:ext cx="4690382" cy="3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85854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sz="1878" b="1" i="1" ker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Natureza jurídica:</a:t>
              </a:r>
              <a:r>
                <a:rPr lang="pt-PT" sz="1878" i="1" ker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Cooperativa de Solidariedade Social. Excedentes gerados são reinvestidos a 100%.</a:t>
              </a:r>
            </a:p>
            <a:p>
              <a:pPr defTabSz="85854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 sz="1878" b="1" i="1" ker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pPr defTabSz="85854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sz="1878" b="1" i="1" ker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Orientada para a Missão: </a:t>
              </a:r>
              <a:r>
                <a:rPr lang="pt-PT" sz="1878" i="1" ker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Valorizar o capital social e humano dos colaboradores, cooperadores e </a:t>
              </a:r>
              <a:r>
                <a:rPr lang="pt-PT" sz="1878" i="1" kern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stakeholders</a:t>
              </a:r>
              <a:r>
                <a:rPr lang="pt-PT" sz="1878" i="1" ker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.</a:t>
              </a:r>
            </a:p>
            <a:p>
              <a:pPr defTabSz="85854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 sz="1878" i="1" ker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pPr defTabSz="85854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sz="1878" b="1" i="1" ker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Laboratórios de inovação social </a:t>
              </a:r>
              <a:r>
                <a:rPr lang="pt-PT" sz="1878" ker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para produção de programas e serviços destinados à economia social.</a:t>
              </a:r>
              <a:endParaRPr lang="pt-PT" sz="1878" b="1" i="1" ker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pic>
          <p:nvPicPr>
            <p:cNvPr id="16" name="Imagem 71">
              <a:extLst>
                <a:ext uri="{FF2B5EF4-FFF2-40B4-BE49-F238E27FC236}">
                  <a16:creationId xmlns:a16="http://schemas.microsoft.com/office/drawing/2014/main" id="{E99CAFD6-EE14-E2FB-D007-D227627E1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705" y="4424588"/>
              <a:ext cx="608016" cy="572337"/>
            </a:xfrm>
            <a:prstGeom prst="rect">
              <a:avLst/>
            </a:prstGeom>
          </p:spPr>
        </p:pic>
        <p:pic>
          <p:nvPicPr>
            <p:cNvPr id="17" name="Imagem 1">
              <a:extLst>
                <a:ext uri="{FF2B5EF4-FFF2-40B4-BE49-F238E27FC236}">
                  <a16:creationId xmlns:a16="http://schemas.microsoft.com/office/drawing/2014/main" id="{9C9FE0D1-8AD0-27BE-7BE1-129987775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753" y="3193937"/>
              <a:ext cx="653919" cy="613948"/>
            </a:xfrm>
            <a:prstGeom prst="rect">
              <a:avLst/>
            </a:prstGeom>
          </p:spPr>
        </p:pic>
        <p:pic>
          <p:nvPicPr>
            <p:cNvPr id="18" name="Imagem 13">
              <a:extLst>
                <a:ext uri="{FF2B5EF4-FFF2-40B4-BE49-F238E27FC236}">
                  <a16:creationId xmlns:a16="http://schemas.microsoft.com/office/drawing/2014/main" id="{492495DC-0EAA-145B-C8A6-DEF9E70E5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778" y="2008399"/>
              <a:ext cx="605868" cy="568835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73ED7F5C-BCC8-277A-A0A0-E2816D30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716" y="816197"/>
              <a:ext cx="5004115" cy="5089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129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CEBA91C-D0A1-4FF5-A92C-3768A4CEBCFF}"/>
              </a:ext>
            </a:extLst>
          </p:cNvPr>
          <p:cNvSpPr/>
          <p:nvPr/>
        </p:nvSpPr>
        <p:spPr>
          <a:xfrm>
            <a:off x="0" y="1"/>
            <a:ext cx="12191999" cy="6857999"/>
          </a:xfrm>
          <a:prstGeom prst="rect">
            <a:avLst/>
          </a:prstGeom>
          <a:solidFill>
            <a:srgbClr val="009C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9271"/>
            <a:endParaRPr lang="pt-PT" sz="1691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CB10204-6CD8-D3B3-465D-5FAD3421CB3C}"/>
              </a:ext>
            </a:extLst>
          </p:cNvPr>
          <p:cNvGrpSpPr/>
          <p:nvPr/>
        </p:nvGrpSpPr>
        <p:grpSpPr>
          <a:xfrm>
            <a:off x="890766" y="2936655"/>
            <a:ext cx="8206131" cy="990383"/>
            <a:chOff x="554448" y="2965994"/>
            <a:chExt cx="8736340" cy="1054373"/>
          </a:xfrm>
        </p:grpSpPr>
        <p:sp>
          <p:nvSpPr>
            <p:cNvPr id="9" name="Rectangle 24"/>
            <p:cNvSpPr/>
            <p:nvPr/>
          </p:nvSpPr>
          <p:spPr>
            <a:xfrm>
              <a:off x="554448" y="3367978"/>
              <a:ext cx="8736340" cy="652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29271"/>
              <a:r>
                <a:rPr lang="pt-BR" sz="3382" b="1" i="1">
                  <a:solidFill>
                    <a:prstClr val="white"/>
                  </a:solidFill>
                  <a:latin typeface="Calibri" panose="020F0502020204030204"/>
                  <a:cs typeface="Raleway"/>
                </a:rPr>
                <a:t>Sistema de Justiça Criminal</a:t>
              </a:r>
            </a:p>
          </p:txBody>
        </p:sp>
        <p:sp>
          <p:nvSpPr>
            <p:cNvPr id="10" name="Rectangle 25"/>
            <p:cNvSpPr/>
            <p:nvPr/>
          </p:nvSpPr>
          <p:spPr>
            <a:xfrm>
              <a:off x="554448" y="2965994"/>
              <a:ext cx="5732441" cy="375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29271"/>
              <a:r>
                <a:rPr lang="pt-BR" sz="1691" i="1">
                  <a:solidFill>
                    <a:prstClr val="white"/>
                  </a:solidFill>
                  <a:latin typeface="Calibri" panose="020F0502020204030204"/>
                  <a:cs typeface="Raleway"/>
                </a:rPr>
                <a:t>Setor</a:t>
              </a:r>
            </a:p>
          </p:txBody>
        </p:sp>
      </p:grpSp>
      <p:pic>
        <p:nvPicPr>
          <p:cNvPr id="3" name="Picture 52" descr="Apres_Aproximar_01-11.png">
            <a:extLst>
              <a:ext uri="{FF2B5EF4-FFF2-40B4-BE49-F238E27FC236}">
                <a16:creationId xmlns:a16="http://schemas.microsoft.com/office/drawing/2014/main" id="{EF27A485-4A50-FA6C-EACA-BB3C35E1F3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5594" y="5919385"/>
            <a:ext cx="927999" cy="55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1430"/>
            <a:ext cx="11822033" cy="6858000"/>
          </a:xfrm>
          <a:prstGeom prst="rect">
            <a:avLst/>
          </a:prstGeom>
          <a:solidFill>
            <a:srgbClr val="009D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1"/>
          </a:p>
        </p:txBody>
      </p:sp>
      <p:pic>
        <p:nvPicPr>
          <p:cNvPr id="6" name="Imagem 5" descr="Uma imagem com edifício, porta, sujo&#10;&#10;Descrição gerada automaticamente">
            <a:extLst>
              <a:ext uri="{FF2B5EF4-FFF2-40B4-BE49-F238E27FC236}">
                <a16:creationId xmlns:a16="http://schemas.microsoft.com/office/drawing/2014/main" id="{4B98FB87-DF71-4757-8E40-F0D57A6838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308"/>
          <a:stretch/>
        </p:blipFill>
        <p:spPr>
          <a:xfrm>
            <a:off x="7952190" y="0"/>
            <a:ext cx="4239811" cy="6858000"/>
          </a:xfrm>
          <a:prstGeom prst="rect">
            <a:avLst/>
          </a:prstGeom>
          <a:effectLst>
            <a:outerShdw blurRad="50800" dist="50800" dir="5400000" algn="ctr" rotWithShape="0">
              <a:srgbClr val="009D9A">
                <a:alpha val="33000"/>
              </a:srgbClr>
            </a:outerShdw>
          </a:effec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2ED6D1A-EB28-4B23-8CD2-0D89DF273347}"/>
              </a:ext>
            </a:extLst>
          </p:cNvPr>
          <p:cNvSpPr/>
          <p:nvPr/>
        </p:nvSpPr>
        <p:spPr>
          <a:xfrm>
            <a:off x="7831276" y="0"/>
            <a:ext cx="4360725" cy="6858000"/>
          </a:xfrm>
          <a:prstGeom prst="rect">
            <a:avLst/>
          </a:prstGeom>
          <a:solidFill>
            <a:srgbClr val="009D9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91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1A588E4-FB01-72EC-F525-9971460CE8AC}"/>
              </a:ext>
            </a:extLst>
          </p:cNvPr>
          <p:cNvGrpSpPr/>
          <p:nvPr/>
        </p:nvGrpSpPr>
        <p:grpSpPr>
          <a:xfrm>
            <a:off x="1815694" y="1767439"/>
            <a:ext cx="5439827" cy="3328129"/>
            <a:chOff x="1539137" y="2055797"/>
            <a:chExt cx="5791302" cy="3543164"/>
          </a:xfrm>
        </p:grpSpPr>
        <p:sp>
          <p:nvSpPr>
            <p:cNvPr id="12" name="CaixaDeTexto 59"/>
            <p:cNvSpPr txBox="1">
              <a:spLocks noChangeArrowheads="1"/>
            </p:cNvSpPr>
            <p:nvPr/>
          </p:nvSpPr>
          <p:spPr bwMode="auto">
            <a:xfrm>
              <a:off x="1891271" y="2055797"/>
              <a:ext cx="5439168" cy="354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5890" tIns="42945" rIns="85890" bIns="42945" anchor="t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pt-PT" sz="2633" i="1">
                  <a:solidFill>
                    <a:schemeClr val="bg1"/>
                  </a:solidFill>
                  <a:latin typeface="+mn-lt"/>
                  <a:ea typeface="ＭＳ Ｐゴシック"/>
                </a:rPr>
                <a:t>Desenhar e implementar </a:t>
              </a:r>
              <a:br>
                <a:rPr lang="pt-PT" sz="2633" i="1">
                  <a:latin typeface="+mn-lt"/>
                </a:rPr>
              </a:br>
              <a:r>
                <a:rPr lang="pt-PT" sz="2633" i="1">
                  <a:solidFill>
                    <a:schemeClr val="bg1"/>
                  </a:solidFill>
                  <a:latin typeface="+mn-lt"/>
                  <a:ea typeface="ＭＳ Ｐゴシック"/>
                </a:rPr>
                <a:t>ações para fins da prevenção</a:t>
              </a:r>
              <a:br>
                <a:rPr lang="pt-PT" sz="2633" b="1" i="1">
                  <a:latin typeface="+mn-lt"/>
                </a:rPr>
              </a:br>
              <a:r>
                <a:rPr lang="pt-PT" sz="2633" b="1" i="1">
                  <a:solidFill>
                    <a:schemeClr val="bg1"/>
                  </a:solidFill>
                  <a:latin typeface="+mn-lt"/>
                  <a:ea typeface="ＭＳ Ｐゴシック"/>
                </a:rPr>
                <a:t>do comportamento criminal/ delinquente</a:t>
              </a:r>
              <a:r>
                <a:rPr lang="pt-PT" sz="2633" i="1">
                  <a:solidFill>
                    <a:schemeClr val="bg1"/>
                  </a:solidFill>
                  <a:latin typeface="+mn-lt"/>
                  <a:ea typeface="ＭＳ Ｐゴシック"/>
                </a:rPr>
                <a:t>, </a:t>
              </a:r>
              <a:br>
                <a:rPr lang="pt-PT" sz="2633" i="1">
                  <a:latin typeface="+mn-lt"/>
                  <a:ea typeface="ＭＳ Ｐゴシック"/>
                </a:rPr>
              </a:br>
              <a:r>
                <a:rPr lang="pt-PT" sz="2633" i="1">
                  <a:solidFill>
                    <a:schemeClr val="bg1"/>
                  </a:solidFill>
                  <a:latin typeface="+mn-lt"/>
                  <a:ea typeface="ＭＳ Ｐゴシック"/>
                </a:rPr>
                <a:t>da </a:t>
              </a:r>
              <a:r>
                <a:rPr lang="pt-PT" sz="2633" b="1" i="1">
                  <a:solidFill>
                    <a:schemeClr val="bg1"/>
                  </a:solidFill>
                  <a:latin typeface="+mn-lt"/>
                  <a:ea typeface="ＭＳ Ｐゴシック"/>
                </a:rPr>
                <a:t>reinserção e </a:t>
              </a:r>
              <a:r>
                <a:rPr lang="pt-PT" sz="2633" i="1">
                  <a:solidFill>
                    <a:schemeClr val="bg1"/>
                  </a:solidFill>
                  <a:latin typeface="+mn-lt"/>
                  <a:ea typeface="ＭＳ Ｐゴシック"/>
                </a:rPr>
                <a:t>da </a:t>
              </a:r>
              <a:r>
                <a:rPr lang="pt-PT" sz="2633" b="1" i="1">
                  <a:solidFill>
                    <a:schemeClr val="bg1"/>
                  </a:solidFill>
                  <a:latin typeface="+mn-lt"/>
                  <a:ea typeface="ＭＳ Ｐゴシック"/>
                </a:rPr>
                <a:t>prevenção da reincidência criminal</a:t>
              </a:r>
              <a:r>
                <a:rPr lang="pt-PT" sz="2633" i="1">
                  <a:solidFill>
                    <a:schemeClr val="bg1"/>
                  </a:solidFill>
                  <a:latin typeface="+mn-lt"/>
                  <a:ea typeface="ＭＳ Ｐゴシック"/>
                </a:rPr>
                <a:t>, com foco na promoção de uma participação social. </a:t>
              </a:r>
              <a:endParaRPr lang="pt-PT" sz="2633" i="1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3" name="Conexão reta 5"/>
            <p:cNvCxnSpPr>
              <a:cxnSpLocks/>
            </p:cNvCxnSpPr>
            <p:nvPr/>
          </p:nvCxnSpPr>
          <p:spPr>
            <a:xfrm>
              <a:off x="1539137" y="2174943"/>
              <a:ext cx="0" cy="3299230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4447881-ECDC-FCB7-EAD7-DBBB70CA9CA4}"/>
              </a:ext>
            </a:extLst>
          </p:cNvPr>
          <p:cNvGrpSpPr/>
          <p:nvPr/>
        </p:nvGrpSpPr>
        <p:grpSpPr>
          <a:xfrm>
            <a:off x="657917" y="573443"/>
            <a:ext cx="8747867" cy="899599"/>
            <a:chOff x="554448" y="324626"/>
            <a:chExt cx="8816418" cy="970573"/>
          </a:xfrm>
        </p:grpSpPr>
        <p:sp>
          <p:nvSpPr>
            <p:cNvPr id="5" name="Rectangle 49">
              <a:extLst>
                <a:ext uri="{FF2B5EF4-FFF2-40B4-BE49-F238E27FC236}">
                  <a16:creationId xmlns:a16="http://schemas.microsoft.com/office/drawing/2014/main" id="{E74FA024-A5CD-6DCE-31AA-374883EBBC86}"/>
                </a:ext>
              </a:extLst>
            </p:cNvPr>
            <p:cNvSpPr/>
            <p:nvPr/>
          </p:nvSpPr>
          <p:spPr>
            <a:xfrm>
              <a:off x="554448" y="634403"/>
              <a:ext cx="8816418" cy="660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3380" b="1" i="1">
                  <a:solidFill>
                    <a:schemeClr val="bg1">
                      <a:lumMod val="95000"/>
                    </a:schemeClr>
                  </a:solidFill>
                  <a:cs typeface="Raleway"/>
                </a:rPr>
                <a:t>Missão do Setor</a:t>
              </a:r>
            </a:p>
          </p:txBody>
        </p:sp>
        <p:sp>
          <p:nvSpPr>
            <p:cNvPr id="7" name="Rectangle 50">
              <a:extLst>
                <a:ext uri="{FF2B5EF4-FFF2-40B4-BE49-F238E27FC236}">
                  <a16:creationId xmlns:a16="http://schemas.microsoft.com/office/drawing/2014/main" id="{D8F07640-9052-0ABA-0A49-3F227B693A62}"/>
                </a:ext>
              </a:extLst>
            </p:cNvPr>
            <p:cNvSpPr/>
            <p:nvPr/>
          </p:nvSpPr>
          <p:spPr>
            <a:xfrm>
              <a:off x="554448" y="324626"/>
              <a:ext cx="5732441" cy="380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90" i="1">
                  <a:solidFill>
                    <a:schemeClr val="bg1"/>
                  </a:solidFill>
                  <a:cs typeface="Raleway"/>
                </a:rPr>
                <a:t>Setor para o Sistema de Justiça Criminal</a:t>
              </a:r>
            </a:p>
          </p:txBody>
        </p:sp>
      </p:grpSp>
      <p:pic>
        <p:nvPicPr>
          <p:cNvPr id="9" name="Picture 52" descr="Apres_Aproximar_01-11.png">
            <a:extLst>
              <a:ext uri="{FF2B5EF4-FFF2-40B4-BE49-F238E27FC236}">
                <a16:creationId xmlns:a16="http://schemas.microsoft.com/office/drawing/2014/main" id="{0D1E2E1C-355B-8EE2-C8D2-B17418E635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5594" y="5919385"/>
            <a:ext cx="927999" cy="55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id="{3AC60119-8BEF-8344-0611-4E8C2CC18B26}"/>
              </a:ext>
            </a:extLst>
          </p:cNvPr>
          <p:cNvSpPr txBox="1"/>
          <p:nvPr/>
        </p:nvSpPr>
        <p:spPr>
          <a:xfrm>
            <a:off x="8041612" y="2418763"/>
            <a:ext cx="3879006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46"/>
            <a:r>
              <a:rPr lang="pt-PT" sz="1600" b="1" i="1">
                <a:solidFill>
                  <a:srgbClr val="009D9A"/>
                </a:solidFill>
                <a:latin typeface="Calibri" panose="020F0502020204030204"/>
              </a:rPr>
              <a:t>Cooperação interinstitucional</a:t>
            </a:r>
          </a:p>
          <a:p>
            <a:pPr algn="ctr" defTabSz="914446"/>
            <a:endParaRPr lang="pt-PT" sz="1600">
              <a:solidFill>
                <a:prstClr val="black"/>
              </a:solidFill>
              <a:latin typeface="Calibri" panose="020F0502020204030204"/>
            </a:endParaRPr>
          </a:p>
          <a:p>
            <a:pPr algn="ctr" defTabSz="914446"/>
            <a:r>
              <a:rPr lang="pt-PT" sz="1600" i="1">
                <a:solidFill>
                  <a:srgbClr val="7F7F7F"/>
                </a:solidFill>
                <a:latin typeface="Calibri" panose="020F0502020204030204"/>
              </a:rPr>
              <a:t>Uma abordagem participativa e colaborativa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42F027A-7F07-32DF-F76B-667495BFAA01}"/>
              </a:ext>
            </a:extLst>
          </p:cNvPr>
          <p:cNvGrpSpPr/>
          <p:nvPr/>
        </p:nvGrpSpPr>
        <p:grpSpPr>
          <a:xfrm>
            <a:off x="1274242" y="1711094"/>
            <a:ext cx="9643517" cy="3860800"/>
            <a:chOff x="1689124" y="4000501"/>
            <a:chExt cx="14465276" cy="5791199"/>
          </a:xfrm>
        </p:grpSpPr>
        <p:grpSp>
          <p:nvGrpSpPr>
            <p:cNvPr id="2" name="Group 4">
              <a:extLst>
                <a:ext uri="{FF2B5EF4-FFF2-40B4-BE49-F238E27FC236}">
                  <a16:creationId xmlns:a16="http://schemas.microsoft.com/office/drawing/2014/main" id="{B257C9DE-7CA6-5B30-A7BC-718F54FE77A4}"/>
                </a:ext>
              </a:extLst>
            </p:cNvPr>
            <p:cNvGrpSpPr/>
            <p:nvPr/>
          </p:nvGrpSpPr>
          <p:grpSpPr>
            <a:xfrm>
              <a:off x="4327669" y="4988964"/>
              <a:ext cx="8899447" cy="4673253"/>
              <a:chOff x="1969955" y="2388643"/>
              <a:chExt cx="5353866" cy="2765774"/>
            </a:xfrm>
          </p:grpSpPr>
          <p:sp>
            <p:nvSpPr>
              <p:cNvPr id="3" name="Freeform: Shape 54">
                <a:extLst>
                  <a:ext uri="{FF2B5EF4-FFF2-40B4-BE49-F238E27FC236}">
                    <a16:creationId xmlns:a16="http://schemas.microsoft.com/office/drawing/2014/main" id="{A2869A27-225A-0A00-2554-307E904D4B72}"/>
                  </a:ext>
                </a:extLst>
              </p:cNvPr>
              <p:cNvSpPr/>
              <p:nvPr/>
            </p:nvSpPr>
            <p:spPr>
              <a:xfrm>
                <a:off x="2521498" y="3358124"/>
                <a:ext cx="2104040" cy="1696614"/>
              </a:xfrm>
              <a:custGeom>
                <a:avLst/>
                <a:gdLst>
                  <a:gd name="connsiteX0" fmla="*/ 1124316 w 2805386"/>
                  <a:gd name="connsiteY0" fmla="*/ 786388 h 2262152"/>
                  <a:gd name="connsiteX1" fmla="*/ 1102535 w 2805386"/>
                  <a:gd name="connsiteY1" fmla="*/ 849640 h 2262152"/>
                  <a:gd name="connsiteX2" fmla="*/ 1102961 w 2805386"/>
                  <a:gd name="connsiteY2" fmla="*/ 850122 h 2262152"/>
                  <a:gd name="connsiteX3" fmla="*/ 889418 w 2805386"/>
                  <a:gd name="connsiteY3" fmla="*/ 1470955 h 2262152"/>
                  <a:gd name="connsiteX4" fmla="*/ 891706 w 2805386"/>
                  <a:gd name="connsiteY4" fmla="*/ 1472911 h 2262152"/>
                  <a:gd name="connsiteX5" fmla="*/ 1006111 w 2805386"/>
                  <a:gd name="connsiteY5" fmla="*/ 1475121 h 2262152"/>
                  <a:gd name="connsiteX6" fmla="*/ 1668799 w 2805386"/>
                  <a:gd name="connsiteY6" fmla="*/ 1497065 h 2262152"/>
                  <a:gd name="connsiteX7" fmla="*/ 1668774 w 2805386"/>
                  <a:gd name="connsiteY7" fmla="*/ 1497138 h 2262152"/>
                  <a:gd name="connsiteX8" fmla="*/ 1670987 w 2805386"/>
                  <a:gd name="connsiteY8" fmla="*/ 1497138 h 2262152"/>
                  <a:gd name="connsiteX9" fmla="*/ 1668799 w 2805386"/>
                  <a:gd name="connsiteY9" fmla="*/ 1497065 h 2262152"/>
                  <a:gd name="connsiteX10" fmla="*/ 1721666 w 2805386"/>
                  <a:gd name="connsiteY10" fmla="*/ 1345146 h 2262152"/>
                  <a:gd name="connsiteX11" fmla="*/ 1844925 w 2805386"/>
                  <a:gd name="connsiteY11" fmla="*/ 979702 h 2262152"/>
                  <a:gd name="connsiteX12" fmla="*/ 1862517 w 2805386"/>
                  <a:gd name="connsiteY12" fmla="*/ 931248 h 2262152"/>
                  <a:gd name="connsiteX13" fmla="*/ 1882322 w 2805386"/>
                  <a:gd name="connsiteY13" fmla="*/ 871829 h 2262152"/>
                  <a:gd name="connsiteX14" fmla="*/ 1897817 w 2805386"/>
                  <a:gd name="connsiteY14" fmla="*/ 825585 h 2262152"/>
                  <a:gd name="connsiteX15" fmla="*/ 1900134 w 2805386"/>
                  <a:gd name="connsiteY15" fmla="*/ 818794 h 2262152"/>
                  <a:gd name="connsiteX16" fmla="*/ 1845253 w 2805386"/>
                  <a:gd name="connsiteY16" fmla="*/ 816685 h 2262152"/>
                  <a:gd name="connsiteX17" fmla="*/ 596606 w 2805386"/>
                  <a:gd name="connsiteY17" fmla="*/ 0 h 2262152"/>
                  <a:gd name="connsiteX18" fmla="*/ 1576388 w 2805386"/>
                  <a:gd name="connsiteY18" fmla="*/ 32983 h 2262152"/>
                  <a:gd name="connsiteX19" fmla="*/ 1818479 w 2805386"/>
                  <a:gd name="connsiteY19" fmla="*/ 41823 h 2262152"/>
                  <a:gd name="connsiteX20" fmla="*/ 1661880 w 2805386"/>
                  <a:gd name="connsiteY20" fmla="*/ 189189 h 2262152"/>
                  <a:gd name="connsiteX21" fmla="*/ 2511923 w 2805386"/>
                  <a:gd name="connsiteY21" fmla="*/ 189189 h 2262152"/>
                  <a:gd name="connsiteX22" fmla="*/ 2516442 w 2805386"/>
                  <a:gd name="connsiteY22" fmla="*/ 184974 h 2262152"/>
                  <a:gd name="connsiteX23" fmla="*/ 2515022 w 2805386"/>
                  <a:gd name="connsiteY23" fmla="*/ 189189 h 2262152"/>
                  <a:gd name="connsiteX24" fmla="*/ 2515182 w 2805386"/>
                  <a:gd name="connsiteY24" fmla="*/ 189189 h 2262152"/>
                  <a:gd name="connsiteX25" fmla="*/ 2516980 w 2805386"/>
                  <a:gd name="connsiteY25" fmla="*/ 183854 h 2262152"/>
                  <a:gd name="connsiteX26" fmla="*/ 2587361 w 2805386"/>
                  <a:gd name="connsiteY26" fmla="*/ 115581 h 2262152"/>
                  <a:gd name="connsiteX27" fmla="*/ 2805386 w 2805386"/>
                  <a:gd name="connsiteY27" fmla="*/ 489839 h 2262152"/>
                  <a:gd name="connsiteX28" fmla="*/ 2455299 w 2805386"/>
                  <a:gd name="connsiteY28" fmla="*/ 1526852 h 2262152"/>
                  <a:gd name="connsiteX29" fmla="*/ 2296876 w 2805386"/>
                  <a:gd name="connsiteY29" fmla="*/ 2002377 h 2262152"/>
                  <a:gd name="connsiteX30" fmla="*/ 2246233 w 2805386"/>
                  <a:gd name="connsiteY30" fmla="*/ 2152041 h 2262152"/>
                  <a:gd name="connsiteX31" fmla="*/ 2208705 w 2805386"/>
                  <a:gd name="connsiteY31" fmla="*/ 2262152 h 2262152"/>
                  <a:gd name="connsiteX32" fmla="*/ 251540 w 2805386"/>
                  <a:gd name="connsiteY32" fmla="*/ 2196066 h 2262152"/>
                  <a:gd name="connsiteX33" fmla="*/ 1194 w 2805386"/>
                  <a:gd name="connsiteY33" fmla="*/ 1772343 h 2262152"/>
                  <a:gd name="connsiteX34" fmla="*/ 0 w 2805386"/>
                  <a:gd name="connsiteY34" fmla="*/ 1772304 h 2262152"/>
                  <a:gd name="connsiteX35" fmla="*/ 88075 w 2805386"/>
                  <a:gd name="connsiteY35" fmla="*/ 1516944 h 2262152"/>
                  <a:gd name="connsiteX0" fmla="*/ 1124316 w 2805386"/>
                  <a:gd name="connsiteY0" fmla="*/ 786388 h 2262152"/>
                  <a:gd name="connsiteX1" fmla="*/ 1102535 w 2805386"/>
                  <a:gd name="connsiteY1" fmla="*/ 849640 h 2262152"/>
                  <a:gd name="connsiteX2" fmla="*/ 889418 w 2805386"/>
                  <a:gd name="connsiteY2" fmla="*/ 1470955 h 2262152"/>
                  <a:gd name="connsiteX3" fmla="*/ 891706 w 2805386"/>
                  <a:gd name="connsiteY3" fmla="*/ 1472911 h 2262152"/>
                  <a:gd name="connsiteX4" fmla="*/ 1006111 w 2805386"/>
                  <a:gd name="connsiteY4" fmla="*/ 1475121 h 2262152"/>
                  <a:gd name="connsiteX5" fmla="*/ 1668799 w 2805386"/>
                  <a:gd name="connsiteY5" fmla="*/ 1497065 h 2262152"/>
                  <a:gd name="connsiteX6" fmla="*/ 1668774 w 2805386"/>
                  <a:gd name="connsiteY6" fmla="*/ 1497138 h 2262152"/>
                  <a:gd name="connsiteX7" fmla="*/ 1670987 w 2805386"/>
                  <a:gd name="connsiteY7" fmla="*/ 1497138 h 2262152"/>
                  <a:gd name="connsiteX8" fmla="*/ 1668799 w 2805386"/>
                  <a:gd name="connsiteY8" fmla="*/ 1497065 h 2262152"/>
                  <a:gd name="connsiteX9" fmla="*/ 1721666 w 2805386"/>
                  <a:gd name="connsiteY9" fmla="*/ 1345146 h 2262152"/>
                  <a:gd name="connsiteX10" fmla="*/ 1844925 w 2805386"/>
                  <a:gd name="connsiteY10" fmla="*/ 979702 h 2262152"/>
                  <a:gd name="connsiteX11" fmla="*/ 1862517 w 2805386"/>
                  <a:gd name="connsiteY11" fmla="*/ 931248 h 2262152"/>
                  <a:gd name="connsiteX12" fmla="*/ 1882322 w 2805386"/>
                  <a:gd name="connsiteY12" fmla="*/ 871829 h 2262152"/>
                  <a:gd name="connsiteX13" fmla="*/ 1897817 w 2805386"/>
                  <a:gd name="connsiteY13" fmla="*/ 825585 h 2262152"/>
                  <a:gd name="connsiteX14" fmla="*/ 1900134 w 2805386"/>
                  <a:gd name="connsiteY14" fmla="*/ 818794 h 2262152"/>
                  <a:gd name="connsiteX15" fmla="*/ 1845253 w 2805386"/>
                  <a:gd name="connsiteY15" fmla="*/ 816685 h 2262152"/>
                  <a:gd name="connsiteX16" fmla="*/ 1124316 w 2805386"/>
                  <a:gd name="connsiteY16" fmla="*/ 786388 h 2262152"/>
                  <a:gd name="connsiteX17" fmla="*/ 596606 w 2805386"/>
                  <a:gd name="connsiteY17" fmla="*/ 0 h 2262152"/>
                  <a:gd name="connsiteX18" fmla="*/ 1576388 w 2805386"/>
                  <a:gd name="connsiteY18" fmla="*/ 32983 h 2262152"/>
                  <a:gd name="connsiteX19" fmla="*/ 1818479 w 2805386"/>
                  <a:gd name="connsiteY19" fmla="*/ 41823 h 2262152"/>
                  <a:gd name="connsiteX20" fmla="*/ 1661880 w 2805386"/>
                  <a:gd name="connsiteY20" fmla="*/ 189189 h 2262152"/>
                  <a:gd name="connsiteX21" fmla="*/ 2511923 w 2805386"/>
                  <a:gd name="connsiteY21" fmla="*/ 189189 h 2262152"/>
                  <a:gd name="connsiteX22" fmla="*/ 2516442 w 2805386"/>
                  <a:gd name="connsiteY22" fmla="*/ 184974 h 2262152"/>
                  <a:gd name="connsiteX23" fmla="*/ 2515022 w 2805386"/>
                  <a:gd name="connsiteY23" fmla="*/ 189189 h 2262152"/>
                  <a:gd name="connsiteX24" fmla="*/ 2515182 w 2805386"/>
                  <a:gd name="connsiteY24" fmla="*/ 189189 h 2262152"/>
                  <a:gd name="connsiteX25" fmla="*/ 2516980 w 2805386"/>
                  <a:gd name="connsiteY25" fmla="*/ 183854 h 2262152"/>
                  <a:gd name="connsiteX26" fmla="*/ 2587361 w 2805386"/>
                  <a:gd name="connsiteY26" fmla="*/ 115581 h 2262152"/>
                  <a:gd name="connsiteX27" fmla="*/ 2805386 w 2805386"/>
                  <a:gd name="connsiteY27" fmla="*/ 489839 h 2262152"/>
                  <a:gd name="connsiteX28" fmla="*/ 2455299 w 2805386"/>
                  <a:gd name="connsiteY28" fmla="*/ 1526852 h 2262152"/>
                  <a:gd name="connsiteX29" fmla="*/ 2296876 w 2805386"/>
                  <a:gd name="connsiteY29" fmla="*/ 2002377 h 2262152"/>
                  <a:gd name="connsiteX30" fmla="*/ 2246233 w 2805386"/>
                  <a:gd name="connsiteY30" fmla="*/ 2152041 h 2262152"/>
                  <a:gd name="connsiteX31" fmla="*/ 2208705 w 2805386"/>
                  <a:gd name="connsiteY31" fmla="*/ 2262152 h 2262152"/>
                  <a:gd name="connsiteX32" fmla="*/ 251540 w 2805386"/>
                  <a:gd name="connsiteY32" fmla="*/ 2196066 h 2262152"/>
                  <a:gd name="connsiteX33" fmla="*/ 1194 w 2805386"/>
                  <a:gd name="connsiteY33" fmla="*/ 1772343 h 2262152"/>
                  <a:gd name="connsiteX34" fmla="*/ 0 w 2805386"/>
                  <a:gd name="connsiteY34" fmla="*/ 1772304 h 2262152"/>
                  <a:gd name="connsiteX35" fmla="*/ 88075 w 2805386"/>
                  <a:gd name="connsiteY35" fmla="*/ 1516944 h 2262152"/>
                  <a:gd name="connsiteX36" fmla="*/ 596606 w 2805386"/>
                  <a:gd name="connsiteY36" fmla="*/ 0 h 2262152"/>
                  <a:gd name="connsiteX0" fmla="*/ 1124316 w 2805386"/>
                  <a:gd name="connsiteY0" fmla="*/ 786388 h 2262152"/>
                  <a:gd name="connsiteX1" fmla="*/ 889418 w 2805386"/>
                  <a:gd name="connsiteY1" fmla="*/ 1470955 h 2262152"/>
                  <a:gd name="connsiteX2" fmla="*/ 891706 w 2805386"/>
                  <a:gd name="connsiteY2" fmla="*/ 1472911 h 2262152"/>
                  <a:gd name="connsiteX3" fmla="*/ 1006111 w 2805386"/>
                  <a:gd name="connsiteY3" fmla="*/ 1475121 h 2262152"/>
                  <a:gd name="connsiteX4" fmla="*/ 1668799 w 2805386"/>
                  <a:gd name="connsiteY4" fmla="*/ 1497065 h 2262152"/>
                  <a:gd name="connsiteX5" fmla="*/ 1668774 w 2805386"/>
                  <a:gd name="connsiteY5" fmla="*/ 1497138 h 2262152"/>
                  <a:gd name="connsiteX6" fmla="*/ 1670987 w 2805386"/>
                  <a:gd name="connsiteY6" fmla="*/ 1497138 h 2262152"/>
                  <a:gd name="connsiteX7" fmla="*/ 1668799 w 2805386"/>
                  <a:gd name="connsiteY7" fmla="*/ 1497065 h 2262152"/>
                  <a:gd name="connsiteX8" fmla="*/ 1721666 w 2805386"/>
                  <a:gd name="connsiteY8" fmla="*/ 1345146 h 2262152"/>
                  <a:gd name="connsiteX9" fmla="*/ 1844925 w 2805386"/>
                  <a:gd name="connsiteY9" fmla="*/ 979702 h 2262152"/>
                  <a:gd name="connsiteX10" fmla="*/ 1862517 w 2805386"/>
                  <a:gd name="connsiteY10" fmla="*/ 931248 h 2262152"/>
                  <a:gd name="connsiteX11" fmla="*/ 1882322 w 2805386"/>
                  <a:gd name="connsiteY11" fmla="*/ 871829 h 2262152"/>
                  <a:gd name="connsiteX12" fmla="*/ 1897817 w 2805386"/>
                  <a:gd name="connsiteY12" fmla="*/ 825585 h 2262152"/>
                  <a:gd name="connsiteX13" fmla="*/ 1900134 w 2805386"/>
                  <a:gd name="connsiteY13" fmla="*/ 818794 h 2262152"/>
                  <a:gd name="connsiteX14" fmla="*/ 1845253 w 2805386"/>
                  <a:gd name="connsiteY14" fmla="*/ 816685 h 2262152"/>
                  <a:gd name="connsiteX15" fmla="*/ 1124316 w 2805386"/>
                  <a:gd name="connsiteY15" fmla="*/ 786388 h 2262152"/>
                  <a:gd name="connsiteX16" fmla="*/ 596606 w 2805386"/>
                  <a:gd name="connsiteY16" fmla="*/ 0 h 2262152"/>
                  <a:gd name="connsiteX17" fmla="*/ 1576388 w 2805386"/>
                  <a:gd name="connsiteY17" fmla="*/ 32983 h 2262152"/>
                  <a:gd name="connsiteX18" fmla="*/ 1818479 w 2805386"/>
                  <a:gd name="connsiteY18" fmla="*/ 41823 h 2262152"/>
                  <a:gd name="connsiteX19" fmla="*/ 1661880 w 2805386"/>
                  <a:gd name="connsiteY19" fmla="*/ 189189 h 2262152"/>
                  <a:gd name="connsiteX20" fmla="*/ 2511923 w 2805386"/>
                  <a:gd name="connsiteY20" fmla="*/ 189189 h 2262152"/>
                  <a:gd name="connsiteX21" fmla="*/ 2516442 w 2805386"/>
                  <a:gd name="connsiteY21" fmla="*/ 184974 h 2262152"/>
                  <a:gd name="connsiteX22" fmla="*/ 2515022 w 2805386"/>
                  <a:gd name="connsiteY22" fmla="*/ 189189 h 2262152"/>
                  <a:gd name="connsiteX23" fmla="*/ 2515182 w 2805386"/>
                  <a:gd name="connsiteY23" fmla="*/ 189189 h 2262152"/>
                  <a:gd name="connsiteX24" fmla="*/ 2516980 w 2805386"/>
                  <a:gd name="connsiteY24" fmla="*/ 183854 h 2262152"/>
                  <a:gd name="connsiteX25" fmla="*/ 2587361 w 2805386"/>
                  <a:gd name="connsiteY25" fmla="*/ 115581 h 2262152"/>
                  <a:gd name="connsiteX26" fmla="*/ 2805386 w 2805386"/>
                  <a:gd name="connsiteY26" fmla="*/ 489839 h 2262152"/>
                  <a:gd name="connsiteX27" fmla="*/ 2455299 w 2805386"/>
                  <a:gd name="connsiteY27" fmla="*/ 1526852 h 2262152"/>
                  <a:gd name="connsiteX28" fmla="*/ 2296876 w 2805386"/>
                  <a:gd name="connsiteY28" fmla="*/ 2002377 h 2262152"/>
                  <a:gd name="connsiteX29" fmla="*/ 2246233 w 2805386"/>
                  <a:gd name="connsiteY29" fmla="*/ 2152041 h 2262152"/>
                  <a:gd name="connsiteX30" fmla="*/ 2208705 w 2805386"/>
                  <a:gd name="connsiteY30" fmla="*/ 2262152 h 2262152"/>
                  <a:gd name="connsiteX31" fmla="*/ 251540 w 2805386"/>
                  <a:gd name="connsiteY31" fmla="*/ 2196066 h 2262152"/>
                  <a:gd name="connsiteX32" fmla="*/ 1194 w 2805386"/>
                  <a:gd name="connsiteY32" fmla="*/ 1772343 h 2262152"/>
                  <a:gd name="connsiteX33" fmla="*/ 0 w 2805386"/>
                  <a:gd name="connsiteY33" fmla="*/ 1772304 h 2262152"/>
                  <a:gd name="connsiteX34" fmla="*/ 88075 w 2805386"/>
                  <a:gd name="connsiteY34" fmla="*/ 1516944 h 2262152"/>
                  <a:gd name="connsiteX35" fmla="*/ 596606 w 2805386"/>
                  <a:gd name="connsiteY35" fmla="*/ 0 h 226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805386" h="2262152">
                    <a:moveTo>
                      <a:pt x="1124316" y="786388"/>
                    </a:moveTo>
                    <a:lnTo>
                      <a:pt x="889418" y="1470955"/>
                    </a:lnTo>
                    <a:lnTo>
                      <a:pt x="891706" y="1472911"/>
                    </a:lnTo>
                    <a:lnTo>
                      <a:pt x="1006111" y="1475121"/>
                    </a:lnTo>
                    <a:lnTo>
                      <a:pt x="1668799" y="1497065"/>
                    </a:lnTo>
                    <a:cubicBezTo>
                      <a:pt x="1668791" y="1497089"/>
                      <a:pt x="1668782" y="1497114"/>
                      <a:pt x="1668774" y="1497138"/>
                    </a:cubicBezTo>
                    <a:lnTo>
                      <a:pt x="1670987" y="1497138"/>
                    </a:lnTo>
                    <a:lnTo>
                      <a:pt x="1668799" y="1497065"/>
                    </a:lnTo>
                    <a:lnTo>
                      <a:pt x="1721666" y="1345146"/>
                    </a:lnTo>
                    <a:lnTo>
                      <a:pt x="1844925" y="979702"/>
                    </a:lnTo>
                    <a:lnTo>
                      <a:pt x="1862517" y="931248"/>
                    </a:lnTo>
                    <a:lnTo>
                      <a:pt x="1882322" y="871829"/>
                    </a:lnTo>
                    <a:lnTo>
                      <a:pt x="1897817" y="825585"/>
                    </a:lnTo>
                    <a:lnTo>
                      <a:pt x="1900134" y="818794"/>
                    </a:lnTo>
                    <a:lnTo>
                      <a:pt x="1845253" y="816685"/>
                    </a:lnTo>
                    <a:lnTo>
                      <a:pt x="1124316" y="786388"/>
                    </a:lnTo>
                    <a:close/>
                    <a:moveTo>
                      <a:pt x="596606" y="0"/>
                    </a:moveTo>
                    <a:lnTo>
                      <a:pt x="1576388" y="32983"/>
                    </a:lnTo>
                    <a:lnTo>
                      <a:pt x="1818479" y="41823"/>
                    </a:lnTo>
                    <a:lnTo>
                      <a:pt x="1661880" y="189189"/>
                    </a:lnTo>
                    <a:lnTo>
                      <a:pt x="2511923" y="189189"/>
                    </a:lnTo>
                    <a:lnTo>
                      <a:pt x="2516442" y="184974"/>
                    </a:lnTo>
                    <a:lnTo>
                      <a:pt x="2515022" y="189189"/>
                    </a:lnTo>
                    <a:lnTo>
                      <a:pt x="2515182" y="189189"/>
                    </a:lnTo>
                    <a:lnTo>
                      <a:pt x="2516980" y="183854"/>
                    </a:lnTo>
                    <a:lnTo>
                      <a:pt x="2587361" y="115581"/>
                    </a:lnTo>
                    <a:lnTo>
                      <a:pt x="2805386" y="489839"/>
                    </a:lnTo>
                    <a:lnTo>
                      <a:pt x="2455299" y="1526852"/>
                    </a:lnTo>
                    <a:lnTo>
                      <a:pt x="2296876" y="2002377"/>
                    </a:lnTo>
                    <a:lnTo>
                      <a:pt x="2246233" y="2152041"/>
                    </a:lnTo>
                    <a:lnTo>
                      <a:pt x="2208705" y="2262152"/>
                    </a:lnTo>
                    <a:lnTo>
                      <a:pt x="251540" y="2196066"/>
                    </a:lnTo>
                    <a:lnTo>
                      <a:pt x="1194" y="1772343"/>
                    </a:lnTo>
                    <a:lnTo>
                      <a:pt x="0" y="1772304"/>
                    </a:lnTo>
                    <a:lnTo>
                      <a:pt x="88075" y="1516944"/>
                    </a:lnTo>
                    <a:lnTo>
                      <a:pt x="59660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noFill/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 defTabSz="914446"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" name="Freeform: Shape 37">
                <a:extLst>
                  <a:ext uri="{FF2B5EF4-FFF2-40B4-BE49-F238E27FC236}">
                    <a16:creationId xmlns:a16="http://schemas.microsoft.com/office/drawing/2014/main" id="{0FD5C2F2-FEFD-B31E-7218-46F3B58FC59F}"/>
                  </a:ext>
                </a:extLst>
              </p:cNvPr>
              <p:cNvSpPr/>
              <p:nvPr/>
            </p:nvSpPr>
            <p:spPr>
              <a:xfrm>
                <a:off x="4517510" y="3513763"/>
                <a:ext cx="2349669" cy="1581098"/>
              </a:xfrm>
              <a:custGeom>
                <a:avLst/>
                <a:gdLst>
                  <a:gd name="connsiteX0" fmla="*/ 1509802 w 3132892"/>
                  <a:gd name="connsiteY0" fmla="*/ 943766 h 2108130"/>
                  <a:gd name="connsiteX1" fmla="*/ 1338583 w 3132892"/>
                  <a:gd name="connsiteY1" fmla="*/ 1011784 h 2108130"/>
                  <a:gd name="connsiteX2" fmla="*/ 1620402 w 3132892"/>
                  <a:gd name="connsiteY2" fmla="*/ 1166852 h 2108130"/>
                  <a:gd name="connsiteX3" fmla="*/ 1791884 w 3132892"/>
                  <a:gd name="connsiteY3" fmla="*/ 1096822 h 2108130"/>
                  <a:gd name="connsiteX4" fmla="*/ 1567556 w 3132892"/>
                  <a:gd name="connsiteY4" fmla="*/ 0 h 2108130"/>
                  <a:gd name="connsiteX5" fmla="*/ 3130533 w 3132892"/>
                  <a:gd name="connsiteY5" fmla="*/ 849756 h 2108130"/>
                  <a:gd name="connsiteX6" fmla="*/ 3132892 w 3132892"/>
                  <a:gd name="connsiteY6" fmla="*/ 848787 h 2108130"/>
                  <a:gd name="connsiteX7" fmla="*/ 3060226 w 3132892"/>
                  <a:gd name="connsiteY7" fmla="*/ 1493877 h 2108130"/>
                  <a:gd name="connsiteX8" fmla="*/ 1563110 w 3132892"/>
                  <a:gd name="connsiteY8" fmla="*/ 2108130 h 2108130"/>
                  <a:gd name="connsiteX9" fmla="*/ 612074 w 3132892"/>
                  <a:gd name="connsiteY9" fmla="*/ 1590750 h 2108130"/>
                  <a:gd name="connsiteX10" fmla="*/ 213501 w 3132892"/>
                  <a:gd name="connsiteY10" fmla="*/ 1372786 h 2108130"/>
                  <a:gd name="connsiteX11" fmla="*/ 72666 w 3132892"/>
                  <a:gd name="connsiteY11" fmla="*/ 1295771 h 2108130"/>
                  <a:gd name="connsiteX12" fmla="*/ 0 w 3132892"/>
                  <a:gd name="connsiteY12" fmla="*/ 1256134 h 2108130"/>
                  <a:gd name="connsiteX13" fmla="*/ 72431 w 3132892"/>
                  <a:gd name="connsiteY13" fmla="*/ 615305 h 2108130"/>
                  <a:gd name="connsiteX14" fmla="*/ 70448 w 3132892"/>
                  <a:gd name="connsiteY14" fmla="*/ 614233 h 2108130"/>
                  <a:gd name="connsiteX15" fmla="*/ 72655 w 3132892"/>
                  <a:gd name="connsiteY15" fmla="*/ 613318 h 2108130"/>
                  <a:gd name="connsiteX16" fmla="*/ 72666 w 3132892"/>
                  <a:gd name="connsiteY16" fmla="*/ 613224 h 2108130"/>
                  <a:gd name="connsiteX17" fmla="*/ 72759 w 3132892"/>
                  <a:gd name="connsiteY17" fmla="*/ 613275 h 2108130"/>
                  <a:gd name="connsiteX18" fmla="*/ 521833 w 3132892"/>
                  <a:gd name="connsiteY18" fmla="*/ 427089 h 2108130"/>
                  <a:gd name="connsiteX19" fmla="*/ 717773 w 3132892"/>
                  <a:gd name="connsiteY19" fmla="*/ 649479 h 2108130"/>
                  <a:gd name="connsiteX20" fmla="*/ 691280 w 3132892"/>
                  <a:gd name="connsiteY20" fmla="*/ 660459 h 2108130"/>
                  <a:gd name="connsiteX21" fmla="*/ 724291 w 3132892"/>
                  <a:gd name="connsiteY21" fmla="*/ 680319 h 2108130"/>
                  <a:gd name="connsiteX22" fmla="*/ 865260 w 3132892"/>
                  <a:gd name="connsiteY22" fmla="*/ 755150 h 2108130"/>
                  <a:gd name="connsiteX23" fmla="*/ 1263658 w 3132892"/>
                  <a:gd name="connsiteY23" fmla="*/ 973134 h 2108130"/>
                  <a:gd name="connsiteX24" fmla="*/ 1265795 w 3132892"/>
                  <a:gd name="connsiteY24" fmla="*/ 974234 h 2108130"/>
                  <a:gd name="connsiteX25" fmla="*/ 1536224 w 3132892"/>
                  <a:gd name="connsiteY25" fmla="*/ 716997 h 2108130"/>
                  <a:gd name="connsiteX26" fmla="*/ 1278636 w 3132892"/>
                  <a:gd name="connsiteY26" fmla="*/ 421964 h 2108130"/>
                  <a:gd name="connsiteX27" fmla="*/ 1307233 w 3132892"/>
                  <a:gd name="connsiteY27" fmla="*/ 410360 h 2108130"/>
                  <a:gd name="connsiteX28" fmla="*/ 1305720 w 3132892"/>
                  <a:gd name="connsiteY28" fmla="*/ 408847 h 2108130"/>
                  <a:gd name="connsiteX29" fmla="*/ 1276975 w 3132892"/>
                  <a:gd name="connsiteY29" fmla="*/ 420514 h 2108130"/>
                  <a:gd name="connsiteX30" fmla="*/ 1081035 w 3132892"/>
                  <a:gd name="connsiteY30" fmla="*/ 198124 h 2108130"/>
                  <a:gd name="connsiteX31" fmla="*/ 1131614 w 3132892"/>
                  <a:gd name="connsiteY31" fmla="*/ 178332 h 2108130"/>
                  <a:gd name="connsiteX0" fmla="*/ 1509802 w 3132892"/>
                  <a:gd name="connsiteY0" fmla="*/ 943766 h 2108130"/>
                  <a:gd name="connsiteX1" fmla="*/ 1338583 w 3132892"/>
                  <a:gd name="connsiteY1" fmla="*/ 1011784 h 2108130"/>
                  <a:gd name="connsiteX2" fmla="*/ 1620402 w 3132892"/>
                  <a:gd name="connsiteY2" fmla="*/ 1166852 h 2108130"/>
                  <a:gd name="connsiteX3" fmla="*/ 1791884 w 3132892"/>
                  <a:gd name="connsiteY3" fmla="*/ 1096822 h 2108130"/>
                  <a:gd name="connsiteX4" fmla="*/ 1509802 w 3132892"/>
                  <a:gd name="connsiteY4" fmla="*/ 943766 h 2108130"/>
                  <a:gd name="connsiteX5" fmla="*/ 1567556 w 3132892"/>
                  <a:gd name="connsiteY5" fmla="*/ 0 h 2108130"/>
                  <a:gd name="connsiteX6" fmla="*/ 3130533 w 3132892"/>
                  <a:gd name="connsiteY6" fmla="*/ 849756 h 2108130"/>
                  <a:gd name="connsiteX7" fmla="*/ 3132892 w 3132892"/>
                  <a:gd name="connsiteY7" fmla="*/ 848787 h 2108130"/>
                  <a:gd name="connsiteX8" fmla="*/ 3060226 w 3132892"/>
                  <a:gd name="connsiteY8" fmla="*/ 1493877 h 2108130"/>
                  <a:gd name="connsiteX9" fmla="*/ 1563110 w 3132892"/>
                  <a:gd name="connsiteY9" fmla="*/ 2108130 h 2108130"/>
                  <a:gd name="connsiteX10" fmla="*/ 612074 w 3132892"/>
                  <a:gd name="connsiteY10" fmla="*/ 1590750 h 2108130"/>
                  <a:gd name="connsiteX11" fmla="*/ 213501 w 3132892"/>
                  <a:gd name="connsiteY11" fmla="*/ 1372786 h 2108130"/>
                  <a:gd name="connsiteX12" fmla="*/ 72666 w 3132892"/>
                  <a:gd name="connsiteY12" fmla="*/ 1295771 h 2108130"/>
                  <a:gd name="connsiteX13" fmla="*/ 0 w 3132892"/>
                  <a:gd name="connsiteY13" fmla="*/ 1256134 h 2108130"/>
                  <a:gd name="connsiteX14" fmla="*/ 72431 w 3132892"/>
                  <a:gd name="connsiteY14" fmla="*/ 615305 h 2108130"/>
                  <a:gd name="connsiteX15" fmla="*/ 70448 w 3132892"/>
                  <a:gd name="connsiteY15" fmla="*/ 614233 h 2108130"/>
                  <a:gd name="connsiteX16" fmla="*/ 72655 w 3132892"/>
                  <a:gd name="connsiteY16" fmla="*/ 613318 h 2108130"/>
                  <a:gd name="connsiteX17" fmla="*/ 72666 w 3132892"/>
                  <a:gd name="connsiteY17" fmla="*/ 613224 h 2108130"/>
                  <a:gd name="connsiteX18" fmla="*/ 72759 w 3132892"/>
                  <a:gd name="connsiteY18" fmla="*/ 613275 h 2108130"/>
                  <a:gd name="connsiteX19" fmla="*/ 521833 w 3132892"/>
                  <a:gd name="connsiteY19" fmla="*/ 427089 h 2108130"/>
                  <a:gd name="connsiteX20" fmla="*/ 717773 w 3132892"/>
                  <a:gd name="connsiteY20" fmla="*/ 649479 h 2108130"/>
                  <a:gd name="connsiteX21" fmla="*/ 691280 w 3132892"/>
                  <a:gd name="connsiteY21" fmla="*/ 660459 h 2108130"/>
                  <a:gd name="connsiteX22" fmla="*/ 724291 w 3132892"/>
                  <a:gd name="connsiteY22" fmla="*/ 680319 h 2108130"/>
                  <a:gd name="connsiteX23" fmla="*/ 865260 w 3132892"/>
                  <a:gd name="connsiteY23" fmla="*/ 755150 h 2108130"/>
                  <a:gd name="connsiteX24" fmla="*/ 1263658 w 3132892"/>
                  <a:gd name="connsiteY24" fmla="*/ 973134 h 2108130"/>
                  <a:gd name="connsiteX25" fmla="*/ 1265795 w 3132892"/>
                  <a:gd name="connsiteY25" fmla="*/ 974234 h 2108130"/>
                  <a:gd name="connsiteX26" fmla="*/ 1536224 w 3132892"/>
                  <a:gd name="connsiteY26" fmla="*/ 716997 h 2108130"/>
                  <a:gd name="connsiteX27" fmla="*/ 1278636 w 3132892"/>
                  <a:gd name="connsiteY27" fmla="*/ 421964 h 2108130"/>
                  <a:gd name="connsiteX28" fmla="*/ 1307233 w 3132892"/>
                  <a:gd name="connsiteY28" fmla="*/ 410360 h 2108130"/>
                  <a:gd name="connsiteX29" fmla="*/ 1276975 w 3132892"/>
                  <a:gd name="connsiteY29" fmla="*/ 420514 h 2108130"/>
                  <a:gd name="connsiteX30" fmla="*/ 1081035 w 3132892"/>
                  <a:gd name="connsiteY30" fmla="*/ 198124 h 2108130"/>
                  <a:gd name="connsiteX31" fmla="*/ 1131614 w 3132892"/>
                  <a:gd name="connsiteY31" fmla="*/ 178332 h 2108130"/>
                  <a:gd name="connsiteX32" fmla="*/ 1567556 w 3132892"/>
                  <a:gd name="connsiteY32" fmla="*/ 0 h 2108130"/>
                  <a:gd name="connsiteX0" fmla="*/ 1509802 w 3132892"/>
                  <a:gd name="connsiteY0" fmla="*/ 943766 h 2108130"/>
                  <a:gd name="connsiteX1" fmla="*/ 1338583 w 3132892"/>
                  <a:gd name="connsiteY1" fmla="*/ 1011784 h 2108130"/>
                  <a:gd name="connsiteX2" fmla="*/ 1620402 w 3132892"/>
                  <a:gd name="connsiteY2" fmla="*/ 1166852 h 2108130"/>
                  <a:gd name="connsiteX3" fmla="*/ 1791884 w 3132892"/>
                  <a:gd name="connsiteY3" fmla="*/ 1096822 h 2108130"/>
                  <a:gd name="connsiteX4" fmla="*/ 1509802 w 3132892"/>
                  <a:gd name="connsiteY4" fmla="*/ 943766 h 2108130"/>
                  <a:gd name="connsiteX5" fmla="*/ 1567556 w 3132892"/>
                  <a:gd name="connsiteY5" fmla="*/ 0 h 2108130"/>
                  <a:gd name="connsiteX6" fmla="*/ 3130533 w 3132892"/>
                  <a:gd name="connsiteY6" fmla="*/ 849756 h 2108130"/>
                  <a:gd name="connsiteX7" fmla="*/ 3132892 w 3132892"/>
                  <a:gd name="connsiteY7" fmla="*/ 848787 h 2108130"/>
                  <a:gd name="connsiteX8" fmla="*/ 3060226 w 3132892"/>
                  <a:gd name="connsiteY8" fmla="*/ 1493877 h 2108130"/>
                  <a:gd name="connsiteX9" fmla="*/ 1563110 w 3132892"/>
                  <a:gd name="connsiteY9" fmla="*/ 2108130 h 2108130"/>
                  <a:gd name="connsiteX10" fmla="*/ 612074 w 3132892"/>
                  <a:gd name="connsiteY10" fmla="*/ 1590750 h 2108130"/>
                  <a:gd name="connsiteX11" fmla="*/ 213501 w 3132892"/>
                  <a:gd name="connsiteY11" fmla="*/ 1372786 h 2108130"/>
                  <a:gd name="connsiteX12" fmla="*/ 72666 w 3132892"/>
                  <a:gd name="connsiteY12" fmla="*/ 1295771 h 2108130"/>
                  <a:gd name="connsiteX13" fmla="*/ 0 w 3132892"/>
                  <a:gd name="connsiteY13" fmla="*/ 1256134 h 2108130"/>
                  <a:gd name="connsiteX14" fmla="*/ 72431 w 3132892"/>
                  <a:gd name="connsiteY14" fmla="*/ 615305 h 2108130"/>
                  <a:gd name="connsiteX15" fmla="*/ 70448 w 3132892"/>
                  <a:gd name="connsiteY15" fmla="*/ 614233 h 2108130"/>
                  <a:gd name="connsiteX16" fmla="*/ 72655 w 3132892"/>
                  <a:gd name="connsiteY16" fmla="*/ 613318 h 2108130"/>
                  <a:gd name="connsiteX17" fmla="*/ 72666 w 3132892"/>
                  <a:gd name="connsiteY17" fmla="*/ 613224 h 2108130"/>
                  <a:gd name="connsiteX18" fmla="*/ 72759 w 3132892"/>
                  <a:gd name="connsiteY18" fmla="*/ 613275 h 2108130"/>
                  <a:gd name="connsiteX19" fmla="*/ 521833 w 3132892"/>
                  <a:gd name="connsiteY19" fmla="*/ 427089 h 2108130"/>
                  <a:gd name="connsiteX20" fmla="*/ 717773 w 3132892"/>
                  <a:gd name="connsiteY20" fmla="*/ 649479 h 2108130"/>
                  <a:gd name="connsiteX21" fmla="*/ 691280 w 3132892"/>
                  <a:gd name="connsiteY21" fmla="*/ 660459 h 2108130"/>
                  <a:gd name="connsiteX22" fmla="*/ 724291 w 3132892"/>
                  <a:gd name="connsiteY22" fmla="*/ 680319 h 2108130"/>
                  <a:gd name="connsiteX23" fmla="*/ 865260 w 3132892"/>
                  <a:gd name="connsiteY23" fmla="*/ 755150 h 2108130"/>
                  <a:gd name="connsiteX24" fmla="*/ 1263658 w 3132892"/>
                  <a:gd name="connsiteY24" fmla="*/ 973134 h 2108130"/>
                  <a:gd name="connsiteX25" fmla="*/ 1265795 w 3132892"/>
                  <a:gd name="connsiteY25" fmla="*/ 974234 h 2108130"/>
                  <a:gd name="connsiteX26" fmla="*/ 1536224 w 3132892"/>
                  <a:gd name="connsiteY26" fmla="*/ 716997 h 2108130"/>
                  <a:gd name="connsiteX27" fmla="*/ 1278636 w 3132892"/>
                  <a:gd name="connsiteY27" fmla="*/ 421964 h 2108130"/>
                  <a:gd name="connsiteX28" fmla="*/ 1276975 w 3132892"/>
                  <a:gd name="connsiteY28" fmla="*/ 420514 h 2108130"/>
                  <a:gd name="connsiteX29" fmla="*/ 1081035 w 3132892"/>
                  <a:gd name="connsiteY29" fmla="*/ 198124 h 2108130"/>
                  <a:gd name="connsiteX30" fmla="*/ 1131614 w 3132892"/>
                  <a:gd name="connsiteY30" fmla="*/ 178332 h 2108130"/>
                  <a:gd name="connsiteX31" fmla="*/ 1567556 w 3132892"/>
                  <a:gd name="connsiteY31" fmla="*/ 0 h 210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132892" h="2108130">
                    <a:moveTo>
                      <a:pt x="1509802" y="943766"/>
                    </a:moveTo>
                    <a:lnTo>
                      <a:pt x="1338583" y="1011784"/>
                    </a:lnTo>
                    <a:lnTo>
                      <a:pt x="1620402" y="1166852"/>
                    </a:lnTo>
                    <a:lnTo>
                      <a:pt x="1791884" y="1096822"/>
                    </a:lnTo>
                    <a:lnTo>
                      <a:pt x="1509802" y="943766"/>
                    </a:lnTo>
                    <a:close/>
                    <a:moveTo>
                      <a:pt x="1567556" y="0"/>
                    </a:moveTo>
                    <a:lnTo>
                      <a:pt x="3130533" y="849756"/>
                    </a:lnTo>
                    <a:lnTo>
                      <a:pt x="3132892" y="848787"/>
                    </a:lnTo>
                    <a:lnTo>
                      <a:pt x="3060226" y="1493877"/>
                    </a:lnTo>
                    <a:lnTo>
                      <a:pt x="1563110" y="2108130"/>
                    </a:lnTo>
                    <a:lnTo>
                      <a:pt x="612074" y="1590750"/>
                    </a:lnTo>
                    <a:lnTo>
                      <a:pt x="213501" y="1372786"/>
                    </a:lnTo>
                    <a:lnTo>
                      <a:pt x="72666" y="1295771"/>
                    </a:lnTo>
                    <a:lnTo>
                      <a:pt x="0" y="1256134"/>
                    </a:lnTo>
                    <a:lnTo>
                      <a:pt x="72431" y="615305"/>
                    </a:lnTo>
                    <a:lnTo>
                      <a:pt x="70448" y="614233"/>
                    </a:lnTo>
                    <a:lnTo>
                      <a:pt x="72655" y="613318"/>
                    </a:lnTo>
                    <a:cubicBezTo>
                      <a:pt x="72659" y="613287"/>
                      <a:pt x="72662" y="613255"/>
                      <a:pt x="72666" y="613224"/>
                    </a:cubicBezTo>
                    <a:lnTo>
                      <a:pt x="72759" y="613275"/>
                    </a:lnTo>
                    <a:lnTo>
                      <a:pt x="521833" y="427089"/>
                    </a:lnTo>
                    <a:lnTo>
                      <a:pt x="717773" y="649479"/>
                    </a:lnTo>
                    <a:lnTo>
                      <a:pt x="691280" y="660459"/>
                    </a:lnTo>
                    <a:lnTo>
                      <a:pt x="724291" y="680319"/>
                    </a:lnTo>
                    <a:lnTo>
                      <a:pt x="865260" y="755150"/>
                    </a:lnTo>
                    <a:lnTo>
                      <a:pt x="1263658" y="973134"/>
                    </a:lnTo>
                    <a:lnTo>
                      <a:pt x="1265795" y="974234"/>
                    </a:lnTo>
                    <a:lnTo>
                      <a:pt x="1536224" y="716997"/>
                    </a:lnTo>
                    <a:lnTo>
                      <a:pt x="1278636" y="421964"/>
                    </a:lnTo>
                    <a:lnTo>
                      <a:pt x="1276975" y="420514"/>
                    </a:lnTo>
                    <a:lnTo>
                      <a:pt x="1081035" y="198124"/>
                    </a:lnTo>
                    <a:lnTo>
                      <a:pt x="1131614" y="178332"/>
                    </a:lnTo>
                    <a:lnTo>
                      <a:pt x="156755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noFill/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 defTabSz="914446"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Freeform: Shape 30">
                <a:extLst>
                  <a:ext uri="{FF2B5EF4-FFF2-40B4-BE49-F238E27FC236}">
                    <a16:creationId xmlns:a16="http://schemas.microsoft.com/office/drawing/2014/main" id="{D55119BD-F854-834E-6E49-AB721E3DCB9A}"/>
                  </a:ext>
                </a:extLst>
              </p:cNvPr>
              <p:cNvSpPr/>
              <p:nvPr/>
            </p:nvSpPr>
            <p:spPr>
              <a:xfrm>
                <a:off x="3298193" y="2838315"/>
                <a:ext cx="2374312" cy="2316102"/>
              </a:xfrm>
              <a:custGeom>
                <a:avLst/>
                <a:gdLst>
                  <a:gd name="connsiteX0" fmla="*/ 1631175 w 3165749"/>
                  <a:gd name="connsiteY0" fmla="*/ 737183 h 3088137"/>
                  <a:gd name="connsiteX1" fmla="*/ 1556366 w 3165749"/>
                  <a:gd name="connsiteY1" fmla="*/ 809739 h 3088137"/>
                  <a:gd name="connsiteX2" fmla="*/ 1485869 w 3165749"/>
                  <a:gd name="connsiteY2" fmla="*/ 877970 h 3088137"/>
                  <a:gd name="connsiteX3" fmla="*/ 1322973 w 3165749"/>
                  <a:gd name="connsiteY3" fmla="*/ 1029946 h 3088137"/>
                  <a:gd name="connsiteX4" fmla="*/ 895884 w 3165749"/>
                  <a:gd name="connsiteY4" fmla="*/ 1435031 h 3088137"/>
                  <a:gd name="connsiteX5" fmla="*/ 810056 w 3165749"/>
                  <a:gd name="connsiteY5" fmla="*/ 1516440 h 3088137"/>
                  <a:gd name="connsiteX6" fmla="*/ 851806 w 3165749"/>
                  <a:gd name="connsiteY6" fmla="*/ 1564949 h 3088137"/>
                  <a:gd name="connsiteX7" fmla="*/ 1425496 w 3165749"/>
                  <a:gd name="connsiteY7" fmla="*/ 2216298 h 3088137"/>
                  <a:gd name="connsiteX8" fmla="*/ 1542841 w 3165749"/>
                  <a:gd name="connsiteY8" fmla="*/ 2350247 h 3088137"/>
                  <a:gd name="connsiteX9" fmla="*/ 1698544 w 3165749"/>
                  <a:gd name="connsiteY9" fmla="*/ 2201029 h 3088137"/>
                  <a:gd name="connsiteX10" fmla="*/ 1708560 w 3165749"/>
                  <a:gd name="connsiteY10" fmla="*/ 2206507 h 3088137"/>
                  <a:gd name="connsiteX11" fmla="*/ 2358579 w 3165749"/>
                  <a:gd name="connsiteY11" fmla="*/ 1587167 h 3088137"/>
                  <a:gd name="connsiteX12" fmla="*/ 2353091 w 3165749"/>
                  <a:gd name="connsiteY12" fmla="*/ 1584252 h 3088137"/>
                  <a:gd name="connsiteX13" fmla="*/ 2364094 w 3165749"/>
                  <a:gd name="connsiteY13" fmla="*/ 1573256 h 3088137"/>
                  <a:gd name="connsiteX14" fmla="*/ 2346463 w 3165749"/>
                  <a:gd name="connsiteY14" fmla="*/ 1553435 h 3088137"/>
                  <a:gd name="connsiteX15" fmla="*/ 2150532 w 3165749"/>
                  <a:gd name="connsiteY15" fmla="*/ 1331067 h 3088137"/>
                  <a:gd name="connsiteX16" fmla="*/ 1554308 w 3165749"/>
                  <a:gd name="connsiteY16" fmla="*/ 0 h 3088137"/>
                  <a:gd name="connsiteX17" fmla="*/ 1754699 w 3165749"/>
                  <a:gd name="connsiteY17" fmla="*/ 19816 h 3088137"/>
                  <a:gd name="connsiteX18" fmla="*/ 1763339 w 3165749"/>
                  <a:gd name="connsiteY18" fmla="*/ 19386 h 3088137"/>
                  <a:gd name="connsiteX19" fmla="*/ 2712242 w 3165749"/>
                  <a:gd name="connsiteY19" fmla="*/ 1104813 h 3088137"/>
                  <a:gd name="connsiteX20" fmla="*/ 2908127 w 3165749"/>
                  <a:gd name="connsiteY20" fmla="*/ 1327170 h 3088137"/>
                  <a:gd name="connsiteX21" fmla="*/ 3165749 w 3165749"/>
                  <a:gd name="connsiteY21" fmla="*/ 1622151 h 3088137"/>
                  <a:gd name="connsiteX22" fmla="*/ 2894986 w 3165749"/>
                  <a:gd name="connsiteY22" fmla="*/ 1879745 h 3088137"/>
                  <a:gd name="connsiteX23" fmla="*/ 2496507 w 3165749"/>
                  <a:gd name="connsiteY23" fmla="*/ 1661780 h 3088137"/>
                  <a:gd name="connsiteX24" fmla="*/ 2494007 w 3165749"/>
                  <a:gd name="connsiteY24" fmla="*/ 1659098 h 3088137"/>
                  <a:gd name="connsiteX25" fmla="*/ 2485050 w 3165749"/>
                  <a:gd name="connsiteY25" fmla="*/ 1654341 h 3088137"/>
                  <a:gd name="connsiteX26" fmla="*/ 1822194 w 3165749"/>
                  <a:gd name="connsiteY26" fmla="*/ 2268650 h 3088137"/>
                  <a:gd name="connsiteX27" fmla="*/ 1839451 w 3165749"/>
                  <a:gd name="connsiteY27" fmla="*/ 2278087 h 3088137"/>
                  <a:gd name="connsiteX28" fmla="*/ 1843797 w 3165749"/>
                  <a:gd name="connsiteY28" fmla="*/ 2275753 h 3088137"/>
                  <a:gd name="connsiteX29" fmla="*/ 2242275 w 3165749"/>
                  <a:gd name="connsiteY29" fmla="*/ 2493713 h 3088137"/>
                  <a:gd name="connsiteX30" fmla="*/ 1694068 w 3165749"/>
                  <a:gd name="connsiteY30" fmla="*/ 3011084 h 3088137"/>
                  <a:gd name="connsiteX31" fmla="*/ 1612611 w 3165749"/>
                  <a:gd name="connsiteY31" fmla="*/ 3088137 h 3088137"/>
                  <a:gd name="connsiteX32" fmla="*/ 1610785 w 3165749"/>
                  <a:gd name="connsiteY32" fmla="*/ 3086043 h 3088137"/>
                  <a:gd name="connsiteX33" fmla="*/ 1412339 w 3165749"/>
                  <a:gd name="connsiteY33" fmla="*/ 3066417 h 3088137"/>
                  <a:gd name="connsiteX34" fmla="*/ 1216395 w 3165749"/>
                  <a:gd name="connsiteY34" fmla="*/ 2839651 h 3088137"/>
                  <a:gd name="connsiteX35" fmla="*/ 629709 w 3165749"/>
                  <a:gd name="connsiteY35" fmla="*/ 2190637 h 3088137"/>
                  <a:gd name="connsiteX36" fmla="*/ 66088 w 3165749"/>
                  <a:gd name="connsiteY36" fmla="*/ 1545549 h 3088137"/>
                  <a:gd name="connsiteX37" fmla="*/ 0 w 3165749"/>
                  <a:gd name="connsiteY37" fmla="*/ 1470655 h 3088137"/>
                  <a:gd name="connsiteX38" fmla="*/ 407290 w 3165749"/>
                  <a:gd name="connsiteY38" fmla="*/ 1085411 h 3088137"/>
                  <a:gd name="connsiteX39" fmla="*/ 779407 w 3165749"/>
                  <a:gd name="connsiteY39" fmla="*/ 735328 h 3088137"/>
                  <a:gd name="connsiteX0" fmla="*/ 1631175 w 3165749"/>
                  <a:gd name="connsiteY0" fmla="*/ 737183 h 3088137"/>
                  <a:gd name="connsiteX1" fmla="*/ 1556366 w 3165749"/>
                  <a:gd name="connsiteY1" fmla="*/ 809739 h 3088137"/>
                  <a:gd name="connsiteX2" fmla="*/ 1485869 w 3165749"/>
                  <a:gd name="connsiteY2" fmla="*/ 877970 h 3088137"/>
                  <a:gd name="connsiteX3" fmla="*/ 1322973 w 3165749"/>
                  <a:gd name="connsiteY3" fmla="*/ 1029946 h 3088137"/>
                  <a:gd name="connsiteX4" fmla="*/ 895884 w 3165749"/>
                  <a:gd name="connsiteY4" fmla="*/ 1435031 h 3088137"/>
                  <a:gd name="connsiteX5" fmla="*/ 810056 w 3165749"/>
                  <a:gd name="connsiteY5" fmla="*/ 1516440 h 3088137"/>
                  <a:gd name="connsiteX6" fmla="*/ 851806 w 3165749"/>
                  <a:gd name="connsiteY6" fmla="*/ 1564949 h 3088137"/>
                  <a:gd name="connsiteX7" fmla="*/ 1425496 w 3165749"/>
                  <a:gd name="connsiteY7" fmla="*/ 2216298 h 3088137"/>
                  <a:gd name="connsiteX8" fmla="*/ 1542841 w 3165749"/>
                  <a:gd name="connsiteY8" fmla="*/ 2350247 h 3088137"/>
                  <a:gd name="connsiteX9" fmla="*/ 1698544 w 3165749"/>
                  <a:gd name="connsiteY9" fmla="*/ 2201029 h 3088137"/>
                  <a:gd name="connsiteX10" fmla="*/ 2358579 w 3165749"/>
                  <a:gd name="connsiteY10" fmla="*/ 1587167 h 3088137"/>
                  <a:gd name="connsiteX11" fmla="*/ 2353091 w 3165749"/>
                  <a:gd name="connsiteY11" fmla="*/ 1584252 h 3088137"/>
                  <a:gd name="connsiteX12" fmla="*/ 2364094 w 3165749"/>
                  <a:gd name="connsiteY12" fmla="*/ 1573256 h 3088137"/>
                  <a:gd name="connsiteX13" fmla="*/ 2346463 w 3165749"/>
                  <a:gd name="connsiteY13" fmla="*/ 1553435 h 3088137"/>
                  <a:gd name="connsiteX14" fmla="*/ 2150532 w 3165749"/>
                  <a:gd name="connsiteY14" fmla="*/ 1331067 h 3088137"/>
                  <a:gd name="connsiteX15" fmla="*/ 1631175 w 3165749"/>
                  <a:gd name="connsiteY15" fmla="*/ 737183 h 3088137"/>
                  <a:gd name="connsiteX16" fmla="*/ 1554308 w 3165749"/>
                  <a:gd name="connsiteY16" fmla="*/ 0 h 3088137"/>
                  <a:gd name="connsiteX17" fmla="*/ 1754699 w 3165749"/>
                  <a:gd name="connsiteY17" fmla="*/ 19816 h 3088137"/>
                  <a:gd name="connsiteX18" fmla="*/ 1763339 w 3165749"/>
                  <a:gd name="connsiteY18" fmla="*/ 19386 h 3088137"/>
                  <a:gd name="connsiteX19" fmla="*/ 2712242 w 3165749"/>
                  <a:gd name="connsiteY19" fmla="*/ 1104813 h 3088137"/>
                  <a:gd name="connsiteX20" fmla="*/ 2908127 w 3165749"/>
                  <a:gd name="connsiteY20" fmla="*/ 1327170 h 3088137"/>
                  <a:gd name="connsiteX21" fmla="*/ 3165749 w 3165749"/>
                  <a:gd name="connsiteY21" fmla="*/ 1622151 h 3088137"/>
                  <a:gd name="connsiteX22" fmla="*/ 2894986 w 3165749"/>
                  <a:gd name="connsiteY22" fmla="*/ 1879745 h 3088137"/>
                  <a:gd name="connsiteX23" fmla="*/ 2496507 w 3165749"/>
                  <a:gd name="connsiteY23" fmla="*/ 1661780 h 3088137"/>
                  <a:gd name="connsiteX24" fmla="*/ 2494007 w 3165749"/>
                  <a:gd name="connsiteY24" fmla="*/ 1659098 h 3088137"/>
                  <a:gd name="connsiteX25" fmla="*/ 2485050 w 3165749"/>
                  <a:gd name="connsiteY25" fmla="*/ 1654341 h 3088137"/>
                  <a:gd name="connsiteX26" fmla="*/ 1822194 w 3165749"/>
                  <a:gd name="connsiteY26" fmla="*/ 2268650 h 3088137"/>
                  <a:gd name="connsiteX27" fmla="*/ 1839451 w 3165749"/>
                  <a:gd name="connsiteY27" fmla="*/ 2278087 h 3088137"/>
                  <a:gd name="connsiteX28" fmla="*/ 1843797 w 3165749"/>
                  <a:gd name="connsiteY28" fmla="*/ 2275753 h 3088137"/>
                  <a:gd name="connsiteX29" fmla="*/ 2242275 w 3165749"/>
                  <a:gd name="connsiteY29" fmla="*/ 2493713 h 3088137"/>
                  <a:gd name="connsiteX30" fmla="*/ 1694068 w 3165749"/>
                  <a:gd name="connsiteY30" fmla="*/ 3011084 h 3088137"/>
                  <a:gd name="connsiteX31" fmla="*/ 1612611 w 3165749"/>
                  <a:gd name="connsiteY31" fmla="*/ 3088137 h 3088137"/>
                  <a:gd name="connsiteX32" fmla="*/ 1610785 w 3165749"/>
                  <a:gd name="connsiteY32" fmla="*/ 3086043 h 3088137"/>
                  <a:gd name="connsiteX33" fmla="*/ 1412339 w 3165749"/>
                  <a:gd name="connsiteY33" fmla="*/ 3066417 h 3088137"/>
                  <a:gd name="connsiteX34" fmla="*/ 1216395 w 3165749"/>
                  <a:gd name="connsiteY34" fmla="*/ 2839651 h 3088137"/>
                  <a:gd name="connsiteX35" fmla="*/ 629709 w 3165749"/>
                  <a:gd name="connsiteY35" fmla="*/ 2190637 h 3088137"/>
                  <a:gd name="connsiteX36" fmla="*/ 66088 w 3165749"/>
                  <a:gd name="connsiteY36" fmla="*/ 1545549 h 3088137"/>
                  <a:gd name="connsiteX37" fmla="*/ 0 w 3165749"/>
                  <a:gd name="connsiteY37" fmla="*/ 1470655 h 3088137"/>
                  <a:gd name="connsiteX38" fmla="*/ 407290 w 3165749"/>
                  <a:gd name="connsiteY38" fmla="*/ 1085411 h 3088137"/>
                  <a:gd name="connsiteX39" fmla="*/ 779407 w 3165749"/>
                  <a:gd name="connsiteY39" fmla="*/ 735328 h 3088137"/>
                  <a:gd name="connsiteX40" fmla="*/ 1554308 w 3165749"/>
                  <a:gd name="connsiteY40" fmla="*/ 0 h 3088137"/>
                  <a:gd name="connsiteX0" fmla="*/ 1631175 w 3165749"/>
                  <a:gd name="connsiteY0" fmla="*/ 737183 h 3088137"/>
                  <a:gd name="connsiteX1" fmla="*/ 1556366 w 3165749"/>
                  <a:gd name="connsiteY1" fmla="*/ 809739 h 3088137"/>
                  <a:gd name="connsiteX2" fmla="*/ 1485869 w 3165749"/>
                  <a:gd name="connsiteY2" fmla="*/ 877970 h 3088137"/>
                  <a:gd name="connsiteX3" fmla="*/ 1322973 w 3165749"/>
                  <a:gd name="connsiteY3" fmla="*/ 1029946 h 3088137"/>
                  <a:gd name="connsiteX4" fmla="*/ 895884 w 3165749"/>
                  <a:gd name="connsiteY4" fmla="*/ 1435031 h 3088137"/>
                  <a:gd name="connsiteX5" fmla="*/ 810056 w 3165749"/>
                  <a:gd name="connsiteY5" fmla="*/ 1516440 h 3088137"/>
                  <a:gd name="connsiteX6" fmla="*/ 851806 w 3165749"/>
                  <a:gd name="connsiteY6" fmla="*/ 1564949 h 3088137"/>
                  <a:gd name="connsiteX7" fmla="*/ 1425496 w 3165749"/>
                  <a:gd name="connsiteY7" fmla="*/ 2216298 h 3088137"/>
                  <a:gd name="connsiteX8" fmla="*/ 1542841 w 3165749"/>
                  <a:gd name="connsiteY8" fmla="*/ 2350247 h 3088137"/>
                  <a:gd name="connsiteX9" fmla="*/ 1698544 w 3165749"/>
                  <a:gd name="connsiteY9" fmla="*/ 2201029 h 3088137"/>
                  <a:gd name="connsiteX10" fmla="*/ 2358579 w 3165749"/>
                  <a:gd name="connsiteY10" fmla="*/ 1587167 h 3088137"/>
                  <a:gd name="connsiteX11" fmla="*/ 2353091 w 3165749"/>
                  <a:gd name="connsiteY11" fmla="*/ 1584252 h 3088137"/>
                  <a:gd name="connsiteX12" fmla="*/ 2364094 w 3165749"/>
                  <a:gd name="connsiteY12" fmla="*/ 1573256 h 3088137"/>
                  <a:gd name="connsiteX13" fmla="*/ 2346463 w 3165749"/>
                  <a:gd name="connsiteY13" fmla="*/ 1553435 h 3088137"/>
                  <a:gd name="connsiteX14" fmla="*/ 2150532 w 3165749"/>
                  <a:gd name="connsiteY14" fmla="*/ 1331067 h 3088137"/>
                  <a:gd name="connsiteX15" fmla="*/ 1631175 w 3165749"/>
                  <a:gd name="connsiteY15" fmla="*/ 737183 h 3088137"/>
                  <a:gd name="connsiteX16" fmla="*/ 1554308 w 3165749"/>
                  <a:gd name="connsiteY16" fmla="*/ 0 h 3088137"/>
                  <a:gd name="connsiteX17" fmla="*/ 1754699 w 3165749"/>
                  <a:gd name="connsiteY17" fmla="*/ 19816 h 3088137"/>
                  <a:gd name="connsiteX18" fmla="*/ 1763339 w 3165749"/>
                  <a:gd name="connsiteY18" fmla="*/ 19386 h 3088137"/>
                  <a:gd name="connsiteX19" fmla="*/ 2712242 w 3165749"/>
                  <a:gd name="connsiteY19" fmla="*/ 1104813 h 3088137"/>
                  <a:gd name="connsiteX20" fmla="*/ 2908127 w 3165749"/>
                  <a:gd name="connsiteY20" fmla="*/ 1327170 h 3088137"/>
                  <a:gd name="connsiteX21" fmla="*/ 3165749 w 3165749"/>
                  <a:gd name="connsiteY21" fmla="*/ 1622151 h 3088137"/>
                  <a:gd name="connsiteX22" fmla="*/ 2894986 w 3165749"/>
                  <a:gd name="connsiteY22" fmla="*/ 1879745 h 3088137"/>
                  <a:gd name="connsiteX23" fmla="*/ 2496507 w 3165749"/>
                  <a:gd name="connsiteY23" fmla="*/ 1661780 h 3088137"/>
                  <a:gd name="connsiteX24" fmla="*/ 2494007 w 3165749"/>
                  <a:gd name="connsiteY24" fmla="*/ 1659098 h 3088137"/>
                  <a:gd name="connsiteX25" fmla="*/ 2485050 w 3165749"/>
                  <a:gd name="connsiteY25" fmla="*/ 1654341 h 3088137"/>
                  <a:gd name="connsiteX26" fmla="*/ 1839451 w 3165749"/>
                  <a:gd name="connsiteY26" fmla="*/ 2278087 h 3088137"/>
                  <a:gd name="connsiteX27" fmla="*/ 1843797 w 3165749"/>
                  <a:gd name="connsiteY27" fmla="*/ 2275753 h 3088137"/>
                  <a:gd name="connsiteX28" fmla="*/ 2242275 w 3165749"/>
                  <a:gd name="connsiteY28" fmla="*/ 2493713 h 3088137"/>
                  <a:gd name="connsiteX29" fmla="*/ 1694068 w 3165749"/>
                  <a:gd name="connsiteY29" fmla="*/ 3011084 h 3088137"/>
                  <a:gd name="connsiteX30" fmla="*/ 1612611 w 3165749"/>
                  <a:gd name="connsiteY30" fmla="*/ 3088137 h 3088137"/>
                  <a:gd name="connsiteX31" fmla="*/ 1610785 w 3165749"/>
                  <a:gd name="connsiteY31" fmla="*/ 3086043 h 3088137"/>
                  <a:gd name="connsiteX32" fmla="*/ 1412339 w 3165749"/>
                  <a:gd name="connsiteY32" fmla="*/ 3066417 h 3088137"/>
                  <a:gd name="connsiteX33" fmla="*/ 1216395 w 3165749"/>
                  <a:gd name="connsiteY33" fmla="*/ 2839651 h 3088137"/>
                  <a:gd name="connsiteX34" fmla="*/ 629709 w 3165749"/>
                  <a:gd name="connsiteY34" fmla="*/ 2190637 h 3088137"/>
                  <a:gd name="connsiteX35" fmla="*/ 66088 w 3165749"/>
                  <a:gd name="connsiteY35" fmla="*/ 1545549 h 3088137"/>
                  <a:gd name="connsiteX36" fmla="*/ 0 w 3165749"/>
                  <a:gd name="connsiteY36" fmla="*/ 1470655 h 3088137"/>
                  <a:gd name="connsiteX37" fmla="*/ 407290 w 3165749"/>
                  <a:gd name="connsiteY37" fmla="*/ 1085411 h 3088137"/>
                  <a:gd name="connsiteX38" fmla="*/ 779407 w 3165749"/>
                  <a:gd name="connsiteY38" fmla="*/ 735328 h 3088137"/>
                  <a:gd name="connsiteX39" fmla="*/ 1554308 w 3165749"/>
                  <a:gd name="connsiteY39" fmla="*/ 0 h 3088137"/>
                  <a:gd name="connsiteX0" fmla="*/ 1631175 w 3165749"/>
                  <a:gd name="connsiteY0" fmla="*/ 737183 h 3088137"/>
                  <a:gd name="connsiteX1" fmla="*/ 1556366 w 3165749"/>
                  <a:gd name="connsiteY1" fmla="*/ 809739 h 3088137"/>
                  <a:gd name="connsiteX2" fmla="*/ 1485869 w 3165749"/>
                  <a:gd name="connsiteY2" fmla="*/ 877970 h 3088137"/>
                  <a:gd name="connsiteX3" fmla="*/ 1322973 w 3165749"/>
                  <a:gd name="connsiteY3" fmla="*/ 1029946 h 3088137"/>
                  <a:gd name="connsiteX4" fmla="*/ 895884 w 3165749"/>
                  <a:gd name="connsiteY4" fmla="*/ 1435031 h 3088137"/>
                  <a:gd name="connsiteX5" fmla="*/ 810056 w 3165749"/>
                  <a:gd name="connsiteY5" fmla="*/ 1516440 h 3088137"/>
                  <a:gd name="connsiteX6" fmla="*/ 851806 w 3165749"/>
                  <a:gd name="connsiteY6" fmla="*/ 1564949 h 3088137"/>
                  <a:gd name="connsiteX7" fmla="*/ 1425496 w 3165749"/>
                  <a:gd name="connsiteY7" fmla="*/ 2216298 h 3088137"/>
                  <a:gd name="connsiteX8" fmla="*/ 1542841 w 3165749"/>
                  <a:gd name="connsiteY8" fmla="*/ 2350247 h 3088137"/>
                  <a:gd name="connsiteX9" fmla="*/ 1698544 w 3165749"/>
                  <a:gd name="connsiteY9" fmla="*/ 2201029 h 3088137"/>
                  <a:gd name="connsiteX10" fmla="*/ 2358579 w 3165749"/>
                  <a:gd name="connsiteY10" fmla="*/ 1587167 h 3088137"/>
                  <a:gd name="connsiteX11" fmla="*/ 2353091 w 3165749"/>
                  <a:gd name="connsiteY11" fmla="*/ 1584252 h 3088137"/>
                  <a:gd name="connsiteX12" fmla="*/ 2364094 w 3165749"/>
                  <a:gd name="connsiteY12" fmla="*/ 1573256 h 3088137"/>
                  <a:gd name="connsiteX13" fmla="*/ 2346463 w 3165749"/>
                  <a:gd name="connsiteY13" fmla="*/ 1553435 h 3088137"/>
                  <a:gd name="connsiteX14" fmla="*/ 2150532 w 3165749"/>
                  <a:gd name="connsiteY14" fmla="*/ 1331067 h 3088137"/>
                  <a:gd name="connsiteX15" fmla="*/ 1631175 w 3165749"/>
                  <a:gd name="connsiteY15" fmla="*/ 737183 h 3088137"/>
                  <a:gd name="connsiteX16" fmla="*/ 1554308 w 3165749"/>
                  <a:gd name="connsiteY16" fmla="*/ 0 h 3088137"/>
                  <a:gd name="connsiteX17" fmla="*/ 1754699 w 3165749"/>
                  <a:gd name="connsiteY17" fmla="*/ 19816 h 3088137"/>
                  <a:gd name="connsiteX18" fmla="*/ 1763339 w 3165749"/>
                  <a:gd name="connsiteY18" fmla="*/ 19386 h 3088137"/>
                  <a:gd name="connsiteX19" fmla="*/ 2712242 w 3165749"/>
                  <a:gd name="connsiteY19" fmla="*/ 1104813 h 3088137"/>
                  <a:gd name="connsiteX20" fmla="*/ 2908127 w 3165749"/>
                  <a:gd name="connsiteY20" fmla="*/ 1327170 h 3088137"/>
                  <a:gd name="connsiteX21" fmla="*/ 3165749 w 3165749"/>
                  <a:gd name="connsiteY21" fmla="*/ 1622151 h 3088137"/>
                  <a:gd name="connsiteX22" fmla="*/ 2894986 w 3165749"/>
                  <a:gd name="connsiteY22" fmla="*/ 1879745 h 3088137"/>
                  <a:gd name="connsiteX23" fmla="*/ 2496507 w 3165749"/>
                  <a:gd name="connsiteY23" fmla="*/ 1661780 h 3088137"/>
                  <a:gd name="connsiteX24" fmla="*/ 2494007 w 3165749"/>
                  <a:gd name="connsiteY24" fmla="*/ 1659098 h 3088137"/>
                  <a:gd name="connsiteX25" fmla="*/ 1839451 w 3165749"/>
                  <a:gd name="connsiteY25" fmla="*/ 2278087 h 3088137"/>
                  <a:gd name="connsiteX26" fmla="*/ 1843797 w 3165749"/>
                  <a:gd name="connsiteY26" fmla="*/ 2275753 h 3088137"/>
                  <a:gd name="connsiteX27" fmla="*/ 2242275 w 3165749"/>
                  <a:gd name="connsiteY27" fmla="*/ 2493713 h 3088137"/>
                  <a:gd name="connsiteX28" fmla="*/ 1694068 w 3165749"/>
                  <a:gd name="connsiteY28" fmla="*/ 3011084 h 3088137"/>
                  <a:gd name="connsiteX29" fmla="*/ 1612611 w 3165749"/>
                  <a:gd name="connsiteY29" fmla="*/ 3088137 h 3088137"/>
                  <a:gd name="connsiteX30" fmla="*/ 1610785 w 3165749"/>
                  <a:gd name="connsiteY30" fmla="*/ 3086043 h 3088137"/>
                  <a:gd name="connsiteX31" fmla="*/ 1412339 w 3165749"/>
                  <a:gd name="connsiteY31" fmla="*/ 3066417 h 3088137"/>
                  <a:gd name="connsiteX32" fmla="*/ 1216395 w 3165749"/>
                  <a:gd name="connsiteY32" fmla="*/ 2839651 h 3088137"/>
                  <a:gd name="connsiteX33" fmla="*/ 629709 w 3165749"/>
                  <a:gd name="connsiteY33" fmla="*/ 2190637 h 3088137"/>
                  <a:gd name="connsiteX34" fmla="*/ 66088 w 3165749"/>
                  <a:gd name="connsiteY34" fmla="*/ 1545549 h 3088137"/>
                  <a:gd name="connsiteX35" fmla="*/ 0 w 3165749"/>
                  <a:gd name="connsiteY35" fmla="*/ 1470655 h 3088137"/>
                  <a:gd name="connsiteX36" fmla="*/ 407290 w 3165749"/>
                  <a:gd name="connsiteY36" fmla="*/ 1085411 h 3088137"/>
                  <a:gd name="connsiteX37" fmla="*/ 779407 w 3165749"/>
                  <a:gd name="connsiteY37" fmla="*/ 735328 h 3088137"/>
                  <a:gd name="connsiteX38" fmla="*/ 1554308 w 3165749"/>
                  <a:gd name="connsiteY38" fmla="*/ 0 h 3088137"/>
                  <a:gd name="connsiteX0" fmla="*/ 1631175 w 3165749"/>
                  <a:gd name="connsiteY0" fmla="*/ 737183 h 3088137"/>
                  <a:gd name="connsiteX1" fmla="*/ 1556366 w 3165749"/>
                  <a:gd name="connsiteY1" fmla="*/ 809739 h 3088137"/>
                  <a:gd name="connsiteX2" fmla="*/ 1485869 w 3165749"/>
                  <a:gd name="connsiteY2" fmla="*/ 877970 h 3088137"/>
                  <a:gd name="connsiteX3" fmla="*/ 1322973 w 3165749"/>
                  <a:gd name="connsiteY3" fmla="*/ 1029946 h 3088137"/>
                  <a:gd name="connsiteX4" fmla="*/ 895884 w 3165749"/>
                  <a:gd name="connsiteY4" fmla="*/ 1435031 h 3088137"/>
                  <a:gd name="connsiteX5" fmla="*/ 810056 w 3165749"/>
                  <a:gd name="connsiteY5" fmla="*/ 1516440 h 3088137"/>
                  <a:gd name="connsiteX6" fmla="*/ 851806 w 3165749"/>
                  <a:gd name="connsiteY6" fmla="*/ 1564949 h 3088137"/>
                  <a:gd name="connsiteX7" fmla="*/ 1425496 w 3165749"/>
                  <a:gd name="connsiteY7" fmla="*/ 2216298 h 3088137"/>
                  <a:gd name="connsiteX8" fmla="*/ 1542841 w 3165749"/>
                  <a:gd name="connsiteY8" fmla="*/ 2350247 h 3088137"/>
                  <a:gd name="connsiteX9" fmla="*/ 1698544 w 3165749"/>
                  <a:gd name="connsiteY9" fmla="*/ 2201029 h 3088137"/>
                  <a:gd name="connsiteX10" fmla="*/ 2358579 w 3165749"/>
                  <a:gd name="connsiteY10" fmla="*/ 1587167 h 3088137"/>
                  <a:gd name="connsiteX11" fmla="*/ 2353091 w 3165749"/>
                  <a:gd name="connsiteY11" fmla="*/ 1584252 h 3088137"/>
                  <a:gd name="connsiteX12" fmla="*/ 2364094 w 3165749"/>
                  <a:gd name="connsiteY12" fmla="*/ 1573256 h 3088137"/>
                  <a:gd name="connsiteX13" fmla="*/ 2346463 w 3165749"/>
                  <a:gd name="connsiteY13" fmla="*/ 1553435 h 3088137"/>
                  <a:gd name="connsiteX14" fmla="*/ 2150532 w 3165749"/>
                  <a:gd name="connsiteY14" fmla="*/ 1331067 h 3088137"/>
                  <a:gd name="connsiteX15" fmla="*/ 1631175 w 3165749"/>
                  <a:gd name="connsiteY15" fmla="*/ 737183 h 3088137"/>
                  <a:gd name="connsiteX16" fmla="*/ 1554308 w 3165749"/>
                  <a:gd name="connsiteY16" fmla="*/ 0 h 3088137"/>
                  <a:gd name="connsiteX17" fmla="*/ 1754699 w 3165749"/>
                  <a:gd name="connsiteY17" fmla="*/ 19816 h 3088137"/>
                  <a:gd name="connsiteX18" fmla="*/ 1763339 w 3165749"/>
                  <a:gd name="connsiteY18" fmla="*/ 19386 h 3088137"/>
                  <a:gd name="connsiteX19" fmla="*/ 2712242 w 3165749"/>
                  <a:gd name="connsiteY19" fmla="*/ 1104813 h 3088137"/>
                  <a:gd name="connsiteX20" fmla="*/ 2908127 w 3165749"/>
                  <a:gd name="connsiteY20" fmla="*/ 1327170 h 3088137"/>
                  <a:gd name="connsiteX21" fmla="*/ 3165749 w 3165749"/>
                  <a:gd name="connsiteY21" fmla="*/ 1622151 h 3088137"/>
                  <a:gd name="connsiteX22" fmla="*/ 2894986 w 3165749"/>
                  <a:gd name="connsiteY22" fmla="*/ 1879745 h 3088137"/>
                  <a:gd name="connsiteX23" fmla="*/ 2496507 w 3165749"/>
                  <a:gd name="connsiteY23" fmla="*/ 1661780 h 3088137"/>
                  <a:gd name="connsiteX24" fmla="*/ 2494007 w 3165749"/>
                  <a:gd name="connsiteY24" fmla="*/ 1659098 h 3088137"/>
                  <a:gd name="connsiteX25" fmla="*/ 1839451 w 3165749"/>
                  <a:gd name="connsiteY25" fmla="*/ 2278087 h 3088137"/>
                  <a:gd name="connsiteX26" fmla="*/ 2242275 w 3165749"/>
                  <a:gd name="connsiteY26" fmla="*/ 2493713 h 3088137"/>
                  <a:gd name="connsiteX27" fmla="*/ 1694068 w 3165749"/>
                  <a:gd name="connsiteY27" fmla="*/ 3011084 h 3088137"/>
                  <a:gd name="connsiteX28" fmla="*/ 1612611 w 3165749"/>
                  <a:gd name="connsiteY28" fmla="*/ 3088137 h 3088137"/>
                  <a:gd name="connsiteX29" fmla="*/ 1610785 w 3165749"/>
                  <a:gd name="connsiteY29" fmla="*/ 3086043 h 3088137"/>
                  <a:gd name="connsiteX30" fmla="*/ 1412339 w 3165749"/>
                  <a:gd name="connsiteY30" fmla="*/ 3066417 h 3088137"/>
                  <a:gd name="connsiteX31" fmla="*/ 1216395 w 3165749"/>
                  <a:gd name="connsiteY31" fmla="*/ 2839651 h 3088137"/>
                  <a:gd name="connsiteX32" fmla="*/ 629709 w 3165749"/>
                  <a:gd name="connsiteY32" fmla="*/ 2190637 h 3088137"/>
                  <a:gd name="connsiteX33" fmla="*/ 66088 w 3165749"/>
                  <a:gd name="connsiteY33" fmla="*/ 1545549 h 3088137"/>
                  <a:gd name="connsiteX34" fmla="*/ 0 w 3165749"/>
                  <a:gd name="connsiteY34" fmla="*/ 1470655 h 3088137"/>
                  <a:gd name="connsiteX35" fmla="*/ 407290 w 3165749"/>
                  <a:gd name="connsiteY35" fmla="*/ 1085411 h 3088137"/>
                  <a:gd name="connsiteX36" fmla="*/ 779407 w 3165749"/>
                  <a:gd name="connsiteY36" fmla="*/ 735328 h 3088137"/>
                  <a:gd name="connsiteX37" fmla="*/ 1554308 w 3165749"/>
                  <a:gd name="connsiteY37" fmla="*/ 0 h 3088137"/>
                  <a:gd name="connsiteX0" fmla="*/ 1631175 w 3165749"/>
                  <a:gd name="connsiteY0" fmla="*/ 737183 h 3088137"/>
                  <a:gd name="connsiteX1" fmla="*/ 1556366 w 3165749"/>
                  <a:gd name="connsiteY1" fmla="*/ 809739 h 3088137"/>
                  <a:gd name="connsiteX2" fmla="*/ 1485869 w 3165749"/>
                  <a:gd name="connsiteY2" fmla="*/ 877970 h 3088137"/>
                  <a:gd name="connsiteX3" fmla="*/ 1322973 w 3165749"/>
                  <a:gd name="connsiteY3" fmla="*/ 1029946 h 3088137"/>
                  <a:gd name="connsiteX4" fmla="*/ 895884 w 3165749"/>
                  <a:gd name="connsiteY4" fmla="*/ 1435031 h 3088137"/>
                  <a:gd name="connsiteX5" fmla="*/ 810056 w 3165749"/>
                  <a:gd name="connsiteY5" fmla="*/ 1516440 h 3088137"/>
                  <a:gd name="connsiteX6" fmla="*/ 851806 w 3165749"/>
                  <a:gd name="connsiteY6" fmla="*/ 1564949 h 3088137"/>
                  <a:gd name="connsiteX7" fmla="*/ 1425496 w 3165749"/>
                  <a:gd name="connsiteY7" fmla="*/ 2216298 h 3088137"/>
                  <a:gd name="connsiteX8" fmla="*/ 1542841 w 3165749"/>
                  <a:gd name="connsiteY8" fmla="*/ 2350247 h 3088137"/>
                  <a:gd name="connsiteX9" fmla="*/ 1698544 w 3165749"/>
                  <a:gd name="connsiteY9" fmla="*/ 2201029 h 3088137"/>
                  <a:gd name="connsiteX10" fmla="*/ 2358579 w 3165749"/>
                  <a:gd name="connsiteY10" fmla="*/ 1587167 h 3088137"/>
                  <a:gd name="connsiteX11" fmla="*/ 2353091 w 3165749"/>
                  <a:gd name="connsiteY11" fmla="*/ 1584252 h 3088137"/>
                  <a:gd name="connsiteX12" fmla="*/ 2364094 w 3165749"/>
                  <a:gd name="connsiteY12" fmla="*/ 1573256 h 3088137"/>
                  <a:gd name="connsiteX13" fmla="*/ 2346463 w 3165749"/>
                  <a:gd name="connsiteY13" fmla="*/ 1553435 h 3088137"/>
                  <a:gd name="connsiteX14" fmla="*/ 2150532 w 3165749"/>
                  <a:gd name="connsiteY14" fmla="*/ 1331067 h 3088137"/>
                  <a:gd name="connsiteX15" fmla="*/ 1631175 w 3165749"/>
                  <a:gd name="connsiteY15" fmla="*/ 737183 h 3088137"/>
                  <a:gd name="connsiteX16" fmla="*/ 1554308 w 3165749"/>
                  <a:gd name="connsiteY16" fmla="*/ 0 h 3088137"/>
                  <a:gd name="connsiteX17" fmla="*/ 1754699 w 3165749"/>
                  <a:gd name="connsiteY17" fmla="*/ 19816 h 3088137"/>
                  <a:gd name="connsiteX18" fmla="*/ 1763339 w 3165749"/>
                  <a:gd name="connsiteY18" fmla="*/ 19386 h 3088137"/>
                  <a:gd name="connsiteX19" fmla="*/ 2712242 w 3165749"/>
                  <a:gd name="connsiteY19" fmla="*/ 1104813 h 3088137"/>
                  <a:gd name="connsiteX20" fmla="*/ 2908127 w 3165749"/>
                  <a:gd name="connsiteY20" fmla="*/ 1327170 h 3088137"/>
                  <a:gd name="connsiteX21" fmla="*/ 3165749 w 3165749"/>
                  <a:gd name="connsiteY21" fmla="*/ 1622151 h 3088137"/>
                  <a:gd name="connsiteX22" fmla="*/ 2894986 w 3165749"/>
                  <a:gd name="connsiteY22" fmla="*/ 1879745 h 3088137"/>
                  <a:gd name="connsiteX23" fmla="*/ 2496507 w 3165749"/>
                  <a:gd name="connsiteY23" fmla="*/ 1661780 h 3088137"/>
                  <a:gd name="connsiteX24" fmla="*/ 2494007 w 3165749"/>
                  <a:gd name="connsiteY24" fmla="*/ 1659098 h 3088137"/>
                  <a:gd name="connsiteX25" fmla="*/ 2242275 w 3165749"/>
                  <a:gd name="connsiteY25" fmla="*/ 2493713 h 3088137"/>
                  <a:gd name="connsiteX26" fmla="*/ 1694068 w 3165749"/>
                  <a:gd name="connsiteY26" fmla="*/ 3011084 h 3088137"/>
                  <a:gd name="connsiteX27" fmla="*/ 1612611 w 3165749"/>
                  <a:gd name="connsiteY27" fmla="*/ 3088137 h 3088137"/>
                  <a:gd name="connsiteX28" fmla="*/ 1610785 w 3165749"/>
                  <a:gd name="connsiteY28" fmla="*/ 3086043 h 3088137"/>
                  <a:gd name="connsiteX29" fmla="*/ 1412339 w 3165749"/>
                  <a:gd name="connsiteY29" fmla="*/ 3066417 h 3088137"/>
                  <a:gd name="connsiteX30" fmla="*/ 1216395 w 3165749"/>
                  <a:gd name="connsiteY30" fmla="*/ 2839651 h 3088137"/>
                  <a:gd name="connsiteX31" fmla="*/ 629709 w 3165749"/>
                  <a:gd name="connsiteY31" fmla="*/ 2190637 h 3088137"/>
                  <a:gd name="connsiteX32" fmla="*/ 66088 w 3165749"/>
                  <a:gd name="connsiteY32" fmla="*/ 1545549 h 3088137"/>
                  <a:gd name="connsiteX33" fmla="*/ 0 w 3165749"/>
                  <a:gd name="connsiteY33" fmla="*/ 1470655 h 3088137"/>
                  <a:gd name="connsiteX34" fmla="*/ 407290 w 3165749"/>
                  <a:gd name="connsiteY34" fmla="*/ 1085411 h 3088137"/>
                  <a:gd name="connsiteX35" fmla="*/ 779407 w 3165749"/>
                  <a:gd name="connsiteY35" fmla="*/ 735328 h 3088137"/>
                  <a:gd name="connsiteX36" fmla="*/ 1554308 w 3165749"/>
                  <a:gd name="connsiteY36" fmla="*/ 0 h 3088137"/>
                  <a:gd name="connsiteX0" fmla="*/ 1631175 w 3165749"/>
                  <a:gd name="connsiteY0" fmla="*/ 737183 h 3088137"/>
                  <a:gd name="connsiteX1" fmla="*/ 1556366 w 3165749"/>
                  <a:gd name="connsiteY1" fmla="*/ 809739 h 3088137"/>
                  <a:gd name="connsiteX2" fmla="*/ 1485869 w 3165749"/>
                  <a:gd name="connsiteY2" fmla="*/ 877970 h 3088137"/>
                  <a:gd name="connsiteX3" fmla="*/ 1322973 w 3165749"/>
                  <a:gd name="connsiteY3" fmla="*/ 1029946 h 3088137"/>
                  <a:gd name="connsiteX4" fmla="*/ 895884 w 3165749"/>
                  <a:gd name="connsiteY4" fmla="*/ 1435031 h 3088137"/>
                  <a:gd name="connsiteX5" fmla="*/ 810056 w 3165749"/>
                  <a:gd name="connsiteY5" fmla="*/ 1516440 h 3088137"/>
                  <a:gd name="connsiteX6" fmla="*/ 851806 w 3165749"/>
                  <a:gd name="connsiteY6" fmla="*/ 1564949 h 3088137"/>
                  <a:gd name="connsiteX7" fmla="*/ 1425496 w 3165749"/>
                  <a:gd name="connsiteY7" fmla="*/ 2216298 h 3088137"/>
                  <a:gd name="connsiteX8" fmla="*/ 1542841 w 3165749"/>
                  <a:gd name="connsiteY8" fmla="*/ 2350247 h 3088137"/>
                  <a:gd name="connsiteX9" fmla="*/ 1698544 w 3165749"/>
                  <a:gd name="connsiteY9" fmla="*/ 2201029 h 3088137"/>
                  <a:gd name="connsiteX10" fmla="*/ 2358579 w 3165749"/>
                  <a:gd name="connsiteY10" fmla="*/ 1587167 h 3088137"/>
                  <a:gd name="connsiteX11" fmla="*/ 2353091 w 3165749"/>
                  <a:gd name="connsiteY11" fmla="*/ 1584252 h 3088137"/>
                  <a:gd name="connsiteX12" fmla="*/ 2364094 w 3165749"/>
                  <a:gd name="connsiteY12" fmla="*/ 1573256 h 3088137"/>
                  <a:gd name="connsiteX13" fmla="*/ 2346463 w 3165749"/>
                  <a:gd name="connsiteY13" fmla="*/ 1553435 h 3088137"/>
                  <a:gd name="connsiteX14" fmla="*/ 2150532 w 3165749"/>
                  <a:gd name="connsiteY14" fmla="*/ 1331067 h 3088137"/>
                  <a:gd name="connsiteX15" fmla="*/ 1631175 w 3165749"/>
                  <a:gd name="connsiteY15" fmla="*/ 737183 h 3088137"/>
                  <a:gd name="connsiteX16" fmla="*/ 1554308 w 3165749"/>
                  <a:gd name="connsiteY16" fmla="*/ 0 h 3088137"/>
                  <a:gd name="connsiteX17" fmla="*/ 1754699 w 3165749"/>
                  <a:gd name="connsiteY17" fmla="*/ 19816 h 3088137"/>
                  <a:gd name="connsiteX18" fmla="*/ 1763339 w 3165749"/>
                  <a:gd name="connsiteY18" fmla="*/ 19386 h 3088137"/>
                  <a:gd name="connsiteX19" fmla="*/ 2712242 w 3165749"/>
                  <a:gd name="connsiteY19" fmla="*/ 1104813 h 3088137"/>
                  <a:gd name="connsiteX20" fmla="*/ 2908127 w 3165749"/>
                  <a:gd name="connsiteY20" fmla="*/ 1327170 h 3088137"/>
                  <a:gd name="connsiteX21" fmla="*/ 3165749 w 3165749"/>
                  <a:gd name="connsiteY21" fmla="*/ 1622151 h 3088137"/>
                  <a:gd name="connsiteX22" fmla="*/ 2894986 w 3165749"/>
                  <a:gd name="connsiteY22" fmla="*/ 1879745 h 3088137"/>
                  <a:gd name="connsiteX23" fmla="*/ 2496507 w 3165749"/>
                  <a:gd name="connsiteY23" fmla="*/ 1661780 h 3088137"/>
                  <a:gd name="connsiteX24" fmla="*/ 2242275 w 3165749"/>
                  <a:gd name="connsiteY24" fmla="*/ 2493713 h 3088137"/>
                  <a:gd name="connsiteX25" fmla="*/ 1694068 w 3165749"/>
                  <a:gd name="connsiteY25" fmla="*/ 3011084 h 3088137"/>
                  <a:gd name="connsiteX26" fmla="*/ 1612611 w 3165749"/>
                  <a:gd name="connsiteY26" fmla="*/ 3088137 h 3088137"/>
                  <a:gd name="connsiteX27" fmla="*/ 1610785 w 3165749"/>
                  <a:gd name="connsiteY27" fmla="*/ 3086043 h 3088137"/>
                  <a:gd name="connsiteX28" fmla="*/ 1412339 w 3165749"/>
                  <a:gd name="connsiteY28" fmla="*/ 3066417 h 3088137"/>
                  <a:gd name="connsiteX29" fmla="*/ 1216395 w 3165749"/>
                  <a:gd name="connsiteY29" fmla="*/ 2839651 h 3088137"/>
                  <a:gd name="connsiteX30" fmla="*/ 629709 w 3165749"/>
                  <a:gd name="connsiteY30" fmla="*/ 2190637 h 3088137"/>
                  <a:gd name="connsiteX31" fmla="*/ 66088 w 3165749"/>
                  <a:gd name="connsiteY31" fmla="*/ 1545549 h 3088137"/>
                  <a:gd name="connsiteX32" fmla="*/ 0 w 3165749"/>
                  <a:gd name="connsiteY32" fmla="*/ 1470655 h 3088137"/>
                  <a:gd name="connsiteX33" fmla="*/ 407290 w 3165749"/>
                  <a:gd name="connsiteY33" fmla="*/ 1085411 h 3088137"/>
                  <a:gd name="connsiteX34" fmla="*/ 779407 w 3165749"/>
                  <a:gd name="connsiteY34" fmla="*/ 735328 h 3088137"/>
                  <a:gd name="connsiteX35" fmla="*/ 1554308 w 3165749"/>
                  <a:gd name="connsiteY35" fmla="*/ 0 h 3088137"/>
                  <a:gd name="connsiteX0" fmla="*/ 1631175 w 3165749"/>
                  <a:gd name="connsiteY0" fmla="*/ 737183 h 3088137"/>
                  <a:gd name="connsiteX1" fmla="*/ 1556366 w 3165749"/>
                  <a:gd name="connsiteY1" fmla="*/ 809739 h 3088137"/>
                  <a:gd name="connsiteX2" fmla="*/ 1485869 w 3165749"/>
                  <a:gd name="connsiteY2" fmla="*/ 877970 h 3088137"/>
                  <a:gd name="connsiteX3" fmla="*/ 1322973 w 3165749"/>
                  <a:gd name="connsiteY3" fmla="*/ 1029946 h 3088137"/>
                  <a:gd name="connsiteX4" fmla="*/ 895884 w 3165749"/>
                  <a:gd name="connsiteY4" fmla="*/ 1435031 h 3088137"/>
                  <a:gd name="connsiteX5" fmla="*/ 810056 w 3165749"/>
                  <a:gd name="connsiteY5" fmla="*/ 1516440 h 3088137"/>
                  <a:gd name="connsiteX6" fmla="*/ 851806 w 3165749"/>
                  <a:gd name="connsiteY6" fmla="*/ 1564949 h 3088137"/>
                  <a:gd name="connsiteX7" fmla="*/ 1425496 w 3165749"/>
                  <a:gd name="connsiteY7" fmla="*/ 2216298 h 3088137"/>
                  <a:gd name="connsiteX8" fmla="*/ 1542841 w 3165749"/>
                  <a:gd name="connsiteY8" fmla="*/ 2350247 h 3088137"/>
                  <a:gd name="connsiteX9" fmla="*/ 1698544 w 3165749"/>
                  <a:gd name="connsiteY9" fmla="*/ 2201029 h 3088137"/>
                  <a:gd name="connsiteX10" fmla="*/ 2358579 w 3165749"/>
                  <a:gd name="connsiteY10" fmla="*/ 1587167 h 3088137"/>
                  <a:gd name="connsiteX11" fmla="*/ 2353091 w 3165749"/>
                  <a:gd name="connsiteY11" fmla="*/ 1584252 h 3088137"/>
                  <a:gd name="connsiteX12" fmla="*/ 2364094 w 3165749"/>
                  <a:gd name="connsiteY12" fmla="*/ 1573256 h 3088137"/>
                  <a:gd name="connsiteX13" fmla="*/ 2346463 w 3165749"/>
                  <a:gd name="connsiteY13" fmla="*/ 1553435 h 3088137"/>
                  <a:gd name="connsiteX14" fmla="*/ 2150532 w 3165749"/>
                  <a:gd name="connsiteY14" fmla="*/ 1331067 h 3088137"/>
                  <a:gd name="connsiteX15" fmla="*/ 1631175 w 3165749"/>
                  <a:gd name="connsiteY15" fmla="*/ 737183 h 3088137"/>
                  <a:gd name="connsiteX16" fmla="*/ 1554308 w 3165749"/>
                  <a:gd name="connsiteY16" fmla="*/ 0 h 3088137"/>
                  <a:gd name="connsiteX17" fmla="*/ 1754699 w 3165749"/>
                  <a:gd name="connsiteY17" fmla="*/ 19816 h 3088137"/>
                  <a:gd name="connsiteX18" fmla="*/ 1763339 w 3165749"/>
                  <a:gd name="connsiteY18" fmla="*/ 19386 h 3088137"/>
                  <a:gd name="connsiteX19" fmla="*/ 2712242 w 3165749"/>
                  <a:gd name="connsiteY19" fmla="*/ 1104813 h 3088137"/>
                  <a:gd name="connsiteX20" fmla="*/ 2908127 w 3165749"/>
                  <a:gd name="connsiteY20" fmla="*/ 1327170 h 3088137"/>
                  <a:gd name="connsiteX21" fmla="*/ 3165749 w 3165749"/>
                  <a:gd name="connsiteY21" fmla="*/ 1622151 h 3088137"/>
                  <a:gd name="connsiteX22" fmla="*/ 2894986 w 3165749"/>
                  <a:gd name="connsiteY22" fmla="*/ 1879745 h 3088137"/>
                  <a:gd name="connsiteX23" fmla="*/ 2242275 w 3165749"/>
                  <a:gd name="connsiteY23" fmla="*/ 2493713 h 3088137"/>
                  <a:gd name="connsiteX24" fmla="*/ 1694068 w 3165749"/>
                  <a:gd name="connsiteY24" fmla="*/ 3011084 h 3088137"/>
                  <a:gd name="connsiteX25" fmla="*/ 1612611 w 3165749"/>
                  <a:gd name="connsiteY25" fmla="*/ 3088137 h 3088137"/>
                  <a:gd name="connsiteX26" fmla="*/ 1610785 w 3165749"/>
                  <a:gd name="connsiteY26" fmla="*/ 3086043 h 3088137"/>
                  <a:gd name="connsiteX27" fmla="*/ 1412339 w 3165749"/>
                  <a:gd name="connsiteY27" fmla="*/ 3066417 h 3088137"/>
                  <a:gd name="connsiteX28" fmla="*/ 1216395 w 3165749"/>
                  <a:gd name="connsiteY28" fmla="*/ 2839651 h 3088137"/>
                  <a:gd name="connsiteX29" fmla="*/ 629709 w 3165749"/>
                  <a:gd name="connsiteY29" fmla="*/ 2190637 h 3088137"/>
                  <a:gd name="connsiteX30" fmla="*/ 66088 w 3165749"/>
                  <a:gd name="connsiteY30" fmla="*/ 1545549 h 3088137"/>
                  <a:gd name="connsiteX31" fmla="*/ 0 w 3165749"/>
                  <a:gd name="connsiteY31" fmla="*/ 1470655 h 3088137"/>
                  <a:gd name="connsiteX32" fmla="*/ 407290 w 3165749"/>
                  <a:gd name="connsiteY32" fmla="*/ 1085411 h 3088137"/>
                  <a:gd name="connsiteX33" fmla="*/ 779407 w 3165749"/>
                  <a:gd name="connsiteY33" fmla="*/ 735328 h 3088137"/>
                  <a:gd name="connsiteX34" fmla="*/ 1554308 w 3165749"/>
                  <a:gd name="connsiteY34" fmla="*/ 0 h 308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165749" h="3088137">
                    <a:moveTo>
                      <a:pt x="1631175" y="737183"/>
                    </a:moveTo>
                    <a:lnTo>
                      <a:pt x="1556366" y="809739"/>
                    </a:lnTo>
                    <a:lnTo>
                      <a:pt x="1485869" y="877970"/>
                    </a:lnTo>
                    <a:lnTo>
                      <a:pt x="1322973" y="1029946"/>
                    </a:lnTo>
                    <a:lnTo>
                      <a:pt x="895884" y="1435031"/>
                    </a:lnTo>
                    <a:lnTo>
                      <a:pt x="810056" y="1516440"/>
                    </a:lnTo>
                    <a:lnTo>
                      <a:pt x="851806" y="1564949"/>
                    </a:lnTo>
                    <a:lnTo>
                      <a:pt x="1425496" y="2216298"/>
                    </a:lnTo>
                    <a:lnTo>
                      <a:pt x="1542841" y="2350247"/>
                    </a:lnTo>
                    <a:lnTo>
                      <a:pt x="1698544" y="2201029"/>
                    </a:lnTo>
                    <a:lnTo>
                      <a:pt x="2358579" y="1587167"/>
                    </a:lnTo>
                    <a:lnTo>
                      <a:pt x="2353091" y="1584252"/>
                    </a:lnTo>
                    <a:lnTo>
                      <a:pt x="2364094" y="1573256"/>
                    </a:lnTo>
                    <a:lnTo>
                      <a:pt x="2346463" y="1553435"/>
                    </a:lnTo>
                    <a:lnTo>
                      <a:pt x="2150532" y="1331067"/>
                    </a:lnTo>
                    <a:lnTo>
                      <a:pt x="1631175" y="737183"/>
                    </a:lnTo>
                    <a:close/>
                    <a:moveTo>
                      <a:pt x="1554308" y="0"/>
                    </a:moveTo>
                    <a:lnTo>
                      <a:pt x="1754699" y="19816"/>
                    </a:lnTo>
                    <a:lnTo>
                      <a:pt x="1763339" y="19386"/>
                    </a:lnTo>
                    <a:lnTo>
                      <a:pt x="2712242" y="1104813"/>
                    </a:lnTo>
                    <a:lnTo>
                      <a:pt x="2908127" y="1327170"/>
                    </a:lnTo>
                    <a:lnTo>
                      <a:pt x="3165749" y="1622151"/>
                    </a:lnTo>
                    <a:lnTo>
                      <a:pt x="2894986" y="1879745"/>
                    </a:lnTo>
                    <a:lnTo>
                      <a:pt x="2242275" y="2493713"/>
                    </a:lnTo>
                    <a:lnTo>
                      <a:pt x="1694068" y="3011084"/>
                    </a:lnTo>
                    <a:lnTo>
                      <a:pt x="1612611" y="3088137"/>
                    </a:lnTo>
                    <a:lnTo>
                      <a:pt x="1610785" y="3086043"/>
                    </a:lnTo>
                    <a:lnTo>
                      <a:pt x="1412339" y="3066417"/>
                    </a:lnTo>
                    <a:lnTo>
                      <a:pt x="1216395" y="2839651"/>
                    </a:lnTo>
                    <a:lnTo>
                      <a:pt x="629709" y="2190637"/>
                    </a:lnTo>
                    <a:lnTo>
                      <a:pt x="66088" y="1545549"/>
                    </a:lnTo>
                    <a:lnTo>
                      <a:pt x="0" y="1470655"/>
                    </a:lnTo>
                    <a:lnTo>
                      <a:pt x="407290" y="1085411"/>
                    </a:lnTo>
                    <a:lnTo>
                      <a:pt x="779407" y="735328"/>
                    </a:lnTo>
                    <a:lnTo>
                      <a:pt x="1554308" y="0"/>
                    </a:lnTo>
                    <a:close/>
                  </a:path>
                </a:pathLst>
              </a:custGeom>
              <a:solidFill>
                <a:schemeClr val="tx2"/>
              </a:solidFill>
              <a:ln w="12700">
                <a:noFill/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 defTabSz="914446"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Freeform: Shape 31">
                <a:extLst>
                  <a:ext uri="{FF2B5EF4-FFF2-40B4-BE49-F238E27FC236}">
                    <a16:creationId xmlns:a16="http://schemas.microsoft.com/office/drawing/2014/main" id="{9D477E7E-9143-0D18-D5DE-00E3BFAC8EFD}"/>
                  </a:ext>
                </a:extLst>
              </p:cNvPr>
              <p:cNvSpPr/>
              <p:nvPr/>
            </p:nvSpPr>
            <p:spPr>
              <a:xfrm>
                <a:off x="3301005" y="2838315"/>
                <a:ext cx="1316024" cy="2314673"/>
              </a:xfrm>
              <a:custGeom>
                <a:avLst/>
                <a:gdLst>
                  <a:gd name="connsiteX0" fmla="*/ 1554308 w 1754699"/>
                  <a:gd name="connsiteY0" fmla="*/ 0 h 3086231"/>
                  <a:gd name="connsiteX1" fmla="*/ 1754699 w 1754699"/>
                  <a:gd name="connsiteY1" fmla="*/ 19816 h 3086231"/>
                  <a:gd name="connsiteX2" fmla="*/ 992940 w 1754699"/>
                  <a:gd name="connsiteY2" fmla="*/ 741933 h 3086231"/>
                  <a:gd name="connsiteX3" fmla="*/ 620822 w 1754699"/>
                  <a:gd name="connsiteY3" fmla="*/ 1092016 h 3086231"/>
                  <a:gd name="connsiteX4" fmla="*/ 200391 w 1754699"/>
                  <a:gd name="connsiteY4" fmla="*/ 1490471 h 3086231"/>
                  <a:gd name="connsiteX5" fmla="*/ 206899 w 1754699"/>
                  <a:gd name="connsiteY5" fmla="*/ 1497076 h 3086231"/>
                  <a:gd name="connsiteX6" fmla="*/ 682529 w 1754699"/>
                  <a:gd name="connsiteY6" fmla="*/ 2038715 h 3086231"/>
                  <a:gd name="connsiteX7" fmla="*/ 672440 w 1754699"/>
                  <a:gd name="connsiteY7" fmla="*/ 2067735 h 3086231"/>
                  <a:gd name="connsiteX8" fmla="*/ 1245680 w 1754699"/>
                  <a:gd name="connsiteY8" fmla="*/ 2753070 h 3086231"/>
                  <a:gd name="connsiteX9" fmla="*/ 1267032 w 1754699"/>
                  <a:gd name="connsiteY9" fmla="*/ 2689941 h 3086231"/>
                  <a:gd name="connsiteX10" fmla="*/ 1612686 w 1754699"/>
                  <a:gd name="connsiteY10" fmla="*/ 3086231 h 3086231"/>
                  <a:gd name="connsiteX11" fmla="*/ 1412339 w 1754699"/>
                  <a:gd name="connsiteY11" fmla="*/ 3066417 h 3086231"/>
                  <a:gd name="connsiteX12" fmla="*/ 1216395 w 1754699"/>
                  <a:gd name="connsiteY12" fmla="*/ 2839651 h 3086231"/>
                  <a:gd name="connsiteX13" fmla="*/ 1226453 w 1754699"/>
                  <a:gd name="connsiteY13" fmla="*/ 2809916 h 3086231"/>
                  <a:gd name="connsiteX14" fmla="*/ 652833 w 1754699"/>
                  <a:gd name="connsiteY14" fmla="*/ 2124127 h 3086231"/>
                  <a:gd name="connsiteX15" fmla="*/ 629709 w 1754699"/>
                  <a:gd name="connsiteY15" fmla="*/ 2190637 h 3086231"/>
                  <a:gd name="connsiteX16" fmla="*/ 66088 w 1754699"/>
                  <a:gd name="connsiteY16" fmla="*/ 1545549 h 3086231"/>
                  <a:gd name="connsiteX17" fmla="*/ 0 w 1754699"/>
                  <a:gd name="connsiteY17" fmla="*/ 1470655 h 3086231"/>
                  <a:gd name="connsiteX18" fmla="*/ 407290 w 1754699"/>
                  <a:gd name="connsiteY18" fmla="*/ 1085411 h 3086231"/>
                  <a:gd name="connsiteX19" fmla="*/ 779407 w 1754699"/>
                  <a:gd name="connsiteY19" fmla="*/ 735328 h 3086231"/>
                  <a:gd name="connsiteX0" fmla="*/ 1554308 w 1754699"/>
                  <a:gd name="connsiteY0" fmla="*/ 0 h 3086231"/>
                  <a:gd name="connsiteX1" fmla="*/ 1754699 w 1754699"/>
                  <a:gd name="connsiteY1" fmla="*/ 19816 h 3086231"/>
                  <a:gd name="connsiteX2" fmla="*/ 992940 w 1754699"/>
                  <a:gd name="connsiteY2" fmla="*/ 741933 h 3086231"/>
                  <a:gd name="connsiteX3" fmla="*/ 620822 w 1754699"/>
                  <a:gd name="connsiteY3" fmla="*/ 1092016 h 3086231"/>
                  <a:gd name="connsiteX4" fmla="*/ 200391 w 1754699"/>
                  <a:gd name="connsiteY4" fmla="*/ 1490471 h 3086231"/>
                  <a:gd name="connsiteX5" fmla="*/ 206899 w 1754699"/>
                  <a:gd name="connsiteY5" fmla="*/ 1497076 h 3086231"/>
                  <a:gd name="connsiteX6" fmla="*/ 682529 w 1754699"/>
                  <a:gd name="connsiteY6" fmla="*/ 2038715 h 3086231"/>
                  <a:gd name="connsiteX7" fmla="*/ 672440 w 1754699"/>
                  <a:gd name="connsiteY7" fmla="*/ 2067735 h 3086231"/>
                  <a:gd name="connsiteX8" fmla="*/ 1245680 w 1754699"/>
                  <a:gd name="connsiteY8" fmla="*/ 2753070 h 3086231"/>
                  <a:gd name="connsiteX9" fmla="*/ 1267032 w 1754699"/>
                  <a:gd name="connsiteY9" fmla="*/ 2689941 h 3086231"/>
                  <a:gd name="connsiteX10" fmla="*/ 1612686 w 1754699"/>
                  <a:gd name="connsiteY10" fmla="*/ 3086231 h 3086231"/>
                  <a:gd name="connsiteX11" fmla="*/ 1412339 w 1754699"/>
                  <a:gd name="connsiteY11" fmla="*/ 3066417 h 3086231"/>
                  <a:gd name="connsiteX12" fmla="*/ 1216395 w 1754699"/>
                  <a:gd name="connsiteY12" fmla="*/ 2839651 h 3086231"/>
                  <a:gd name="connsiteX13" fmla="*/ 1226453 w 1754699"/>
                  <a:gd name="connsiteY13" fmla="*/ 2809916 h 3086231"/>
                  <a:gd name="connsiteX14" fmla="*/ 629709 w 1754699"/>
                  <a:gd name="connsiteY14" fmla="*/ 2190637 h 3086231"/>
                  <a:gd name="connsiteX15" fmla="*/ 66088 w 1754699"/>
                  <a:gd name="connsiteY15" fmla="*/ 1545549 h 3086231"/>
                  <a:gd name="connsiteX16" fmla="*/ 0 w 1754699"/>
                  <a:gd name="connsiteY16" fmla="*/ 1470655 h 3086231"/>
                  <a:gd name="connsiteX17" fmla="*/ 407290 w 1754699"/>
                  <a:gd name="connsiteY17" fmla="*/ 1085411 h 3086231"/>
                  <a:gd name="connsiteX18" fmla="*/ 779407 w 1754699"/>
                  <a:gd name="connsiteY18" fmla="*/ 735328 h 3086231"/>
                  <a:gd name="connsiteX19" fmla="*/ 1554308 w 1754699"/>
                  <a:gd name="connsiteY19" fmla="*/ 0 h 3086231"/>
                  <a:gd name="connsiteX0" fmla="*/ 1554308 w 1754699"/>
                  <a:gd name="connsiteY0" fmla="*/ 0 h 3086231"/>
                  <a:gd name="connsiteX1" fmla="*/ 1754699 w 1754699"/>
                  <a:gd name="connsiteY1" fmla="*/ 19816 h 3086231"/>
                  <a:gd name="connsiteX2" fmla="*/ 992940 w 1754699"/>
                  <a:gd name="connsiteY2" fmla="*/ 741933 h 3086231"/>
                  <a:gd name="connsiteX3" fmla="*/ 620822 w 1754699"/>
                  <a:gd name="connsiteY3" fmla="*/ 1092016 h 3086231"/>
                  <a:gd name="connsiteX4" fmla="*/ 200391 w 1754699"/>
                  <a:gd name="connsiteY4" fmla="*/ 1490471 h 3086231"/>
                  <a:gd name="connsiteX5" fmla="*/ 206899 w 1754699"/>
                  <a:gd name="connsiteY5" fmla="*/ 1497076 h 3086231"/>
                  <a:gd name="connsiteX6" fmla="*/ 682529 w 1754699"/>
                  <a:gd name="connsiteY6" fmla="*/ 2038715 h 3086231"/>
                  <a:gd name="connsiteX7" fmla="*/ 672440 w 1754699"/>
                  <a:gd name="connsiteY7" fmla="*/ 2067735 h 3086231"/>
                  <a:gd name="connsiteX8" fmla="*/ 1245680 w 1754699"/>
                  <a:gd name="connsiteY8" fmla="*/ 2753070 h 3086231"/>
                  <a:gd name="connsiteX9" fmla="*/ 1267032 w 1754699"/>
                  <a:gd name="connsiteY9" fmla="*/ 2689941 h 3086231"/>
                  <a:gd name="connsiteX10" fmla="*/ 1612686 w 1754699"/>
                  <a:gd name="connsiteY10" fmla="*/ 3086231 h 3086231"/>
                  <a:gd name="connsiteX11" fmla="*/ 1412339 w 1754699"/>
                  <a:gd name="connsiteY11" fmla="*/ 3066417 h 3086231"/>
                  <a:gd name="connsiteX12" fmla="*/ 1216395 w 1754699"/>
                  <a:gd name="connsiteY12" fmla="*/ 2839651 h 3086231"/>
                  <a:gd name="connsiteX13" fmla="*/ 629709 w 1754699"/>
                  <a:gd name="connsiteY13" fmla="*/ 2190637 h 3086231"/>
                  <a:gd name="connsiteX14" fmla="*/ 66088 w 1754699"/>
                  <a:gd name="connsiteY14" fmla="*/ 1545549 h 3086231"/>
                  <a:gd name="connsiteX15" fmla="*/ 0 w 1754699"/>
                  <a:gd name="connsiteY15" fmla="*/ 1470655 h 3086231"/>
                  <a:gd name="connsiteX16" fmla="*/ 407290 w 1754699"/>
                  <a:gd name="connsiteY16" fmla="*/ 1085411 h 3086231"/>
                  <a:gd name="connsiteX17" fmla="*/ 779407 w 1754699"/>
                  <a:gd name="connsiteY17" fmla="*/ 735328 h 3086231"/>
                  <a:gd name="connsiteX18" fmla="*/ 1554308 w 1754699"/>
                  <a:gd name="connsiteY18" fmla="*/ 0 h 3086231"/>
                  <a:gd name="connsiteX0" fmla="*/ 1554308 w 1754699"/>
                  <a:gd name="connsiteY0" fmla="*/ 0 h 3086231"/>
                  <a:gd name="connsiteX1" fmla="*/ 1754699 w 1754699"/>
                  <a:gd name="connsiteY1" fmla="*/ 19816 h 3086231"/>
                  <a:gd name="connsiteX2" fmla="*/ 992940 w 1754699"/>
                  <a:gd name="connsiteY2" fmla="*/ 741933 h 3086231"/>
                  <a:gd name="connsiteX3" fmla="*/ 620822 w 1754699"/>
                  <a:gd name="connsiteY3" fmla="*/ 1092016 h 3086231"/>
                  <a:gd name="connsiteX4" fmla="*/ 200391 w 1754699"/>
                  <a:gd name="connsiteY4" fmla="*/ 1490471 h 3086231"/>
                  <a:gd name="connsiteX5" fmla="*/ 206899 w 1754699"/>
                  <a:gd name="connsiteY5" fmla="*/ 1497076 h 3086231"/>
                  <a:gd name="connsiteX6" fmla="*/ 682529 w 1754699"/>
                  <a:gd name="connsiteY6" fmla="*/ 2038715 h 3086231"/>
                  <a:gd name="connsiteX7" fmla="*/ 672440 w 1754699"/>
                  <a:gd name="connsiteY7" fmla="*/ 2067735 h 3086231"/>
                  <a:gd name="connsiteX8" fmla="*/ 1267032 w 1754699"/>
                  <a:gd name="connsiteY8" fmla="*/ 2689941 h 3086231"/>
                  <a:gd name="connsiteX9" fmla="*/ 1612686 w 1754699"/>
                  <a:gd name="connsiteY9" fmla="*/ 3086231 h 3086231"/>
                  <a:gd name="connsiteX10" fmla="*/ 1412339 w 1754699"/>
                  <a:gd name="connsiteY10" fmla="*/ 3066417 h 3086231"/>
                  <a:gd name="connsiteX11" fmla="*/ 1216395 w 1754699"/>
                  <a:gd name="connsiteY11" fmla="*/ 2839651 h 3086231"/>
                  <a:gd name="connsiteX12" fmla="*/ 629709 w 1754699"/>
                  <a:gd name="connsiteY12" fmla="*/ 2190637 h 3086231"/>
                  <a:gd name="connsiteX13" fmla="*/ 66088 w 1754699"/>
                  <a:gd name="connsiteY13" fmla="*/ 1545549 h 3086231"/>
                  <a:gd name="connsiteX14" fmla="*/ 0 w 1754699"/>
                  <a:gd name="connsiteY14" fmla="*/ 1470655 h 3086231"/>
                  <a:gd name="connsiteX15" fmla="*/ 407290 w 1754699"/>
                  <a:gd name="connsiteY15" fmla="*/ 1085411 h 3086231"/>
                  <a:gd name="connsiteX16" fmla="*/ 779407 w 1754699"/>
                  <a:gd name="connsiteY16" fmla="*/ 735328 h 3086231"/>
                  <a:gd name="connsiteX17" fmla="*/ 1554308 w 1754699"/>
                  <a:gd name="connsiteY17" fmla="*/ 0 h 3086231"/>
                  <a:gd name="connsiteX0" fmla="*/ 1554308 w 1754699"/>
                  <a:gd name="connsiteY0" fmla="*/ 0 h 3086231"/>
                  <a:gd name="connsiteX1" fmla="*/ 1754699 w 1754699"/>
                  <a:gd name="connsiteY1" fmla="*/ 19816 h 3086231"/>
                  <a:gd name="connsiteX2" fmla="*/ 992940 w 1754699"/>
                  <a:gd name="connsiteY2" fmla="*/ 741933 h 3086231"/>
                  <a:gd name="connsiteX3" fmla="*/ 620822 w 1754699"/>
                  <a:gd name="connsiteY3" fmla="*/ 1092016 h 3086231"/>
                  <a:gd name="connsiteX4" fmla="*/ 200391 w 1754699"/>
                  <a:gd name="connsiteY4" fmla="*/ 1490471 h 3086231"/>
                  <a:gd name="connsiteX5" fmla="*/ 206899 w 1754699"/>
                  <a:gd name="connsiteY5" fmla="*/ 1497076 h 3086231"/>
                  <a:gd name="connsiteX6" fmla="*/ 682529 w 1754699"/>
                  <a:gd name="connsiteY6" fmla="*/ 2038715 h 3086231"/>
                  <a:gd name="connsiteX7" fmla="*/ 1267032 w 1754699"/>
                  <a:gd name="connsiteY7" fmla="*/ 2689941 h 3086231"/>
                  <a:gd name="connsiteX8" fmla="*/ 1612686 w 1754699"/>
                  <a:gd name="connsiteY8" fmla="*/ 3086231 h 3086231"/>
                  <a:gd name="connsiteX9" fmla="*/ 1412339 w 1754699"/>
                  <a:gd name="connsiteY9" fmla="*/ 3066417 h 3086231"/>
                  <a:gd name="connsiteX10" fmla="*/ 1216395 w 1754699"/>
                  <a:gd name="connsiteY10" fmla="*/ 2839651 h 3086231"/>
                  <a:gd name="connsiteX11" fmla="*/ 629709 w 1754699"/>
                  <a:gd name="connsiteY11" fmla="*/ 2190637 h 3086231"/>
                  <a:gd name="connsiteX12" fmla="*/ 66088 w 1754699"/>
                  <a:gd name="connsiteY12" fmla="*/ 1545549 h 3086231"/>
                  <a:gd name="connsiteX13" fmla="*/ 0 w 1754699"/>
                  <a:gd name="connsiteY13" fmla="*/ 1470655 h 3086231"/>
                  <a:gd name="connsiteX14" fmla="*/ 407290 w 1754699"/>
                  <a:gd name="connsiteY14" fmla="*/ 1085411 h 3086231"/>
                  <a:gd name="connsiteX15" fmla="*/ 779407 w 1754699"/>
                  <a:gd name="connsiteY15" fmla="*/ 735328 h 3086231"/>
                  <a:gd name="connsiteX16" fmla="*/ 1554308 w 1754699"/>
                  <a:gd name="connsiteY16" fmla="*/ 0 h 3086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54699" h="3086231">
                    <a:moveTo>
                      <a:pt x="1554308" y="0"/>
                    </a:moveTo>
                    <a:lnTo>
                      <a:pt x="1754699" y="19816"/>
                    </a:lnTo>
                    <a:lnTo>
                      <a:pt x="992940" y="741933"/>
                    </a:lnTo>
                    <a:lnTo>
                      <a:pt x="620822" y="1092016"/>
                    </a:lnTo>
                    <a:lnTo>
                      <a:pt x="200391" y="1490471"/>
                    </a:lnTo>
                    <a:lnTo>
                      <a:pt x="206899" y="1497076"/>
                    </a:lnTo>
                    <a:lnTo>
                      <a:pt x="682529" y="2038715"/>
                    </a:lnTo>
                    <a:lnTo>
                      <a:pt x="1267032" y="2689941"/>
                    </a:lnTo>
                    <a:lnTo>
                      <a:pt x="1612686" y="3086231"/>
                    </a:lnTo>
                    <a:lnTo>
                      <a:pt x="1412339" y="3066417"/>
                    </a:lnTo>
                    <a:lnTo>
                      <a:pt x="1216395" y="2839651"/>
                    </a:lnTo>
                    <a:lnTo>
                      <a:pt x="629709" y="2190637"/>
                    </a:lnTo>
                    <a:lnTo>
                      <a:pt x="66088" y="1545549"/>
                    </a:lnTo>
                    <a:lnTo>
                      <a:pt x="0" y="1470655"/>
                    </a:lnTo>
                    <a:lnTo>
                      <a:pt x="407290" y="1085411"/>
                    </a:lnTo>
                    <a:lnTo>
                      <a:pt x="779407" y="735328"/>
                    </a:lnTo>
                    <a:lnTo>
                      <a:pt x="1554308" y="0"/>
                    </a:lnTo>
                    <a:close/>
                  </a:path>
                </a:pathLst>
              </a:custGeom>
              <a:solidFill>
                <a:schemeClr val="tx2"/>
              </a:solidFill>
              <a:ln w="12700">
                <a:noFill/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 defTabSz="914446"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: Shape 28">
                <a:extLst>
                  <a:ext uri="{FF2B5EF4-FFF2-40B4-BE49-F238E27FC236}">
                    <a16:creationId xmlns:a16="http://schemas.microsoft.com/office/drawing/2014/main" id="{81169FAD-65D1-EE8B-C118-46D82489F553}"/>
                  </a:ext>
                </a:extLst>
              </p:cNvPr>
              <p:cNvSpPr/>
              <p:nvPr/>
            </p:nvSpPr>
            <p:spPr>
              <a:xfrm>
                <a:off x="3454931" y="2852854"/>
                <a:ext cx="2217574" cy="2301562"/>
              </a:xfrm>
              <a:custGeom>
                <a:avLst/>
                <a:gdLst>
                  <a:gd name="connsiteX0" fmla="*/ 1554355 w 2956765"/>
                  <a:gd name="connsiteY0" fmla="*/ 0 h 3068751"/>
                  <a:gd name="connsiteX1" fmla="*/ 2503258 w 2956765"/>
                  <a:gd name="connsiteY1" fmla="*/ 1085427 h 3068751"/>
                  <a:gd name="connsiteX2" fmla="*/ 2699143 w 2956765"/>
                  <a:gd name="connsiteY2" fmla="*/ 1307784 h 3068751"/>
                  <a:gd name="connsiteX3" fmla="*/ 2956765 w 2956765"/>
                  <a:gd name="connsiteY3" fmla="*/ 1602765 h 3068751"/>
                  <a:gd name="connsiteX4" fmla="*/ 2686002 w 2956765"/>
                  <a:gd name="connsiteY4" fmla="*/ 1860359 h 3068751"/>
                  <a:gd name="connsiteX5" fmla="*/ 2287523 w 2956765"/>
                  <a:gd name="connsiteY5" fmla="*/ 1642394 h 3068751"/>
                  <a:gd name="connsiteX6" fmla="*/ 2357883 w 2956765"/>
                  <a:gd name="connsiteY6" fmla="*/ 1576314 h 3068751"/>
                  <a:gd name="connsiteX7" fmla="*/ 2274245 w 2956765"/>
                  <a:gd name="connsiteY7" fmla="*/ 1481725 h 3068751"/>
                  <a:gd name="connsiteX8" fmla="*/ 2080550 w 2956765"/>
                  <a:gd name="connsiteY8" fmla="*/ 1259275 h 3068751"/>
                  <a:gd name="connsiteX9" fmla="*/ 1523555 w 2956765"/>
                  <a:gd name="connsiteY9" fmla="*/ 623048 h 3068751"/>
                  <a:gd name="connsiteX10" fmla="*/ 1422259 w 2956765"/>
                  <a:gd name="connsiteY10" fmla="*/ 717730 h 3068751"/>
                  <a:gd name="connsiteX11" fmla="*/ 1347382 w 2956765"/>
                  <a:gd name="connsiteY11" fmla="*/ 790353 h 3068751"/>
                  <a:gd name="connsiteX12" fmla="*/ 1276885 w 2956765"/>
                  <a:gd name="connsiteY12" fmla="*/ 858584 h 3068751"/>
                  <a:gd name="connsiteX13" fmla="*/ 1113989 w 2956765"/>
                  <a:gd name="connsiteY13" fmla="*/ 1010560 h 3068751"/>
                  <a:gd name="connsiteX14" fmla="*/ 686900 w 2956765"/>
                  <a:gd name="connsiteY14" fmla="*/ 1415645 h 3068751"/>
                  <a:gd name="connsiteX15" fmla="*/ 601072 w 2956765"/>
                  <a:gd name="connsiteY15" fmla="*/ 1497054 h 3068751"/>
                  <a:gd name="connsiteX16" fmla="*/ 642822 w 2956765"/>
                  <a:gd name="connsiteY16" fmla="*/ 1545563 h 3068751"/>
                  <a:gd name="connsiteX17" fmla="*/ 623111 w 2956765"/>
                  <a:gd name="connsiteY17" fmla="*/ 1605008 h 3068751"/>
                  <a:gd name="connsiteX18" fmla="*/ 612873 w 2956765"/>
                  <a:gd name="connsiteY18" fmla="*/ 1633079 h 3068751"/>
                  <a:gd name="connsiteX19" fmla="*/ 1182980 w 2956765"/>
                  <a:gd name="connsiteY19" fmla="*/ 2297499 h 3068751"/>
                  <a:gd name="connsiteX20" fmla="*/ 1216512 w 2956765"/>
                  <a:gd name="connsiteY20" fmla="*/ 2196912 h 3068751"/>
                  <a:gd name="connsiteX21" fmla="*/ 1434467 w 2956765"/>
                  <a:gd name="connsiteY21" fmla="*/ 2445709 h 3068751"/>
                  <a:gd name="connsiteX22" fmla="*/ 1634813 w 2956765"/>
                  <a:gd name="connsiteY22" fmla="*/ 2256367 h 3068751"/>
                  <a:gd name="connsiteX23" fmla="*/ 2033291 w 2956765"/>
                  <a:gd name="connsiteY23" fmla="*/ 2474327 h 3068751"/>
                  <a:gd name="connsiteX24" fmla="*/ 1485084 w 2956765"/>
                  <a:gd name="connsiteY24" fmla="*/ 2991698 h 3068751"/>
                  <a:gd name="connsiteX25" fmla="*/ 1403627 w 2956765"/>
                  <a:gd name="connsiteY25" fmla="*/ 3068751 h 3068751"/>
                  <a:gd name="connsiteX26" fmla="*/ 1057978 w 2956765"/>
                  <a:gd name="connsiteY26" fmla="*/ 2672468 h 3068751"/>
                  <a:gd name="connsiteX27" fmla="*/ 1071759 w 2956765"/>
                  <a:gd name="connsiteY27" fmla="*/ 2631130 h 3068751"/>
                  <a:gd name="connsiteX28" fmla="*/ 500267 w 2956765"/>
                  <a:gd name="connsiteY28" fmla="*/ 1965098 h 3068751"/>
                  <a:gd name="connsiteX29" fmla="*/ 482117 w 2956765"/>
                  <a:gd name="connsiteY29" fmla="*/ 2018878 h 3068751"/>
                  <a:gd name="connsiteX30" fmla="*/ 6570 w 2956765"/>
                  <a:gd name="connsiteY30" fmla="*/ 1477239 h 3068751"/>
                  <a:gd name="connsiteX31" fmla="*/ 0 w 2956765"/>
                  <a:gd name="connsiteY31" fmla="*/ 1470696 h 3068751"/>
                  <a:gd name="connsiteX32" fmla="*/ 420517 w 2956765"/>
                  <a:gd name="connsiteY32" fmla="*/ 1072155 h 3068751"/>
                  <a:gd name="connsiteX33" fmla="*/ 792577 w 2956765"/>
                  <a:gd name="connsiteY33" fmla="*/ 722123 h 3068751"/>
                  <a:gd name="connsiteX0" fmla="*/ 1554355 w 2956765"/>
                  <a:gd name="connsiteY0" fmla="*/ 0 h 3068751"/>
                  <a:gd name="connsiteX1" fmla="*/ 2503258 w 2956765"/>
                  <a:gd name="connsiteY1" fmla="*/ 1085427 h 3068751"/>
                  <a:gd name="connsiteX2" fmla="*/ 2699143 w 2956765"/>
                  <a:gd name="connsiteY2" fmla="*/ 1307784 h 3068751"/>
                  <a:gd name="connsiteX3" fmla="*/ 2956765 w 2956765"/>
                  <a:gd name="connsiteY3" fmla="*/ 1602765 h 3068751"/>
                  <a:gd name="connsiteX4" fmla="*/ 2686002 w 2956765"/>
                  <a:gd name="connsiteY4" fmla="*/ 1860359 h 3068751"/>
                  <a:gd name="connsiteX5" fmla="*/ 2287523 w 2956765"/>
                  <a:gd name="connsiteY5" fmla="*/ 1642394 h 3068751"/>
                  <a:gd name="connsiteX6" fmla="*/ 2357883 w 2956765"/>
                  <a:gd name="connsiteY6" fmla="*/ 1576314 h 3068751"/>
                  <a:gd name="connsiteX7" fmla="*/ 2274245 w 2956765"/>
                  <a:gd name="connsiteY7" fmla="*/ 1481725 h 3068751"/>
                  <a:gd name="connsiteX8" fmla="*/ 2080550 w 2956765"/>
                  <a:gd name="connsiteY8" fmla="*/ 1259275 h 3068751"/>
                  <a:gd name="connsiteX9" fmla="*/ 1523555 w 2956765"/>
                  <a:gd name="connsiteY9" fmla="*/ 623048 h 3068751"/>
                  <a:gd name="connsiteX10" fmla="*/ 1422259 w 2956765"/>
                  <a:gd name="connsiteY10" fmla="*/ 717730 h 3068751"/>
                  <a:gd name="connsiteX11" fmla="*/ 1347382 w 2956765"/>
                  <a:gd name="connsiteY11" fmla="*/ 790353 h 3068751"/>
                  <a:gd name="connsiteX12" fmla="*/ 1276885 w 2956765"/>
                  <a:gd name="connsiteY12" fmla="*/ 858584 h 3068751"/>
                  <a:gd name="connsiteX13" fmla="*/ 1113989 w 2956765"/>
                  <a:gd name="connsiteY13" fmla="*/ 1010560 h 3068751"/>
                  <a:gd name="connsiteX14" fmla="*/ 686900 w 2956765"/>
                  <a:gd name="connsiteY14" fmla="*/ 1415645 h 3068751"/>
                  <a:gd name="connsiteX15" fmla="*/ 601072 w 2956765"/>
                  <a:gd name="connsiteY15" fmla="*/ 1497054 h 3068751"/>
                  <a:gd name="connsiteX16" fmla="*/ 642822 w 2956765"/>
                  <a:gd name="connsiteY16" fmla="*/ 1545563 h 3068751"/>
                  <a:gd name="connsiteX17" fmla="*/ 623111 w 2956765"/>
                  <a:gd name="connsiteY17" fmla="*/ 1605008 h 3068751"/>
                  <a:gd name="connsiteX18" fmla="*/ 1182980 w 2956765"/>
                  <a:gd name="connsiteY18" fmla="*/ 2297499 h 3068751"/>
                  <a:gd name="connsiteX19" fmla="*/ 1216512 w 2956765"/>
                  <a:gd name="connsiteY19" fmla="*/ 2196912 h 3068751"/>
                  <a:gd name="connsiteX20" fmla="*/ 1434467 w 2956765"/>
                  <a:gd name="connsiteY20" fmla="*/ 2445709 h 3068751"/>
                  <a:gd name="connsiteX21" fmla="*/ 1634813 w 2956765"/>
                  <a:gd name="connsiteY21" fmla="*/ 2256367 h 3068751"/>
                  <a:gd name="connsiteX22" fmla="*/ 2033291 w 2956765"/>
                  <a:gd name="connsiteY22" fmla="*/ 2474327 h 3068751"/>
                  <a:gd name="connsiteX23" fmla="*/ 1485084 w 2956765"/>
                  <a:gd name="connsiteY23" fmla="*/ 2991698 h 3068751"/>
                  <a:gd name="connsiteX24" fmla="*/ 1403627 w 2956765"/>
                  <a:gd name="connsiteY24" fmla="*/ 3068751 h 3068751"/>
                  <a:gd name="connsiteX25" fmla="*/ 1057978 w 2956765"/>
                  <a:gd name="connsiteY25" fmla="*/ 2672468 h 3068751"/>
                  <a:gd name="connsiteX26" fmla="*/ 1071759 w 2956765"/>
                  <a:gd name="connsiteY26" fmla="*/ 2631130 h 3068751"/>
                  <a:gd name="connsiteX27" fmla="*/ 500267 w 2956765"/>
                  <a:gd name="connsiteY27" fmla="*/ 1965098 h 3068751"/>
                  <a:gd name="connsiteX28" fmla="*/ 482117 w 2956765"/>
                  <a:gd name="connsiteY28" fmla="*/ 2018878 h 3068751"/>
                  <a:gd name="connsiteX29" fmla="*/ 6570 w 2956765"/>
                  <a:gd name="connsiteY29" fmla="*/ 1477239 h 3068751"/>
                  <a:gd name="connsiteX30" fmla="*/ 0 w 2956765"/>
                  <a:gd name="connsiteY30" fmla="*/ 1470696 h 3068751"/>
                  <a:gd name="connsiteX31" fmla="*/ 420517 w 2956765"/>
                  <a:gd name="connsiteY31" fmla="*/ 1072155 h 3068751"/>
                  <a:gd name="connsiteX32" fmla="*/ 792577 w 2956765"/>
                  <a:gd name="connsiteY32" fmla="*/ 722123 h 3068751"/>
                  <a:gd name="connsiteX33" fmla="*/ 1554355 w 2956765"/>
                  <a:gd name="connsiteY33" fmla="*/ 0 h 3068751"/>
                  <a:gd name="connsiteX0" fmla="*/ 1554355 w 2956765"/>
                  <a:gd name="connsiteY0" fmla="*/ 0 h 3068751"/>
                  <a:gd name="connsiteX1" fmla="*/ 2503258 w 2956765"/>
                  <a:gd name="connsiteY1" fmla="*/ 1085427 h 3068751"/>
                  <a:gd name="connsiteX2" fmla="*/ 2699143 w 2956765"/>
                  <a:gd name="connsiteY2" fmla="*/ 1307784 h 3068751"/>
                  <a:gd name="connsiteX3" fmla="*/ 2956765 w 2956765"/>
                  <a:gd name="connsiteY3" fmla="*/ 1602765 h 3068751"/>
                  <a:gd name="connsiteX4" fmla="*/ 2686002 w 2956765"/>
                  <a:gd name="connsiteY4" fmla="*/ 1860359 h 3068751"/>
                  <a:gd name="connsiteX5" fmla="*/ 2287523 w 2956765"/>
                  <a:gd name="connsiteY5" fmla="*/ 1642394 h 3068751"/>
                  <a:gd name="connsiteX6" fmla="*/ 2357883 w 2956765"/>
                  <a:gd name="connsiteY6" fmla="*/ 1576314 h 3068751"/>
                  <a:gd name="connsiteX7" fmla="*/ 2274245 w 2956765"/>
                  <a:gd name="connsiteY7" fmla="*/ 1481725 h 3068751"/>
                  <a:gd name="connsiteX8" fmla="*/ 2080550 w 2956765"/>
                  <a:gd name="connsiteY8" fmla="*/ 1259275 h 3068751"/>
                  <a:gd name="connsiteX9" fmla="*/ 1523555 w 2956765"/>
                  <a:gd name="connsiteY9" fmla="*/ 623048 h 3068751"/>
                  <a:gd name="connsiteX10" fmla="*/ 1422259 w 2956765"/>
                  <a:gd name="connsiteY10" fmla="*/ 717730 h 3068751"/>
                  <a:gd name="connsiteX11" fmla="*/ 1347382 w 2956765"/>
                  <a:gd name="connsiteY11" fmla="*/ 790353 h 3068751"/>
                  <a:gd name="connsiteX12" fmla="*/ 1276885 w 2956765"/>
                  <a:gd name="connsiteY12" fmla="*/ 858584 h 3068751"/>
                  <a:gd name="connsiteX13" fmla="*/ 1113989 w 2956765"/>
                  <a:gd name="connsiteY13" fmla="*/ 1010560 h 3068751"/>
                  <a:gd name="connsiteX14" fmla="*/ 686900 w 2956765"/>
                  <a:gd name="connsiteY14" fmla="*/ 1415645 h 3068751"/>
                  <a:gd name="connsiteX15" fmla="*/ 601072 w 2956765"/>
                  <a:gd name="connsiteY15" fmla="*/ 1497054 h 3068751"/>
                  <a:gd name="connsiteX16" fmla="*/ 642822 w 2956765"/>
                  <a:gd name="connsiteY16" fmla="*/ 1545563 h 3068751"/>
                  <a:gd name="connsiteX17" fmla="*/ 1182980 w 2956765"/>
                  <a:gd name="connsiteY17" fmla="*/ 2297499 h 3068751"/>
                  <a:gd name="connsiteX18" fmla="*/ 1216512 w 2956765"/>
                  <a:gd name="connsiteY18" fmla="*/ 2196912 h 3068751"/>
                  <a:gd name="connsiteX19" fmla="*/ 1434467 w 2956765"/>
                  <a:gd name="connsiteY19" fmla="*/ 2445709 h 3068751"/>
                  <a:gd name="connsiteX20" fmla="*/ 1634813 w 2956765"/>
                  <a:gd name="connsiteY20" fmla="*/ 2256367 h 3068751"/>
                  <a:gd name="connsiteX21" fmla="*/ 2033291 w 2956765"/>
                  <a:gd name="connsiteY21" fmla="*/ 2474327 h 3068751"/>
                  <a:gd name="connsiteX22" fmla="*/ 1485084 w 2956765"/>
                  <a:gd name="connsiteY22" fmla="*/ 2991698 h 3068751"/>
                  <a:gd name="connsiteX23" fmla="*/ 1403627 w 2956765"/>
                  <a:gd name="connsiteY23" fmla="*/ 3068751 h 3068751"/>
                  <a:gd name="connsiteX24" fmla="*/ 1057978 w 2956765"/>
                  <a:gd name="connsiteY24" fmla="*/ 2672468 h 3068751"/>
                  <a:gd name="connsiteX25" fmla="*/ 1071759 w 2956765"/>
                  <a:gd name="connsiteY25" fmla="*/ 2631130 h 3068751"/>
                  <a:gd name="connsiteX26" fmla="*/ 500267 w 2956765"/>
                  <a:gd name="connsiteY26" fmla="*/ 1965098 h 3068751"/>
                  <a:gd name="connsiteX27" fmla="*/ 482117 w 2956765"/>
                  <a:gd name="connsiteY27" fmla="*/ 2018878 h 3068751"/>
                  <a:gd name="connsiteX28" fmla="*/ 6570 w 2956765"/>
                  <a:gd name="connsiteY28" fmla="*/ 1477239 h 3068751"/>
                  <a:gd name="connsiteX29" fmla="*/ 0 w 2956765"/>
                  <a:gd name="connsiteY29" fmla="*/ 1470696 h 3068751"/>
                  <a:gd name="connsiteX30" fmla="*/ 420517 w 2956765"/>
                  <a:gd name="connsiteY30" fmla="*/ 1072155 h 3068751"/>
                  <a:gd name="connsiteX31" fmla="*/ 792577 w 2956765"/>
                  <a:gd name="connsiteY31" fmla="*/ 722123 h 3068751"/>
                  <a:gd name="connsiteX32" fmla="*/ 1554355 w 2956765"/>
                  <a:gd name="connsiteY32" fmla="*/ 0 h 3068751"/>
                  <a:gd name="connsiteX0" fmla="*/ 1554355 w 2956765"/>
                  <a:gd name="connsiteY0" fmla="*/ 0 h 3068751"/>
                  <a:gd name="connsiteX1" fmla="*/ 2503258 w 2956765"/>
                  <a:gd name="connsiteY1" fmla="*/ 1085427 h 3068751"/>
                  <a:gd name="connsiteX2" fmla="*/ 2699143 w 2956765"/>
                  <a:gd name="connsiteY2" fmla="*/ 1307784 h 3068751"/>
                  <a:gd name="connsiteX3" fmla="*/ 2956765 w 2956765"/>
                  <a:gd name="connsiteY3" fmla="*/ 1602765 h 3068751"/>
                  <a:gd name="connsiteX4" fmla="*/ 2686002 w 2956765"/>
                  <a:gd name="connsiteY4" fmla="*/ 1860359 h 3068751"/>
                  <a:gd name="connsiteX5" fmla="*/ 2287523 w 2956765"/>
                  <a:gd name="connsiteY5" fmla="*/ 1642394 h 3068751"/>
                  <a:gd name="connsiteX6" fmla="*/ 2357883 w 2956765"/>
                  <a:gd name="connsiteY6" fmla="*/ 1576314 h 3068751"/>
                  <a:gd name="connsiteX7" fmla="*/ 2274245 w 2956765"/>
                  <a:gd name="connsiteY7" fmla="*/ 1481725 h 3068751"/>
                  <a:gd name="connsiteX8" fmla="*/ 2080550 w 2956765"/>
                  <a:gd name="connsiteY8" fmla="*/ 1259275 h 3068751"/>
                  <a:gd name="connsiteX9" fmla="*/ 1523555 w 2956765"/>
                  <a:gd name="connsiteY9" fmla="*/ 623048 h 3068751"/>
                  <a:gd name="connsiteX10" fmla="*/ 1422259 w 2956765"/>
                  <a:gd name="connsiteY10" fmla="*/ 717730 h 3068751"/>
                  <a:gd name="connsiteX11" fmla="*/ 1347382 w 2956765"/>
                  <a:gd name="connsiteY11" fmla="*/ 790353 h 3068751"/>
                  <a:gd name="connsiteX12" fmla="*/ 1276885 w 2956765"/>
                  <a:gd name="connsiteY12" fmla="*/ 858584 h 3068751"/>
                  <a:gd name="connsiteX13" fmla="*/ 1113989 w 2956765"/>
                  <a:gd name="connsiteY13" fmla="*/ 1010560 h 3068751"/>
                  <a:gd name="connsiteX14" fmla="*/ 686900 w 2956765"/>
                  <a:gd name="connsiteY14" fmla="*/ 1415645 h 3068751"/>
                  <a:gd name="connsiteX15" fmla="*/ 601072 w 2956765"/>
                  <a:gd name="connsiteY15" fmla="*/ 1497054 h 3068751"/>
                  <a:gd name="connsiteX16" fmla="*/ 642822 w 2956765"/>
                  <a:gd name="connsiteY16" fmla="*/ 1545563 h 3068751"/>
                  <a:gd name="connsiteX17" fmla="*/ 1216512 w 2956765"/>
                  <a:gd name="connsiteY17" fmla="*/ 2196912 h 3068751"/>
                  <a:gd name="connsiteX18" fmla="*/ 1434467 w 2956765"/>
                  <a:gd name="connsiteY18" fmla="*/ 2445709 h 3068751"/>
                  <a:gd name="connsiteX19" fmla="*/ 1634813 w 2956765"/>
                  <a:gd name="connsiteY19" fmla="*/ 2256367 h 3068751"/>
                  <a:gd name="connsiteX20" fmla="*/ 2033291 w 2956765"/>
                  <a:gd name="connsiteY20" fmla="*/ 2474327 h 3068751"/>
                  <a:gd name="connsiteX21" fmla="*/ 1485084 w 2956765"/>
                  <a:gd name="connsiteY21" fmla="*/ 2991698 h 3068751"/>
                  <a:gd name="connsiteX22" fmla="*/ 1403627 w 2956765"/>
                  <a:gd name="connsiteY22" fmla="*/ 3068751 h 3068751"/>
                  <a:gd name="connsiteX23" fmla="*/ 1057978 w 2956765"/>
                  <a:gd name="connsiteY23" fmla="*/ 2672468 h 3068751"/>
                  <a:gd name="connsiteX24" fmla="*/ 1071759 w 2956765"/>
                  <a:gd name="connsiteY24" fmla="*/ 2631130 h 3068751"/>
                  <a:gd name="connsiteX25" fmla="*/ 500267 w 2956765"/>
                  <a:gd name="connsiteY25" fmla="*/ 1965098 h 3068751"/>
                  <a:gd name="connsiteX26" fmla="*/ 482117 w 2956765"/>
                  <a:gd name="connsiteY26" fmla="*/ 2018878 h 3068751"/>
                  <a:gd name="connsiteX27" fmla="*/ 6570 w 2956765"/>
                  <a:gd name="connsiteY27" fmla="*/ 1477239 h 3068751"/>
                  <a:gd name="connsiteX28" fmla="*/ 0 w 2956765"/>
                  <a:gd name="connsiteY28" fmla="*/ 1470696 h 3068751"/>
                  <a:gd name="connsiteX29" fmla="*/ 420517 w 2956765"/>
                  <a:gd name="connsiteY29" fmla="*/ 1072155 h 3068751"/>
                  <a:gd name="connsiteX30" fmla="*/ 792577 w 2956765"/>
                  <a:gd name="connsiteY30" fmla="*/ 722123 h 3068751"/>
                  <a:gd name="connsiteX31" fmla="*/ 1554355 w 2956765"/>
                  <a:gd name="connsiteY31" fmla="*/ 0 h 3068751"/>
                  <a:gd name="connsiteX0" fmla="*/ 1554355 w 2956765"/>
                  <a:gd name="connsiteY0" fmla="*/ 0 h 3068751"/>
                  <a:gd name="connsiteX1" fmla="*/ 2503258 w 2956765"/>
                  <a:gd name="connsiteY1" fmla="*/ 1085427 h 3068751"/>
                  <a:gd name="connsiteX2" fmla="*/ 2699143 w 2956765"/>
                  <a:gd name="connsiteY2" fmla="*/ 1307784 h 3068751"/>
                  <a:gd name="connsiteX3" fmla="*/ 2956765 w 2956765"/>
                  <a:gd name="connsiteY3" fmla="*/ 1602765 h 3068751"/>
                  <a:gd name="connsiteX4" fmla="*/ 2686002 w 2956765"/>
                  <a:gd name="connsiteY4" fmla="*/ 1860359 h 3068751"/>
                  <a:gd name="connsiteX5" fmla="*/ 2287523 w 2956765"/>
                  <a:gd name="connsiteY5" fmla="*/ 1642394 h 3068751"/>
                  <a:gd name="connsiteX6" fmla="*/ 2357883 w 2956765"/>
                  <a:gd name="connsiteY6" fmla="*/ 1576314 h 3068751"/>
                  <a:gd name="connsiteX7" fmla="*/ 2274245 w 2956765"/>
                  <a:gd name="connsiteY7" fmla="*/ 1481725 h 3068751"/>
                  <a:gd name="connsiteX8" fmla="*/ 2080550 w 2956765"/>
                  <a:gd name="connsiteY8" fmla="*/ 1259275 h 3068751"/>
                  <a:gd name="connsiteX9" fmla="*/ 1523555 w 2956765"/>
                  <a:gd name="connsiteY9" fmla="*/ 623048 h 3068751"/>
                  <a:gd name="connsiteX10" fmla="*/ 1422259 w 2956765"/>
                  <a:gd name="connsiteY10" fmla="*/ 717730 h 3068751"/>
                  <a:gd name="connsiteX11" fmla="*/ 1347382 w 2956765"/>
                  <a:gd name="connsiteY11" fmla="*/ 790353 h 3068751"/>
                  <a:gd name="connsiteX12" fmla="*/ 1276885 w 2956765"/>
                  <a:gd name="connsiteY12" fmla="*/ 858584 h 3068751"/>
                  <a:gd name="connsiteX13" fmla="*/ 1113989 w 2956765"/>
                  <a:gd name="connsiteY13" fmla="*/ 1010560 h 3068751"/>
                  <a:gd name="connsiteX14" fmla="*/ 686900 w 2956765"/>
                  <a:gd name="connsiteY14" fmla="*/ 1415645 h 3068751"/>
                  <a:gd name="connsiteX15" fmla="*/ 601072 w 2956765"/>
                  <a:gd name="connsiteY15" fmla="*/ 1497054 h 3068751"/>
                  <a:gd name="connsiteX16" fmla="*/ 642822 w 2956765"/>
                  <a:gd name="connsiteY16" fmla="*/ 1545563 h 3068751"/>
                  <a:gd name="connsiteX17" fmla="*/ 1216512 w 2956765"/>
                  <a:gd name="connsiteY17" fmla="*/ 2196912 h 3068751"/>
                  <a:gd name="connsiteX18" fmla="*/ 1434467 w 2956765"/>
                  <a:gd name="connsiteY18" fmla="*/ 2445709 h 3068751"/>
                  <a:gd name="connsiteX19" fmla="*/ 1634813 w 2956765"/>
                  <a:gd name="connsiteY19" fmla="*/ 2256367 h 3068751"/>
                  <a:gd name="connsiteX20" fmla="*/ 2033291 w 2956765"/>
                  <a:gd name="connsiteY20" fmla="*/ 2474327 h 3068751"/>
                  <a:gd name="connsiteX21" fmla="*/ 1485084 w 2956765"/>
                  <a:gd name="connsiteY21" fmla="*/ 2991698 h 3068751"/>
                  <a:gd name="connsiteX22" fmla="*/ 1403627 w 2956765"/>
                  <a:gd name="connsiteY22" fmla="*/ 3068751 h 3068751"/>
                  <a:gd name="connsiteX23" fmla="*/ 1057978 w 2956765"/>
                  <a:gd name="connsiteY23" fmla="*/ 2672468 h 3068751"/>
                  <a:gd name="connsiteX24" fmla="*/ 500267 w 2956765"/>
                  <a:gd name="connsiteY24" fmla="*/ 1965098 h 3068751"/>
                  <a:gd name="connsiteX25" fmla="*/ 482117 w 2956765"/>
                  <a:gd name="connsiteY25" fmla="*/ 2018878 h 3068751"/>
                  <a:gd name="connsiteX26" fmla="*/ 6570 w 2956765"/>
                  <a:gd name="connsiteY26" fmla="*/ 1477239 h 3068751"/>
                  <a:gd name="connsiteX27" fmla="*/ 0 w 2956765"/>
                  <a:gd name="connsiteY27" fmla="*/ 1470696 h 3068751"/>
                  <a:gd name="connsiteX28" fmla="*/ 420517 w 2956765"/>
                  <a:gd name="connsiteY28" fmla="*/ 1072155 h 3068751"/>
                  <a:gd name="connsiteX29" fmla="*/ 792577 w 2956765"/>
                  <a:gd name="connsiteY29" fmla="*/ 722123 h 3068751"/>
                  <a:gd name="connsiteX30" fmla="*/ 1554355 w 2956765"/>
                  <a:gd name="connsiteY30" fmla="*/ 0 h 3068751"/>
                  <a:gd name="connsiteX0" fmla="*/ 1554355 w 2956765"/>
                  <a:gd name="connsiteY0" fmla="*/ 0 h 3068751"/>
                  <a:gd name="connsiteX1" fmla="*/ 2503258 w 2956765"/>
                  <a:gd name="connsiteY1" fmla="*/ 1085427 h 3068751"/>
                  <a:gd name="connsiteX2" fmla="*/ 2699143 w 2956765"/>
                  <a:gd name="connsiteY2" fmla="*/ 1307784 h 3068751"/>
                  <a:gd name="connsiteX3" fmla="*/ 2956765 w 2956765"/>
                  <a:gd name="connsiteY3" fmla="*/ 1602765 h 3068751"/>
                  <a:gd name="connsiteX4" fmla="*/ 2686002 w 2956765"/>
                  <a:gd name="connsiteY4" fmla="*/ 1860359 h 3068751"/>
                  <a:gd name="connsiteX5" fmla="*/ 2287523 w 2956765"/>
                  <a:gd name="connsiteY5" fmla="*/ 1642394 h 3068751"/>
                  <a:gd name="connsiteX6" fmla="*/ 2357883 w 2956765"/>
                  <a:gd name="connsiteY6" fmla="*/ 1576314 h 3068751"/>
                  <a:gd name="connsiteX7" fmla="*/ 2274245 w 2956765"/>
                  <a:gd name="connsiteY7" fmla="*/ 1481725 h 3068751"/>
                  <a:gd name="connsiteX8" fmla="*/ 2080550 w 2956765"/>
                  <a:gd name="connsiteY8" fmla="*/ 1259275 h 3068751"/>
                  <a:gd name="connsiteX9" fmla="*/ 1523555 w 2956765"/>
                  <a:gd name="connsiteY9" fmla="*/ 623048 h 3068751"/>
                  <a:gd name="connsiteX10" fmla="*/ 1422259 w 2956765"/>
                  <a:gd name="connsiteY10" fmla="*/ 717730 h 3068751"/>
                  <a:gd name="connsiteX11" fmla="*/ 1347382 w 2956765"/>
                  <a:gd name="connsiteY11" fmla="*/ 790353 h 3068751"/>
                  <a:gd name="connsiteX12" fmla="*/ 1276885 w 2956765"/>
                  <a:gd name="connsiteY12" fmla="*/ 858584 h 3068751"/>
                  <a:gd name="connsiteX13" fmla="*/ 1113989 w 2956765"/>
                  <a:gd name="connsiteY13" fmla="*/ 1010560 h 3068751"/>
                  <a:gd name="connsiteX14" fmla="*/ 686900 w 2956765"/>
                  <a:gd name="connsiteY14" fmla="*/ 1415645 h 3068751"/>
                  <a:gd name="connsiteX15" fmla="*/ 601072 w 2956765"/>
                  <a:gd name="connsiteY15" fmla="*/ 1497054 h 3068751"/>
                  <a:gd name="connsiteX16" fmla="*/ 642822 w 2956765"/>
                  <a:gd name="connsiteY16" fmla="*/ 1545563 h 3068751"/>
                  <a:gd name="connsiteX17" fmla="*/ 1216512 w 2956765"/>
                  <a:gd name="connsiteY17" fmla="*/ 2196912 h 3068751"/>
                  <a:gd name="connsiteX18" fmla="*/ 1434467 w 2956765"/>
                  <a:gd name="connsiteY18" fmla="*/ 2445709 h 3068751"/>
                  <a:gd name="connsiteX19" fmla="*/ 1634813 w 2956765"/>
                  <a:gd name="connsiteY19" fmla="*/ 2256367 h 3068751"/>
                  <a:gd name="connsiteX20" fmla="*/ 2033291 w 2956765"/>
                  <a:gd name="connsiteY20" fmla="*/ 2474327 h 3068751"/>
                  <a:gd name="connsiteX21" fmla="*/ 1485084 w 2956765"/>
                  <a:gd name="connsiteY21" fmla="*/ 2991698 h 3068751"/>
                  <a:gd name="connsiteX22" fmla="*/ 1403627 w 2956765"/>
                  <a:gd name="connsiteY22" fmla="*/ 3068751 h 3068751"/>
                  <a:gd name="connsiteX23" fmla="*/ 1057978 w 2956765"/>
                  <a:gd name="connsiteY23" fmla="*/ 2672468 h 3068751"/>
                  <a:gd name="connsiteX24" fmla="*/ 482117 w 2956765"/>
                  <a:gd name="connsiteY24" fmla="*/ 2018878 h 3068751"/>
                  <a:gd name="connsiteX25" fmla="*/ 6570 w 2956765"/>
                  <a:gd name="connsiteY25" fmla="*/ 1477239 h 3068751"/>
                  <a:gd name="connsiteX26" fmla="*/ 0 w 2956765"/>
                  <a:gd name="connsiteY26" fmla="*/ 1470696 h 3068751"/>
                  <a:gd name="connsiteX27" fmla="*/ 420517 w 2956765"/>
                  <a:gd name="connsiteY27" fmla="*/ 1072155 h 3068751"/>
                  <a:gd name="connsiteX28" fmla="*/ 792577 w 2956765"/>
                  <a:gd name="connsiteY28" fmla="*/ 722123 h 3068751"/>
                  <a:gd name="connsiteX29" fmla="*/ 1554355 w 2956765"/>
                  <a:gd name="connsiteY29" fmla="*/ 0 h 3068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956765" h="3068751">
                    <a:moveTo>
                      <a:pt x="1554355" y="0"/>
                    </a:moveTo>
                    <a:lnTo>
                      <a:pt x="2503258" y="1085427"/>
                    </a:lnTo>
                    <a:lnTo>
                      <a:pt x="2699143" y="1307784"/>
                    </a:lnTo>
                    <a:lnTo>
                      <a:pt x="2956765" y="1602765"/>
                    </a:lnTo>
                    <a:lnTo>
                      <a:pt x="2686002" y="1860359"/>
                    </a:lnTo>
                    <a:lnTo>
                      <a:pt x="2287523" y="1642394"/>
                    </a:lnTo>
                    <a:lnTo>
                      <a:pt x="2357883" y="1576314"/>
                    </a:lnTo>
                    <a:lnTo>
                      <a:pt x="2274245" y="1481725"/>
                    </a:lnTo>
                    <a:lnTo>
                      <a:pt x="2080550" y="1259275"/>
                    </a:lnTo>
                    <a:lnTo>
                      <a:pt x="1523555" y="623048"/>
                    </a:lnTo>
                    <a:lnTo>
                      <a:pt x="1422259" y="717730"/>
                    </a:lnTo>
                    <a:lnTo>
                      <a:pt x="1347382" y="790353"/>
                    </a:lnTo>
                    <a:lnTo>
                      <a:pt x="1276885" y="858584"/>
                    </a:lnTo>
                    <a:lnTo>
                      <a:pt x="1113989" y="1010560"/>
                    </a:lnTo>
                    <a:lnTo>
                      <a:pt x="686900" y="1415645"/>
                    </a:lnTo>
                    <a:lnTo>
                      <a:pt x="601072" y="1497054"/>
                    </a:lnTo>
                    <a:lnTo>
                      <a:pt x="642822" y="1545563"/>
                    </a:lnTo>
                    <a:lnTo>
                      <a:pt x="1216512" y="2196912"/>
                    </a:lnTo>
                    <a:lnTo>
                      <a:pt x="1434467" y="2445709"/>
                    </a:lnTo>
                    <a:lnTo>
                      <a:pt x="1634813" y="2256367"/>
                    </a:lnTo>
                    <a:lnTo>
                      <a:pt x="2033291" y="2474327"/>
                    </a:lnTo>
                    <a:lnTo>
                      <a:pt x="1485084" y="2991698"/>
                    </a:lnTo>
                    <a:lnTo>
                      <a:pt x="1403627" y="3068751"/>
                    </a:lnTo>
                    <a:lnTo>
                      <a:pt x="1057978" y="2672468"/>
                    </a:lnTo>
                    <a:lnTo>
                      <a:pt x="482117" y="2018878"/>
                    </a:lnTo>
                    <a:lnTo>
                      <a:pt x="6570" y="1477239"/>
                    </a:lnTo>
                    <a:lnTo>
                      <a:pt x="0" y="1470696"/>
                    </a:lnTo>
                    <a:lnTo>
                      <a:pt x="420517" y="1072155"/>
                    </a:lnTo>
                    <a:lnTo>
                      <a:pt x="792577" y="722123"/>
                    </a:lnTo>
                    <a:lnTo>
                      <a:pt x="1554355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700">
                <a:noFill/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 defTabSz="914446"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Shape">
                <a:extLst>
                  <a:ext uri="{FF2B5EF4-FFF2-40B4-BE49-F238E27FC236}">
                    <a16:creationId xmlns:a16="http://schemas.microsoft.com/office/drawing/2014/main" id="{93C3CE2B-CA42-0A90-2849-0B4062A6A021}"/>
                  </a:ext>
                </a:extLst>
              </p:cNvPr>
              <p:cNvSpPr/>
              <p:nvPr/>
            </p:nvSpPr>
            <p:spPr>
              <a:xfrm>
                <a:off x="3274407" y="4452654"/>
                <a:ext cx="498670" cy="16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528" y="21600"/>
                    </a:lnTo>
                    <a:lnTo>
                      <a:pt x="21528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6689"/>
              </a:solidFill>
              <a:ln w="12700">
                <a:noFill/>
                <a:miter lim="400000"/>
              </a:ln>
            </p:spPr>
            <p:txBody>
              <a:bodyPr lIns="28575" tIns="28575" rIns="28575" bIns="28575" anchor="ctr"/>
              <a:lstStyle/>
              <a:p>
                <a:pPr defTabSz="914446"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59766B51-89D1-8177-9C0B-ED2A4BAA5813}"/>
                  </a:ext>
                </a:extLst>
              </p:cNvPr>
              <p:cNvSpPr/>
              <p:nvPr/>
            </p:nvSpPr>
            <p:spPr>
              <a:xfrm>
                <a:off x="2901238" y="3635736"/>
                <a:ext cx="703413" cy="82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41" y="9418"/>
                    </a:moveTo>
                    <a:lnTo>
                      <a:pt x="12220" y="7949"/>
                    </a:lnTo>
                    <a:lnTo>
                      <a:pt x="21600" y="389"/>
                    </a:lnTo>
                    <a:lnTo>
                      <a:pt x="8417" y="0"/>
                    </a:lnTo>
                    <a:lnTo>
                      <a:pt x="0" y="21341"/>
                    </a:lnTo>
                    <a:lnTo>
                      <a:pt x="8823" y="2160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noFill/>
                <a:miter lim="400000"/>
              </a:ln>
            </p:spPr>
            <p:txBody>
              <a:bodyPr lIns="28575" tIns="28575" rIns="28575" bIns="28575" anchor="ctr"/>
              <a:lstStyle/>
              <a:p>
                <a:pPr defTabSz="914446"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86340F93-A421-6BA0-FD0E-E3455AB02367}"/>
                  </a:ext>
                </a:extLst>
              </p:cNvPr>
              <p:cNvSpPr/>
              <p:nvPr/>
            </p:nvSpPr>
            <p:spPr>
              <a:xfrm>
                <a:off x="2521897" y="3444810"/>
                <a:ext cx="2103641" cy="1609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21" y="0"/>
                    </a:moveTo>
                    <a:lnTo>
                      <a:pt x="19379" y="687"/>
                    </a:lnTo>
                    <a:lnTo>
                      <a:pt x="16734" y="10944"/>
                    </a:lnTo>
                    <a:lnTo>
                      <a:pt x="16734" y="10944"/>
                    </a:lnTo>
                    <a:lnTo>
                      <a:pt x="16734" y="10944"/>
                    </a:lnTo>
                    <a:lnTo>
                      <a:pt x="15496" y="15729"/>
                    </a:lnTo>
                    <a:lnTo>
                      <a:pt x="15106" y="17236"/>
                    </a:lnTo>
                    <a:lnTo>
                      <a:pt x="15089" y="17302"/>
                    </a:lnTo>
                    <a:lnTo>
                      <a:pt x="0" y="16660"/>
                    </a:lnTo>
                    <a:lnTo>
                      <a:pt x="1933" y="20935"/>
                    </a:lnTo>
                    <a:lnTo>
                      <a:pt x="17005" y="21600"/>
                    </a:lnTo>
                    <a:lnTo>
                      <a:pt x="17294" y="20492"/>
                    </a:lnTo>
                    <a:lnTo>
                      <a:pt x="17294" y="20492"/>
                    </a:lnTo>
                    <a:lnTo>
                      <a:pt x="17684" y="18986"/>
                    </a:lnTo>
                    <a:lnTo>
                      <a:pt x="18904" y="14201"/>
                    </a:lnTo>
                    <a:lnTo>
                      <a:pt x="18904" y="14201"/>
                    </a:lnTo>
                    <a:lnTo>
                      <a:pt x="18904" y="14201"/>
                    </a:lnTo>
                    <a:lnTo>
                      <a:pt x="21600" y="376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noFill/>
                <a:miter lim="400000"/>
              </a:ln>
            </p:spPr>
            <p:txBody>
              <a:bodyPr lIns="28575" tIns="28575" rIns="28575" bIns="28575" anchor="ctr"/>
              <a:lstStyle/>
              <a:p>
                <a:pPr defTabSz="914446"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8F97F7DC-C33E-54B0-37CE-C79EC1708561}"/>
                  </a:ext>
                </a:extLst>
              </p:cNvPr>
              <p:cNvSpPr/>
              <p:nvPr/>
            </p:nvSpPr>
            <p:spPr>
              <a:xfrm>
                <a:off x="2521498" y="3358124"/>
                <a:ext cx="1887332" cy="1377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02" y="3963"/>
                    </a:moveTo>
                    <a:lnTo>
                      <a:pt x="16535" y="8728"/>
                    </a:lnTo>
                    <a:lnTo>
                      <a:pt x="16290" y="9712"/>
                    </a:lnTo>
                    <a:lnTo>
                      <a:pt x="16290" y="9712"/>
                    </a:lnTo>
                    <a:lnTo>
                      <a:pt x="16157" y="10256"/>
                    </a:lnTo>
                    <a:lnTo>
                      <a:pt x="16157" y="10256"/>
                    </a:lnTo>
                    <a:lnTo>
                      <a:pt x="16157" y="10256"/>
                    </a:lnTo>
                    <a:lnTo>
                      <a:pt x="15987" y="10955"/>
                    </a:lnTo>
                    <a:lnTo>
                      <a:pt x="15836" y="11525"/>
                    </a:lnTo>
                    <a:lnTo>
                      <a:pt x="14778" y="15824"/>
                    </a:lnTo>
                    <a:lnTo>
                      <a:pt x="14324" y="17612"/>
                    </a:lnTo>
                    <a:lnTo>
                      <a:pt x="14343" y="17612"/>
                    </a:lnTo>
                    <a:lnTo>
                      <a:pt x="14362" y="17663"/>
                    </a:lnTo>
                    <a:lnTo>
                      <a:pt x="14343" y="17612"/>
                    </a:lnTo>
                    <a:lnTo>
                      <a:pt x="8636" y="17353"/>
                    </a:lnTo>
                    <a:lnTo>
                      <a:pt x="7654" y="17327"/>
                    </a:lnTo>
                    <a:lnTo>
                      <a:pt x="4365" y="17171"/>
                    </a:lnTo>
                    <a:lnTo>
                      <a:pt x="7502" y="4377"/>
                    </a:lnTo>
                    <a:lnTo>
                      <a:pt x="12416" y="4610"/>
                    </a:lnTo>
                    <a:lnTo>
                      <a:pt x="15609" y="492"/>
                    </a:lnTo>
                    <a:lnTo>
                      <a:pt x="13531" y="388"/>
                    </a:lnTo>
                    <a:lnTo>
                      <a:pt x="5121" y="0"/>
                    </a:lnTo>
                    <a:lnTo>
                      <a:pt x="756" y="17845"/>
                    </a:lnTo>
                    <a:lnTo>
                      <a:pt x="0" y="20849"/>
                    </a:lnTo>
                    <a:lnTo>
                      <a:pt x="0" y="20849"/>
                    </a:lnTo>
                    <a:lnTo>
                      <a:pt x="16819" y="21600"/>
                    </a:lnTo>
                    <a:lnTo>
                      <a:pt x="16838" y="21522"/>
                    </a:lnTo>
                    <a:lnTo>
                      <a:pt x="17272" y="19761"/>
                    </a:lnTo>
                    <a:lnTo>
                      <a:pt x="18652" y="14167"/>
                    </a:lnTo>
                    <a:lnTo>
                      <a:pt x="18652" y="14167"/>
                    </a:lnTo>
                    <a:lnTo>
                      <a:pt x="18652" y="14167"/>
                    </a:lnTo>
                    <a:lnTo>
                      <a:pt x="21600" y="2176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28575" tIns="28575" rIns="28575" bIns="28575" anchor="ctr"/>
              <a:lstStyle/>
              <a:p>
                <a:pPr defTabSz="914446"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85DFFC58-1B9B-B197-FA34-126E8F747A87}"/>
                  </a:ext>
                </a:extLst>
              </p:cNvPr>
              <p:cNvSpPr/>
              <p:nvPr/>
            </p:nvSpPr>
            <p:spPr>
              <a:xfrm>
                <a:off x="4984471" y="3996814"/>
                <a:ext cx="114665" cy="8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21600"/>
                    </a:moveTo>
                    <a:lnTo>
                      <a:pt x="21600" y="13886"/>
                    </a:lnTo>
                    <a:lnTo>
                      <a:pt x="12959" y="0"/>
                    </a:lnTo>
                    <a:lnTo>
                      <a:pt x="0" y="771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noFill/>
                <a:miter lim="400000"/>
              </a:ln>
            </p:spPr>
            <p:txBody>
              <a:bodyPr lIns="28575" tIns="28575" rIns="28575" bIns="28575" anchor="ctr"/>
              <a:lstStyle/>
              <a:p>
                <a:pPr defTabSz="914446"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F179A278-870B-34CF-960E-53065842BF31}"/>
                  </a:ext>
                </a:extLst>
              </p:cNvPr>
              <p:cNvSpPr/>
              <p:nvPr/>
            </p:nvSpPr>
            <p:spPr>
              <a:xfrm>
                <a:off x="4519164" y="3833338"/>
                <a:ext cx="2349669" cy="1261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93" y="13316"/>
                    </a:moveTo>
                    <a:lnTo>
                      <a:pt x="7392" y="9358"/>
                    </a:lnTo>
                    <a:lnTo>
                      <a:pt x="4645" y="6587"/>
                    </a:lnTo>
                    <a:lnTo>
                      <a:pt x="3673" y="5598"/>
                    </a:lnTo>
                    <a:lnTo>
                      <a:pt x="501" y="2403"/>
                    </a:lnTo>
                    <a:lnTo>
                      <a:pt x="3613" y="0"/>
                    </a:lnTo>
                    <a:lnTo>
                      <a:pt x="501" y="2403"/>
                    </a:lnTo>
                    <a:lnTo>
                      <a:pt x="0" y="10659"/>
                    </a:lnTo>
                    <a:lnTo>
                      <a:pt x="501" y="11168"/>
                    </a:lnTo>
                    <a:lnTo>
                      <a:pt x="1472" y="12157"/>
                    </a:lnTo>
                    <a:lnTo>
                      <a:pt x="4220" y="14956"/>
                    </a:lnTo>
                    <a:lnTo>
                      <a:pt x="10777" y="21600"/>
                    </a:lnTo>
                    <a:lnTo>
                      <a:pt x="21099" y="13712"/>
                    </a:lnTo>
                    <a:lnTo>
                      <a:pt x="21600" y="5428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>
                <a:solidFill>
                  <a:schemeClr val="accent5"/>
                </a:solidFill>
                <a:miter lim="400000"/>
              </a:ln>
            </p:spPr>
            <p:txBody>
              <a:bodyPr lIns="28575" tIns="28575" rIns="28575" bIns="28575" anchor="ctr"/>
              <a:lstStyle/>
              <a:p>
                <a:pPr defTabSz="914446"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CEEAF2C6-3FB5-4A80-091B-70F79C1694A6}"/>
                  </a:ext>
                </a:extLst>
              </p:cNvPr>
              <p:cNvSpPr/>
              <p:nvPr/>
            </p:nvSpPr>
            <p:spPr>
              <a:xfrm>
                <a:off x="4572000" y="3513763"/>
                <a:ext cx="2295179" cy="109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67" y="0"/>
                    </a:moveTo>
                    <a:lnTo>
                      <a:pt x="7490" y="2631"/>
                    </a:lnTo>
                    <a:lnTo>
                      <a:pt x="7133" y="2923"/>
                    </a:lnTo>
                    <a:lnTo>
                      <a:pt x="8516" y="6204"/>
                    </a:lnTo>
                    <a:lnTo>
                      <a:pt x="10660" y="4385"/>
                    </a:lnTo>
                    <a:lnTo>
                      <a:pt x="17218" y="11856"/>
                    </a:lnTo>
                    <a:lnTo>
                      <a:pt x="10940" y="17215"/>
                    </a:lnTo>
                    <a:lnTo>
                      <a:pt x="8935" y="14909"/>
                    </a:lnTo>
                    <a:lnTo>
                      <a:pt x="8422" y="14357"/>
                    </a:lnTo>
                    <a:lnTo>
                      <a:pt x="8422" y="14357"/>
                    </a:lnTo>
                    <a:lnTo>
                      <a:pt x="5610" y="11141"/>
                    </a:lnTo>
                    <a:lnTo>
                      <a:pt x="4615" y="10037"/>
                    </a:lnTo>
                    <a:lnTo>
                      <a:pt x="4382" y="9744"/>
                    </a:lnTo>
                    <a:lnTo>
                      <a:pt x="4569" y="9582"/>
                    </a:lnTo>
                    <a:lnTo>
                      <a:pt x="3186" y="6301"/>
                    </a:lnTo>
                    <a:lnTo>
                      <a:pt x="0" y="9062"/>
                    </a:lnTo>
                    <a:lnTo>
                      <a:pt x="3248" y="12733"/>
                    </a:lnTo>
                    <a:lnTo>
                      <a:pt x="4242" y="13869"/>
                    </a:lnTo>
                    <a:lnTo>
                      <a:pt x="7055" y="17053"/>
                    </a:lnTo>
                    <a:lnTo>
                      <a:pt x="11049" y="21600"/>
                    </a:lnTo>
                    <a:lnTo>
                      <a:pt x="21600" y="1253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miter lim="400000"/>
              </a:ln>
            </p:spPr>
            <p:txBody>
              <a:bodyPr lIns="28575" tIns="28575" rIns="28575" bIns="28575" anchor="ctr"/>
              <a:lstStyle/>
              <a:p>
                <a:pPr defTabSz="914446"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6E044970-5AEA-9341-5C0C-68CFF143126A}"/>
                  </a:ext>
                </a:extLst>
              </p:cNvPr>
              <p:cNvSpPr/>
              <p:nvPr/>
            </p:nvSpPr>
            <p:spPr>
              <a:xfrm>
                <a:off x="1969955" y="4237995"/>
                <a:ext cx="615336" cy="76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0" h="21572" extrusionOk="0">
                    <a:moveTo>
                      <a:pt x="14940" y="12487"/>
                    </a:moveTo>
                    <a:lnTo>
                      <a:pt x="20673" y="250"/>
                    </a:lnTo>
                    <a:cubicBezTo>
                      <a:pt x="20731" y="157"/>
                      <a:pt x="20673" y="65"/>
                      <a:pt x="20558" y="18"/>
                    </a:cubicBezTo>
                    <a:cubicBezTo>
                      <a:pt x="20442" y="-28"/>
                      <a:pt x="20326" y="18"/>
                      <a:pt x="20268" y="111"/>
                    </a:cubicBezTo>
                    <a:lnTo>
                      <a:pt x="14535" y="12348"/>
                    </a:lnTo>
                    <a:lnTo>
                      <a:pt x="2432" y="12348"/>
                    </a:lnTo>
                    <a:cubicBezTo>
                      <a:pt x="2316" y="11884"/>
                      <a:pt x="1795" y="11514"/>
                      <a:pt x="1216" y="11514"/>
                    </a:cubicBezTo>
                    <a:cubicBezTo>
                      <a:pt x="521" y="11514"/>
                      <a:pt x="0" y="11977"/>
                      <a:pt x="0" y="12487"/>
                    </a:cubicBezTo>
                    <a:cubicBezTo>
                      <a:pt x="0" y="12997"/>
                      <a:pt x="579" y="13460"/>
                      <a:pt x="1216" y="13460"/>
                    </a:cubicBezTo>
                    <a:cubicBezTo>
                      <a:pt x="1853" y="13460"/>
                      <a:pt x="2316" y="13090"/>
                      <a:pt x="2432" y="12626"/>
                    </a:cubicBezTo>
                    <a:lnTo>
                      <a:pt x="14535" y="12626"/>
                    </a:lnTo>
                    <a:lnTo>
                      <a:pt x="21195" y="21479"/>
                    </a:lnTo>
                    <a:cubicBezTo>
                      <a:pt x="21253" y="21526"/>
                      <a:pt x="21310" y="21572"/>
                      <a:pt x="21368" y="21572"/>
                    </a:cubicBezTo>
                    <a:cubicBezTo>
                      <a:pt x="21426" y="21572"/>
                      <a:pt x="21426" y="21572"/>
                      <a:pt x="21484" y="21526"/>
                    </a:cubicBezTo>
                    <a:cubicBezTo>
                      <a:pt x="21600" y="21479"/>
                      <a:pt x="21600" y="21387"/>
                      <a:pt x="21542" y="21294"/>
                    </a:cubicBezTo>
                    <a:lnTo>
                      <a:pt x="14940" y="12487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>
                <a:noFill/>
                <a:miter lim="400000"/>
              </a:ln>
            </p:spPr>
            <p:txBody>
              <a:bodyPr lIns="28575" tIns="28575" rIns="28575" bIns="28575" anchor="ctr"/>
              <a:lstStyle/>
              <a:p>
                <a:pPr defTabSz="914446"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Shape">
                <a:extLst>
                  <a:ext uri="{FF2B5EF4-FFF2-40B4-BE49-F238E27FC236}">
                    <a16:creationId xmlns:a16="http://schemas.microsoft.com/office/drawing/2014/main" id="{AFFEFDBF-3BFF-ED2C-9F05-FFC5B9E1F101}"/>
                  </a:ext>
                </a:extLst>
              </p:cNvPr>
              <p:cNvSpPr/>
              <p:nvPr/>
            </p:nvSpPr>
            <p:spPr>
              <a:xfrm>
                <a:off x="4199083" y="2388643"/>
                <a:ext cx="432872" cy="53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1" h="21600" extrusionOk="0">
                    <a:moveTo>
                      <a:pt x="21121" y="14333"/>
                    </a:moveTo>
                    <a:lnTo>
                      <a:pt x="10608" y="13256"/>
                    </a:lnTo>
                    <a:lnTo>
                      <a:pt x="10608" y="2826"/>
                    </a:lnTo>
                    <a:cubicBezTo>
                      <a:pt x="11429" y="2692"/>
                      <a:pt x="12086" y="2086"/>
                      <a:pt x="12086" y="1413"/>
                    </a:cubicBezTo>
                    <a:cubicBezTo>
                      <a:pt x="12086" y="606"/>
                      <a:pt x="11265" y="0"/>
                      <a:pt x="10361" y="0"/>
                    </a:cubicBezTo>
                    <a:cubicBezTo>
                      <a:pt x="9376" y="0"/>
                      <a:pt x="8637" y="673"/>
                      <a:pt x="8637" y="1413"/>
                    </a:cubicBezTo>
                    <a:cubicBezTo>
                      <a:pt x="8637" y="2153"/>
                      <a:pt x="9294" y="2692"/>
                      <a:pt x="10115" y="2826"/>
                    </a:cubicBezTo>
                    <a:lnTo>
                      <a:pt x="10115" y="13391"/>
                    </a:lnTo>
                    <a:lnTo>
                      <a:pt x="95" y="21196"/>
                    </a:lnTo>
                    <a:cubicBezTo>
                      <a:pt x="13" y="21264"/>
                      <a:pt x="-69" y="21465"/>
                      <a:pt x="95" y="21533"/>
                    </a:cubicBezTo>
                    <a:cubicBezTo>
                      <a:pt x="177" y="21600"/>
                      <a:pt x="259" y="21600"/>
                      <a:pt x="342" y="21600"/>
                    </a:cubicBezTo>
                    <a:cubicBezTo>
                      <a:pt x="424" y="21600"/>
                      <a:pt x="506" y="21600"/>
                      <a:pt x="588" y="21533"/>
                    </a:cubicBezTo>
                    <a:lnTo>
                      <a:pt x="10608" y="13727"/>
                    </a:lnTo>
                    <a:lnTo>
                      <a:pt x="21203" y="14804"/>
                    </a:lnTo>
                    <a:cubicBezTo>
                      <a:pt x="21367" y="14804"/>
                      <a:pt x="21531" y="14736"/>
                      <a:pt x="21531" y="14602"/>
                    </a:cubicBezTo>
                    <a:cubicBezTo>
                      <a:pt x="21449" y="14467"/>
                      <a:pt x="21285" y="14400"/>
                      <a:pt x="21121" y="14333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>
                <a:noFill/>
                <a:miter lim="400000"/>
              </a:ln>
            </p:spPr>
            <p:txBody>
              <a:bodyPr lIns="28575" tIns="28575" rIns="28575" bIns="28575" anchor="ctr"/>
              <a:lstStyle/>
              <a:p>
                <a:pPr defTabSz="914446"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id="{9906103E-4D48-2D44-BB81-947586FAC1A3}"/>
                  </a:ext>
                </a:extLst>
              </p:cNvPr>
              <p:cNvSpPr/>
              <p:nvPr/>
            </p:nvSpPr>
            <p:spPr>
              <a:xfrm>
                <a:off x="6593333" y="4386604"/>
                <a:ext cx="730488" cy="477200"/>
              </a:xfrm>
              <a:custGeom>
                <a:avLst/>
                <a:gdLst>
                  <a:gd name="connsiteX0" fmla="*/ 474218 w 973984"/>
                  <a:gd name="connsiteY0" fmla="*/ 0 h 636267"/>
                  <a:gd name="connsiteX1" fmla="*/ 480799 w 973984"/>
                  <a:gd name="connsiteY1" fmla="*/ 8807 h 636267"/>
                  <a:gd name="connsiteX2" fmla="*/ 438990 w 973984"/>
                  <a:gd name="connsiteY2" fmla="*/ 424915 h 636267"/>
                  <a:gd name="connsiteX3" fmla="*/ 887245 w 973984"/>
                  <a:gd name="connsiteY3" fmla="*/ 424915 h 636267"/>
                  <a:gd name="connsiteX4" fmla="*/ 895052 w 973984"/>
                  <a:gd name="connsiteY4" fmla="*/ 406067 h 636267"/>
                  <a:gd name="connsiteX5" fmla="*/ 927747 w 973984"/>
                  <a:gd name="connsiteY5" fmla="*/ 392525 h 636267"/>
                  <a:gd name="connsiteX6" fmla="*/ 973984 w 973984"/>
                  <a:gd name="connsiteY6" fmla="*/ 438759 h 636267"/>
                  <a:gd name="connsiteX7" fmla="*/ 927747 w 973984"/>
                  <a:gd name="connsiteY7" fmla="*/ 484993 h 636267"/>
                  <a:gd name="connsiteX8" fmla="*/ 895052 w 973984"/>
                  <a:gd name="connsiteY8" fmla="*/ 471452 h 636267"/>
                  <a:gd name="connsiteX9" fmla="*/ 882157 w 973984"/>
                  <a:gd name="connsiteY9" fmla="*/ 440321 h 636267"/>
                  <a:gd name="connsiteX10" fmla="*/ 432366 w 973984"/>
                  <a:gd name="connsiteY10" fmla="*/ 440321 h 636267"/>
                  <a:gd name="connsiteX11" fmla="*/ 11871 w 973984"/>
                  <a:gd name="connsiteY11" fmla="*/ 636267 h 636267"/>
                  <a:gd name="connsiteX12" fmla="*/ 7483 w 973984"/>
                  <a:gd name="connsiteY12" fmla="*/ 636267 h 636267"/>
                  <a:gd name="connsiteX13" fmla="*/ 859 w 973984"/>
                  <a:gd name="connsiteY13" fmla="*/ 631878 h 636267"/>
                  <a:gd name="connsiteX14" fmla="*/ 5290 w 973984"/>
                  <a:gd name="connsiteY14" fmla="*/ 620861 h 636267"/>
                  <a:gd name="connsiteX15" fmla="*/ 423591 w 973984"/>
                  <a:gd name="connsiteY15" fmla="*/ 427124 h 636267"/>
                  <a:gd name="connsiteX16" fmla="*/ 465400 w 973984"/>
                  <a:gd name="connsiteY16" fmla="*/ 6598 h 636267"/>
                  <a:gd name="connsiteX17" fmla="*/ 474218 w 973984"/>
                  <a:gd name="connsiteY17" fmla="*/ 0 h 63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73984" h="636267">
                    <a:moveTo>
                      <a:pt x="474218" y="0"/>
                    </a:moveTo>
                    <a:cubicBezTo>
                      <a:pt x="478605" y="0"/>
                      <a:pt x="480799" y="4389"/>
                      <a:pt x="480799" y="8807"/>
                    </a:cubicBezTo>
                    <a:lnTo>
                      <a:pt x="438990" y="424915"/>
                    </a:lnTo>
                    <a:lnTo>
                      <a:pt x="887245" y="424915"/>
                    </a:lnTo>
                    <a:lnTo>
                      <a:pt x="895052" y="406067"/>
                    </a:lnTo>
                    <a:cubicBezTo>
                      <a:pt x="903420" y="397700"/>
                      <a:pt x="914979" y="392525"/>
                      <a:pt x="927747" y="392525"/>
                    </a:cubicBezTo>
                    <a:cubicBezTo>
                      <a:pt x="953283" y="392525"/>
                      <a:pt x="973984" y="413225"/>
                      <a:pt x="973984" y="438759"/>
                    </a:cubicBezTo>
                    <a:cubicBezTo>
                      <a:pt x="973984" y="464293"/>
                      <a:pt x="953283" y="484993"/>
                      <a:pt x="927747" y="484993"/>
                    </a:cubicBezTo>
                    <a:cubicBezTo>
                      <a:pt x="914979" y="484993"/>
                      <a:pt x="903420" y="479818"/>
                      <a:pt x="895052" y="471452"/>
                    </a:cubicBezTo>
                    <a:lnTo>
                      <a:pt x="882157" y="440321"/>
                    </a:lnTo>
                    <a:lnTo>
                      <a:pt x="432366" y="440321"/>
                    </a:lnTo>
                    <a:lnTo>
                      <a:pt x="11871" y="636267"/>
                    </a:lnTo>
                    <a:cubicBezTo>
                      <a:pt x="9677" y="636267"/>
                      <a:pt x="9677" y="636267"/>
                      <a:pt x="7483" y="636267"/>
                    </a:cubicBezTo>
                    <a:cubicBezTo>
                      <a:pt x="5290" y="636267"/>
                      <a:pt x="3053" y="634058"/>
                      <a:pt x="859" y="631878"/>
                    </a:cubicBezTo>
                    <a:cubicBezTo>
                      <a:pt x="-1334" y="627460"/>
                      <a:pt x="859" y="623071"/>
                      <a:pt x="5290" y="620861"/>
                    </a:cubicBezTo>
                    <a:lnTo>
                      <a:pt x="423591" y="427124"/>
                    </a:lnTo>
                    <a:lnTo>
                      <a:pt x="465400" y="6598"/>
                    </a:lnTo>
                    <a:cubicBezTo>
                      <a:pt x="465400" y="2209"/>
                      <a:pt x="469787" y="0"/>
                      <a:pt x="474218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>
                <a:noFill/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 defTabSz="914446"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id="{2A963A06-D5B1-D8AD-3E4D-9F6FA3960384}"/>
                  </a:ext>
                </a:extLst>
              </p:cNvPr>
              <p:cNvSpPr/>
              <p:nvPr/>
            </p:nvSpPr>
            <p:spPr>
              <a:xfrm>
                <a:off x="5466579" y="3737776"/>
                <a:ext cx="934586" cy="59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36" y="17435"/>
                    </a:moveTo>
                    <a:lnTo>
                      <a:pt x="9159" y="21600"/>
                    </a:lnTo>
                    <a:lnTo>
                      <a:pt x="21600" y="13686"/>
                    </a:lnTo>
                    <a:lnTo>
                      <a:pt x="5495" y="0"/>
                    </a:lnTo>
                    <a:lnTo>
                      <a:pt x="229" y="3332"/>
                    </a:lnTo>
                    <a:lnTo>
                      <a:pt x="4694" y="11306"/>
                    </a:lnTo>
                    <a:lnTo>
                      <a:pt x="0" y="18268"/>
                    </a:lnTo>
                    <a:lnTo>
                      <a:pt x="0" y="18268"/>
                    </a:lnTo>
                    <a:lnTo>
                      <a:pt x="1259" y="19279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miter lim="400000"/>
              </a:ln>
            </p:spPr>
            <p:txBody>
              <a:bodyPr lIns="28575" tIns="28575" rIns="28575" bIns="28575" anchor="ctr"/>
              <a:lstStyle/>
              <a:p>
                <a:pPr defTabSz="914446"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6" name="TextBox 56">
              <a:extLst>
                <a:ext uri="{FF2B5EF4-FFF2-40B4-BE49-F238E27FC236}">
                  <a16:creationId xmlns:a16="http://schemas.microsoft.com/office/drawing/2014/main" id="{D4F0286A-8B9F-A5BD-6C21-86B78FBEE1AA}"/>
                </a:ext>
              </a:extLst>
            </p:cNvPr>
            <p:cNvSpPr txBox="1"/>
            <p:nvPr/>
          </p:nvSpPr>
          <p:spPr>
            <a:xfrm>
              <a:off x="13378201" y="8496300"/>
              <a:ext cx="2776199" cy="877162"/>
            </a:xfrm>
            <a:prstGeom prst="rect">
              <a:avLst/>
            </a:prstGeom>
            <a:noFill/>
          </p:spPr>
          <p:txBody>
            <a:bodyPr wrap="square" lIns="0" tIns="45720" rIns="0" bIns="45720" rtlCol="0" anchor="b">
              <a:spAutoFit/>
            </a:bodyPr>
            <a:lstStyle/>
            <a:p>
              <a:pPr algn="ctr" defTabSz="914446"/>
              <a:r>
                <a:rPr lang="en-US" sz="1600" i="1" noProof="1">
                  <a:solidFill>
                    <a:srgbClr val="7F7F7F"/>
                  </a:solidFill>
                  <a:latin typeface="Calibri" panose="020F0502020204030204"/>
                </a:rPr>
                <a:t>Cidadãos (voluntários, famílias, todos nós)</a:t>
              </a:r>
            </a:p>
          </p:txBody>
        </p:sp>
        <p:sp>
          <p:nvSpPr>
            <p:cNvPr id="29" name="TextBox 59">
              <a:extLst>
                <a:ext uri="{FF2B5EF4-FFF2-40B4-BE49-F238E27FC236}">
                  <a16:creationId xmlns:a16="http://schemas.microsoft.com/office/drawing/2014/main" id="{5011DD58-30FC-F4A7-EA89-ED15F5EE8417}"/>
                </a:ext>
              </a:extLst>
            </p:cNvPr>
            <p:cNvSpPr txBox="1"/>
            <p:nvPr/>
          </p:nvSpPr>
          <p:spPr>
            <a:xfrm>
              <a:off x="1689124" y="7891619"/>
              <a:ext cx="2578076" cy="87716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 defTabSz="914446"/>
              <a:r>
                <a:rPr lang="en-US" sz="1600" i="1" noProof="1">
                  <a:solidFill>
                    <a:srgbClr val="7F7F7F"/>
                  </a:solidFill>
                  <a:latin typeface="Calibri" panose="020F0502020204030204"/>
                </a:rPr>
                <a:t>Profissionais do </a:t>
              </a:r>
            </a:p>
            <a:p>
              <a:pPr algn="ctr" defTabSz="914446"/>
              <a:r>
                <a:rPr lang="en-US" sz="1600" i="1" noProof="1">
                  <a:solidFill>
                    <a:srgbClr val="7F7F7F"/>
                  </a:solidFill>
                  <a:latin typeface="Calibri" panose="020F0502020204030204"/>
                </a:rPr>
                <a:t>Sistema de Justiça</a:t>
              </a:r>
            </a:p>
          </p:txBody>
        </p:sp>
        <p:sp>
          <p:nvSpPr>
            <p:cNvPr id="33" name="TextBox 62">
              <a:extLst>
                <a:ext uri="{FF2B5EF4-FFF2-40B4-BE49-F238E27FC236}">
                  <a16:creationId xmlns:a16="http://schemas.microsoft.com/office/drawing/2014/main" id="{2CAD4D76-D770-04DA-7885-A4BD26B205FE}"/>
                </a:ext>
              </a:extLst>
            </p:cNvPr>
            <p:cNvSpPr txBox="1"/>
            <p:nvPr/>
          </p:nvSpPr>
          <p:spPr>
            <a:xfrm>
              <a:off x="5369896" y="4000501"/>
              <a:ext cx="5983904" cy="877162"/>
            </a:xfrm>
            <a:prstGeom prst="rect">
              <a:avLst/>
            </a:prstGeom>
            <a:noFill/>
          </p:spPr>
          <p:txBody>
            <a:bodyPr wrap="square" lIns="0" tIns="45720" rIns="0" bIns="45720" rtlCol="0" anchor="b">
              <a:spAutoFit/>
            </a:bodyPr>
            <a:lstStyle/>
            <a:p>
              <a:pPr algn="ctr" defTabSz="914446"/>
              <a:r>
                <a:rPr lang="en-US" sz="1600" i="1" noProof="1">
                  <a:solidFill>
                    <a:srgbClr val="7F7F7F"/>
                  </a:solidFill>
                  <a:latin typeface="Calibri" panose="020F0502020204030204"/>
                </a:rPr>
                <a:t>Pessoas em risco de praticar ou que praticaram crimes/ factos qualificados pela lei como crime</a:t>
              </a:r>
            </a:p>
          </p:txBody>
        </p:sp>
        <p:sp>
          <p:nvSpPr>
            <p:cNvPr id="40" name="TextBox 62">
              <a:extLst>
                <a:ext uri="{FF2B5EF4-FFF2-40B4-BE49-F238E27FC236}">
                  <a16:creationId xmlns:a16="http://schemas.microsoft.com/office/drawing/2014/main" id="{356A3DE1-2C7E-7A4B-A723-8CD52D58A561}"/>
                </a:ext>
              </a:extLst>
            </p:cNvPr>
            <p:cNvSpPr txBox="1"/>
            <p:nvPr/>
          </p:nvSpPr>
          <p:spPr>
            <a:xfrm>
              <a:off x="1689124" y="8914538"/>
              <a:ext cx="2578076" cy="87716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 defTabSz="914446"/>
              <a:r>
                <a:rPr lang="en-US" sz="1600" i="1" noProof="1">
                  <a:solidFill>
                    <a:srgbClr val="7F7F7F"/>
                  </a:solidFill>
                  <a:latin typeface="Calibri" panose="020F0502020204030204"/>
                </a:rPr>
                <a:t>Organizações da sociedade civil</a:t>
              </a: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E47117D-4DB7-9FB8-FD39-80857D9F9FF2}"/>
              </a:ext>
            </a:extLst>
          </p:cNvPr>
          <p:cNvGrpSpPr/>
          <p:nvPr/>
        </p:nvGrpSpPr>
        <p:grpSpPr>
          <a:xfrm>
            <a:off x="657917" y="573443"/>
            <a:ext cx="8747867" cy="899599"/>
            <a:chOff x="554448" y="324626"/>
            <a:chExt cx="8816418" cy="970573"/>
          </a:xfrm>
        </p:grpSpPr>
        <p:sp>
          <p:nvSpPr>
            <p:cNvPr id="7" name="Rectangle 49">
              <a:extLst>
                <a:ext uri="{FF2B5EF4-FFF2-40B4-BE49-F238E27FC236}">
                  <a16:creationId xmlns:a16="http://schemas.microsoft.com/office/drawing/2014/main" id="{CC820EB2-6F0A-CF89-5C30-D9FC31D7E0B4}"/>
                </a:ext>
              </a:extLst>
            </p:cNvPr>
            <p:cNvSpPr/>
            <p:nvPr/>
          </p:nvSpPr>
          <p:spPr>
            <a:xfrm>
              <a:off x="554448" y="634403"/>
              <a:ext cx="8816418" cy="660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29271"/>
              <a:r>
                <a:rPr lang="pt-BR" sz="3380" b="1" i="1">
                  <a:solidFill>
                    <a:srgbClr val="009D9A"/>
                  </a:solidFill>
                  <a:latin typeface="Calibri"/>
                  <a:cs typeface="Raleway"/>
                </a:rPr>
                <a:t>Reabilitação e reinserção – visão do setor</a:t>
              </a:r>
            </a:p>
          </p:txBody>
        </p:sp>
        <p:sp>
          <p:nvSpPr>
            <p:cNvPr id="9" name="Rectangle 50">
              <a:extLst>
                <a:ext uri="{FF2B5EF4-FFF2-40B4-BE49-F238E27FC236}">
                  <a16:creationId xmlns:a16="http://schemas.microsoft.com/office/drawing/2014/main" id="{194FE951-7FB7-2ACF-B2EE-AD54951A7C69}"/>
                </a:ext>
              </a:extLst>
            </p:cNvPr>
            <p:cNvSpPr/>
            <p:nvPr/>
          </p:nvSpPr>
          <p:spPr>
            <a:xfrm>
              <a:off x="554448" y="324626"/>
              <a:ext cx="5732441" cy="380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29271"/>
              <a:r>
                <a:rPr lang="pt-BR" sz="1690" i="1">
                  <a:solidFill>
                    <a:srgbClr val="009D9A"/>
                  </a:solidFill>
                  <a:latin typeface="Calibri"/>
                  <a:cs typeface="Raleway"/>
                </a:rPr>
                <a:t>Setor para o Sistema de Justiça Criminal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67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2475</Words>
  <Application>Microsoft Office PowerPoint</Application>
  <PresentationFormat>Ευρεία οθόνη</PresentationFormat>
  <Paragraphs>388</Paragraphs>
  <Slides>40</Slides>
  <Notes>33</Notes>
  <HiddenSlides>2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50" baseType="lpstr">
      <vt:lpstr>Aptos</vt:lpstr>
      <vt:lpstr>Aptos Black</vt:lpstr>
      <vt:lpstr>Arial</vt:lpstr>
      <vt:lpstr>Broadway</vt:lpstr>
      <vt:lpstr>Calibri</vt:lpstr>
      <vt:lpstr>Calibri Light</vt:lpstr>
      <vt:lpstr>Courier New</vt:lpstr>
      <vt:lpstr>Franklin Gothic Book</vt:lpstr>
      <vt:lpstr>Raleway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Dionisis Gkalantzis</dc:creator>
  <cp:lastModifiedBy>Dionisis Gkalantzis</cp:lastModifiedBy>
  <cp:revision>1</cp:revision>
  <dcterms:created xsi:type="dcterms:W3CDTF">2025-11-04T10:01:31Z</dcterms:created>
  <dcterms:modified xsi:type="dcterms:W3CDTF">2025-11-04T10:02:42Z</dcterms:modified>
</cp:coreProperties>
</file>