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5" r:id="rId6"/>
    <p:sldId id="271" r:id="rId7"/>
    <p:sldId id="309" r:id="rId8"/>
    <p:sldId id="305" r:id="rId9"/>
    <p:sldId id="306" r:id="rId10"/>
    <p:sldId id="294" r:id="rId11"/>
    <p:sldId id="272" r:id="rId12"/>
    <p:sldId id="307" r:id="rId13"/>
    <p:sldId id="288" r:id="rId14"/>
    <p:sldId id="289" r:id="rId15"/>
    <p:sldId id="308" r:id="rId16"/>
    <p:sldId id="268"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395"/>
    <a:srgbClr val="EB7C69"/>
    <a:srgbClr val="688B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61" autoAdjust="0"/>
    <p:restoredTop sz="94660"/>
  </p:normalViewPr>
  <p:slideViewPr>
    <p:cSldViewPr snapToGrid="0">
      <p:cViewPr varScale="1">
        <p:scale>
          <a:sx n="75" d="100"/>
          <a:sy n="75" d="100"/>
        </p:scale>
        <p:origin x="534"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1DC8B-5A15-CD7A-0B7B-811892DFAD77}"/>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l-GR" dirty="0"/>
          </a:p>
        </p:txBody>
      </p:sp>
      <p:sp>
        <p:nvSpPr>
          <p:cNvPr id="3" name="Subtitle 2">
            <a:extLst>
              <a:ext uri="{FF2B5EF4-FFF2-40B4-BE49-F238E27FC236}">
                <a16:creationId xmlns:a16="http://schemas.microsoft.com/office/drawing/2014/main" id="{9094D0BA-7B47-B570-70F8-C4842228F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203F187A-A296-C762-126E-68D9C9BABB21}"/>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5" name="Footer Placeholder 4">
            <a:extLst>
              <a:ext uri="{FF2B5EF4-FFF2-40B4-BE49-F238E27FC236}">
                <a16:creationId xmlns:a16="http://schemas.microsoft.com/office/drawing/2014/main" id="{76F793FD-833F-591B-B12E-AE0FB0CC9B6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C2035E5-555F-68C9-83F6-0D2D4243C3D9}"/>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551357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1B483-154D-1A7D-8D9E-9469E61AB911}"/>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9289EDCC-737E-1AAB-B2E3-104C734E25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887E5D7-76D8-9D0E-7E87-EB7EAC81D7A1}"/>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5" name="Footer Placeholder 4">
            <a:extLst>
              <a:ext uri="{FF2B5EF4-FFF2-40B4-BE49-F238E27FC236}">
                <a16:creationId xmlns:a16="http://schemas.microsoft.com/office/drawing/2014/main" id="{D96C42FB-C192-CCB7-76A2-AF745DED4E9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FA52E293-5B95-3597-8D76-AF47D7BC6FDE}"/>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118708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783A0E-0B8D-941E-92CD-11CB93F443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7A3DB2A1-D4E3-9129-A143-82B37ED27B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FF2F5E8-05DC-F0CB-2D33-29D318BD46FF}"/>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5" name="Footer Placeholder 4">
            <a:extLst>
              <a:ext uri="{FF2B5EF4-FFF2-40B4-BE49-F238E27FC236}">
                <a16:creationId xmlns:a16="http://schemas.microsoft.com/office/drawing/2014/main" id="{EDE998F8-31F9-E2FB-12E0-8D4C21ECB20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5F6DDBB-D2A0-6E5E-1EBC-7C72C9D33199}"/>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4137394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BF2DA-9517-8E8E-B247-87F491C3748C}"/>
              </a:ext>
            </a:extLst>
          </p:cNvPr>
          <p:cNvSpPr>
            <a:spLocks noGrp="1"/>
          </p:cNvSpPr>
          <p:nvPr>
            <p:ph type="title"/>
          </p:nvPr>
        </p:nvSpPr>
        <p:spPr/>
        <p:txBody>
          <a:bodyPr/>
          <a:lstStyle>
            <a:lvl1pPr>
              <a:defRPr>
                <a:latin typeface="Franklin Gothic Demi" panose="020B0703020102020204" pitchFamily="34" charset="0"/>
              </a:defRPr>
            </a:lvl1pPr>
          </a:lstStyle>
          <a:p>
            <a:r>
              <a:rPr lang="en-US" dirty="0"/>
              <a:t>Click to edit Master title style</a:t>
            </a:r>
            <a:endParaRPr lang="el-GR" dirty="0"/>
          </a:p>
        </p:txBody>
      </p:sp>
      <p:sp>
        <p:nvSpPr>
          <p:cNvPr id="3" name="Content Placeholder 2">
            <a:extLst>
              <a:ext uri="{FF2B5EF4-FFF2-40B4-BE49-F238E27FC236}">
                <a16:creationId xmlns:a16="http://schemas.microsoft.com/office/drawing/2014/main" id="{1694F0FF-CCF9-2E42-E353-306605610946}"/>
              </a:ext>
            </a:extLst>
          </p:cNvPr>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Date Placeholder 3">
            <a:extLst>
              <a:ext uri="{FF2B5EF4-FFF2-40B4-BE49-F238E27FC236}">
                <a16:creationId xmlns:a16="http://schemas.microsoft.com/office/drawing/2014/main" id="{EF946A45-2FF0-10BA-2F6E-B737AEB802F2}"/>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5" name="Footer Placeholder 4">
            <a:extLst>
              <a:ext uri="{FF2B5EF4-FFF2-40B4-BE49-F238E27FC236}">
                <a16:creationId xmlns:a16="http://schemas.microsoft.com/office/drawing/2014/main" id="{281F53BA-7F56-7DAC-7098-2825281E7A2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90B59411-97F3-2C9B-CD0D-166ABB17D8E7}"/>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3456512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A2787-F9AF-B5C4-7930-00CF820031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50BF584B-B7DA-3655-805D-461A5C1581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7E4E9E-C739-FEEF-5A44-5BC9644490CB}"/>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5" name="Footer Placeholder 4">
            <a:extLst>
              <a:ext uri="{FF2B5EF4-FFF2-40B4-BE49-F238E27FC236}">
                <a16:creationId xmlns:a16="http://schemas.microsoft.com/office/drawing/2014/main" id="{8B6925B6-7541-DFB5-6870-5E73FF7199C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ACDB5FA0-8149-6977-E154-FB13801D9D49}"/>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5407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E32E2-7B3F-6A76-BED8-CB062BAFEEEB}"/>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FCFA5567-49C3-4AFA-1324-B653FA2B65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D4A70125-45FF-860D-3795-3659857D2E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0A14241A-2D00-6BFA-CEAE-D02BA1309359}"/>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6" name="Footer Placeholder 5">
            <a:extLst>
              <a:ext uri="{FF2B5EF4-FFF2-40B4-BE49-F238E27FC236}">
                <a16:creationId xmlns:a16="http://schemas.microsoft.com/office/drawing/2014/main" id="{D8F78E8A-1F6D-3421-BC4B-FE4C5BB5DE5C}"/>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59D9F74-B604-AED6-0A5C-AE38A0882F01}"/>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654206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23CBD-A9F7-E79C-6616-E7B6CC92F607}"/>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FC169A6A-3934-C074-3494-371D3E8305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7D45C4-9A51-45B4-5825-5E19D104AE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88248272-0182-AC4B-89F8-A179C2846C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763BB-1426-D1C4-BCA5-993E16B67B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57A0DEB4-8CE3-B224-1859-F8FA230C8D84}"/>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8" name="Footer Placeholder 7">
            <a:extLst>
              <a:ext uri="{FF2B5EF4-FFF2-40B4-BE49-F238E27FC236}">
                <a16:creationId xmlns:a16="http://schemas.microsoft.com/office/drawing/2014/main" id="{ABF65738-6A41-8940-DFFC-594524C933B0}"/>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94EE8286-749D-A6C3-4F85-ACE29B4D6966}"/>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3582514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4591E-4D99-8245-E7D2-8C51ED36C07A}"/>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72DE7C78-BAAE-2A26-106A-17DECA634786}"/>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4" name="Footer Placeholder 3">
            <a:extLst>
              <a:ext uri="{FF2B5EF4-FFF2-40B4-BE49-F238E27FC236}">
                <a16:creationId xmlns:a16="http://schemas.microsoft.com/office/drawing/2014/main" id="{FF369396-45AD-7521-C8DA-BFF3040FFF38}"/>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4B363816-DD8A-06B0-866D-F6212E36EDC3}"/>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265537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E3AE9A-EE81-B7DF-1C67-EE1436259CD0}"/>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3" name="Footer Placeholder 2">
            <a:extLst>
              <a:ext uri="{FF2B5EF4-FFF2-40B4-BE49-F238E27FC236}">
                <a16:creationId xmlns:a16="http://schemas.microsoft.com/office/drawing/2014/main" id="{D4A8DFD9-7A74-2114-E070-FA34254D3407}"/>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8D724A3A-DB05-F950-8207-171B0078952F}"/>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203961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D66E-A671-9690-F8A2-5DD02D3356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5C9BFFD8-32D3-E11F-A022-57E3A4C077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87284EEA-D365-7737-2DB2-4FD78A7115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21D875-C100-CA6A-9A1B-EE6BC95440E4}"/>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6" name="Footer Placeholder 5">
            <a:extLst>
              <a:ext uri="{FF2B5EF4-FFF2-40B4-BE49-F238E27FC236}">
                <a16:creationId xmlns:a16="http://schemas.microsoft.com/office/drawing/2014/main" id="{F4FA3DA0-2C88-1DE7-D0EF-6ECA7990BCD9}"/>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598994F-D964-4B24-B6DD-BE5B1E83BC82}"/>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310377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F3F9C-C547-1849-7121-EF6EC5D7DE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7D0D3C91-2751-F538-7709-66E606F531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C9E08F27-C9D5-9699-B6D5-5B6583446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8265A-D06C-0EC4-B78C-B60228A2F059}"/>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6" name="Footer Placeholder 5">
            <a:extLst>
              <a:ext uri="{FF2B5EF4-FFF2-40B4-BE49-F238E27FC236}">
                <a16:creationId xmlns:a16="http://schemas.microsoft.com/office/drawing/2014/main" id="{0D231DB2-5F21-8934-5D0A-A359EF72A57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2D09DB4-5B03-8D96-1E2B-C7B01A475C46}"/>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355532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C575AA-E4F9-CB67-051A-6456215DE3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l-GR" dirty="0"/>
          </a:p>
        </p:txBody>
      </p:sp>
      <p:sp>
        <p:nvSpPr>
          <p:cNvPr id="3" name="Text Placeholder 2">
            <a:extLst>
              <a:ext uri="{FF2B5EF4-FFF2-40B4-BE49-F238E27FC236}">
                <a16:creationId xmlns:a16="http://schemas.microsoft.com/office/drawing/2014/main" id="{28AB8D4F-BAB7-1221-B049-9AC5C9C067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Date Placeholder 3">
            <a:extLst>
              <a:ext uri="{FF2B5EF4-FFF2-40B4-BE49-F238E27FC236}">
                <a16:creationId xmlns:a16="http://schemas.microsoft.com/office/drawing/2014/main" id="{0B53BF7A-A975-0297-5FDD-65A064ACA9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6387A-7222-4937-82DE-07BA11F88A02}" type="datetimeFigureOut">
              <a:rPr lang="el-GR" smtClean="0"/>
              <a:t>8/11/2024</a:t>
            </a:fld>
            <a:endParaRPr lang="el-GR"/>
          </a:p>
        </p:txBody>
      </p:sp>
      <p:sp>
        <p:nvSpPr>
          <p:cNvPr id="5" name="Footer Placeholder 4">
            <a:extLst>
              <a:ext uri="{FF2B5EF4-FFF2-40B4-BE49-F238E27FC236}">
                <a16:creationId xmlns:a16="http://schemas.microsoft.com/office/drawing/2014/main" id="{55377B2F-5B4D-BDD4-1DF5-089682A2A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2703735A-9CB5-FCA0-8F7C-C5214C0E7A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B7E91-0940-431C-B33D-7C26447573F7}" type="slidenum">
              <a:rPr lang="el-GR" smtClean="0"/>
              <a:t>‹#›</a:t>
            </a:fld>
            <a:endParaRPr lang="el-GR"/>
          </a:p>
        </p:txBody>
      </p:sp>
    </p:spTree>
    <p:extLst>
      <p:ext uri="{BB962C8B-B14F-4D97-AF65-F5344CB8AC3E}">
        <p14:creationId xmlns:p14="http://schemas.microsoft.com/office/powerpoint/2010/main" val="3989255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fi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fi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1cy5zxxhbcbkk.cloudfront.net/guided-meditations/Body-Scan-Meditation.mp3" TargetMode="External"/><Relationship Id="rId2" Type="http://schemas.openxmlformats.org/officeDocument/2006/relationships/hyperlink" Target="https://www.youtube.com/watch?v=1nZEdqcGVzo" TargetMode="Externa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B4C44E-E615-1A2F-39D8-F69812F59A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63586" y="3074705"/>
            <a:ext cx="792910" cy="1106313"/>
          </a:xfrm>
          <a:prstGeom prst="rect">
            <a:avLst/>
          </a:prstGeom>
        </p:spPr>
      </p:pic>
      <p:sp>
        <p:nvSpPr>
          <p:cNvPr id="17" name="Title 1">
            <a:extLst>
              <a:ext uri="{FF2B5EF4-FFF2-40B4-BE49-F238E27FC236}">
                <a16:creationId xmlns:a16="http://schemas.microsoft.com/office/drawing/2014/main" id="{31662649-4807-39B2-8D1A-D2050E030FC3}"/>
              </a:ext>
            </a:extLst>
          </p:cNvPr>
          <p:cNvSpPr txBox="1">
            <a:spLocks/>
          </p:cNvSpPr>
          <p:nvPr/>
        </p:nvSpPr>
        <p:spPr>
          <a:xfrm>
            <a:off x="1360041" y="2158139"/>
            <a:ext cx="9759119" cy="12036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l-GR" sz="2000" b="1" dirty="0">
                <a:latin typeface="Franklin Gothic Book" panose="020B0503020102020204" pitchFamily="34" charset="0"/>
              </a:rPr>
              <a:t>Ενότητα 6 - ΑΥΤΟΦΡΟΝΤΙΔΑ &amp; ΕΥΕΞΙΑ</a:t>
            </a:r>
            <a:endParaRPr lang="el-GR" sz="2000" dirty="0">
              <a:latin typeface="Franklin Gothic Book" panose="020B0503020102020204" pitchFamily="34" charset="0"/>
            </a:endParaRPr>
          </a:p>
          <a:p>
            <a:pPr algn="l"/>
            <a:endParaRPr lang="en-US" sz="44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algn="l"/>
            <a:r>
              <a:rPr lang="el-GR" sz="1600" b="1" dirty="0">
                <a:latin typeface="Franklin Gothic Book" panose="020B0503020102020204" pitchFamily="34" charset="0"/>
              </a:rPr>
              <a:t>Διάρκεια:</a:t>
            </a:r>
            <a:r>
              <a:rPr lang="el-GR" sz="1600" dirty="0">
                <a:latin typeface="Franklin Gothic Book" panose="020B0503020102020204" pitchFamily="34" charset="0"/>
              </a:rPr>
              <a:t> 2 ώρες</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1360041" y="3496240"/>
            <a:ext cx="7187236" cy="1510273"/>
          </a:xfrm>
        </p:spPr>
        <p:txBody>
          <a:bodyPr>
            <a:normAutofit fontScale="47500" lnSpcReduction="20000"/>
          </a:bodyPr>
          <a:lstStyle/>
          <a:p>
            <a:pPr algn="l"/>
            <a:r>
              <a:rPr lang="el-GR" sz="2500" b="1" dirty="0">
                <a:ea typeface="Tahoma" panose="020B0604030504040204" pitchFamily="34" charset="0"/>
                <a:cs typeface="Tahoma" panose="020B0604030504040204" pitchFamily="34" charset="0"/>
              </a:rPr>
              <a:t>Στόχος:</a:t>
            </a:r>
            <a:r>
              <a:rPr lang="el-GR" sz="2500" dirty="0">
                <a:ea typeface="Tahoma" panose="020B0604030504040204" pitchFamily="34" charset="0"/>
                <a:cs typeface="Tahoma" panose="020B0604030504040204" pitchFamily="34" charset="0"/>
              </a:rPr>
              <a:t> </a:t>
            </a:r>
          </a:p>
          <a:p>
            <a:pPr algn="l"/>
            <a:r>
              <a:rPr lang="el-GR" sz="2500" dirty="0">
                <a:ea typeface="Tahoma" panose="020B0604030504040204" pitchFamily="34" charset="0"/>
                <a:cs typeface="Tahoma" panose="020B0604030504040204" pitchFamily="34" charset="0"/>
              </a:rPr>
              <a:t>Εξοπλισμός του προσωπικού των σωφρονιστικών καταστημάτων με τα εργαλεία για τον εντοπισμό των παραγόντων που προκαλούν άγχος,</a:t>
            </a:r>
            <a:br>
              <a:rPr lang="el-GR" sz="2500" dirty="0">
                <a:ea typeface="Tahoma" panose="020B0604030504040204" pitchFamily="34" charset="0"/>
                <a:cs typeface="Tahoma" panose="020B0604030504040204" pitchFamily="34" charset="0"/>
              </a:rPr>
            </a:br>
            <a:endParaRPr lang="el-GR" sz="2500" dirty="0">
              <a:ea typeface="Tahoma" panose="020B0604030504040204" pitchFamily="34" charset="0"/>
              <a:cs typeface="Tahoma" panose="020B0604030504040204" pitchFamily="34" charset="0"/>
            </a:endParaRPr>
          </a:p>
          <a:p>
            <a:pPr algn="l"/>
            <a:r>
              <a:rPr lang="el-GR" sz="2500" dirty="0">
                <a:ea typeface="Tahoma" panose="020B0604030504040204" pitchFamily="34" charset="0"/>
                <a:cs typeface="Tahoma" panose="020B0604030504040204" pitchFamily="34" charset="0"/>
              </a:rPr>
              <a:t>Να διαχειρίζονται αποτελεσματικά το άγχος και να ενισχύουν ένα υποστηρικτικό και υγιές</a:t>
            </a:r>
            <a:br>
              <a:rPr lang="el-GR" sz="2500" dirty="0">
                <a:ea typeface="Tahoma" panose="020B0604030504040204" pitchFamily="34" charset="0"/>
                <a:cs typeface="Tahoma" panose="020B0604030504040204" pitchFamily="34" charset="0"/>
              </a:rPr>
            </a:br>
            <a:endParaRPr lang="el-GR" sz="2500" dirty="0">
              <a:ea typeface="Tahoma" panose="020B0604030504040204" pitchFamily="34" charset="0"/>
              <a:cs typeface="Tahoma" panose="020B0604030504040204" pitchFamily="34" charset="0"/>
            </a:endParaRPr>
          </a:p>
          <a:p>
            <a:pPr algn="l"/>
            <a:r>
              <a:rPr lang="el-GR" sz="2500" dirty="0">
                <a:ea typeface="Tahoma" panose="020B0604030504040204" pitchFamily="34" charset="0"/>
                <a:cs typeface="Tahoma" panose="020B0604030504040204" pitchFamily="34" charset="0"/>
              </a:rPr>
              <a:t>Εργασιακό περιβάλλον.</a:t>
            </a:r>
          </a:p>
          <a:p>
            <a:endParaRPr lang="el-GR" dirty="0"/>
          </a:p>
        </p:txBody>
      </p:sp>
      <p:sp>
        <p:nvSpPr>
          <p:cNvPr id="25" name="Rectangle 24">
            <a:extLst>
              <a:ext uri="{FF2B5EF4-FFF2-40B4-BE49-F238E27FC236}">
                <a16:creationId xmlns:a16="http://schemas.microsoft.com/office/drawing/2014/main" id="{4FE17787-94DD-24C2-71E7-7C58E5C10EBF}"/>
              </a:ext>
            </a:extLst>
          </p:cNvPr>
          <p:cNvSpPr/>
          <p:nvPr/>
        </p:nvSpPr>
        <p:spPr>
          <a:xfrm>
            <a:off x="0" y="232956"/>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Picture 7">
            <a:extLst>
              <a:ext uri="{FF2B5EF4-FFF2-40B4-BE49-F238E27FC236}">
                <a16:creationId xmlns:a16="http://schemas.microsoft.com/office/drawing/2014/main" id="{4C08BE3D-8F8C-773C-CEEE-2B9FDB79D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2140" y="5442648"/>
            <a:ext cx="745901" cy="745221"/>
          </a:xfrm>
          <a:prstGeom prst="rect">
            <a:avLst/>
          </a:prstGeom>
        </p:spPr>
      </p:pic>
      <p:pic>
        <p:nvPicPr>
          <p:cNvPr id="4" name="Picture 3" descr="Text&#10;&#10;Description automatically generated">
            <a:extLst>
              <a:ext uri="{FF2B5EF4-FFF2-40B4-BE49-F238E27FC236}">
                <a16:creationId xmlns:a16="http://schemas.microsoft.com/office/drawing/2014/main" id="{4576D0B2-90D7-09E6-841B-CC7D3839EF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0827" y="5564900"/>
            <a:ext cx="1052995" cy="441995"/>
          </a:xfrm>
          <a:prstGeom prst="rect">
            <a:avLst/>
          </a:prstGeom>
        </p:spPr>
      </p:pic>
      <p:pic>
        <p:nvPicPr>
          <p:cNvPr id="6" name="Picture 5" descr="Logo&#10;&#10;Description automatically generated">
            <a:extLst>
              <a:ext uri="{FF2B5EF4-FFF2-40B4-BE49-F238E27FC236}">
                <a16:creationId xmlns:a16="http://schemas.microsoft.com/office/drawing/2014/main" id="{10808821-948C-C404-8EED-1443220FAC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0254" y="5415033"/>
            <a:ext cx="980054" cy="762265"/>
          </a:xfrm>
          <a:prstGeom prst="rect">
            <a:avLst/>
          </a:prstGeom>
        </p:spPr>
      </p:pic>
      <p:pic>
        <p:nvPicPr>
          <p:cNvPr id="15" name="Picture 14">
            <a:extLst>
              <a:ext uri="{FF2B5EF4-FFF2-40B4-BE49-F238E27FC236}">
                <a16:creationId xmlns:a16="http://schemas.microsoft.com/office/drawing/2014/main" id="{695D7846-8CAB-B097-FAD1-11D2210E97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1656" y="5558565"/>
            <a:ext cx="651720" cy="651720"/>
          </a:xfrm>
          <a:prstGeom prst="rect">
            <a:avLst/>
          </a:prstGeom>
        </p:spPr>
      </p:pic>
      <p:pic>
        <p:nvPicPr>
          <p:cNvPr id="21" name="Picture 20">
            <a:extLst>
              <a:ext uri="{FF2B5EF4-FFF2-40B4-BE49-F238E27FC236}">
                <a16:creationId xmlns:a16="http://schemas.microsoft.com/office/drawing/2014/main" id="{EB604B68-E29D-E44C-FECA-5B1EE56645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0667" y="5466733"/>
            <a:ext cx="876610" cy="876610"/>
          </a:xfrm>
          <a:prstGeom prst="rect">
            <a:avLst/>
          </a:prstGeom>
        </p:spPr>
      </p:pic>
      <p:pic>
        <p:nvPicPr>
          <p:cNvPr id="16" name="Εικόνα 8">
            <a:extLst>
              <a:ext uri="{FF2B5EF4-FFF2-40B4-BE49-F238E27FC236}">
                <a16:creationId xmlns:a16="http://schemas.microsoft.com/office/drawing/2014/main" id="{29098376-3EB7-4BCD-BF97-3E63CDF96D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2712" y="5596690"/>
            <a:ext cx="1906111" cy="399253"/>
          </a:xfrm>
          <a:prstGeom prst="rect">
            <a:avLst/>
          </a:prstGeom>
        </p:spPr>
      </p:pic>
      <p:sp>
        <p:nvSpPr>
          <p:cNvPr id="27" name="Rectangle 26">
            <a:extLst>
              <a:ext uri="{FF2B5EF4-FFF2-40B4-BE49-F238E27FC236}">
                <a16:creationId xmlns:a16="http://schemas.microsoft.com/office/drawing/2014/main" id="{0639FD96-DB31-E487-9BDC-3CFC597D9261}"/>
              </a:ext>
            </a:extLst>
          </p:cNvPr>
          <p:cNvSpPr/>
          <p:nvPr/>
        </p:nvSpPr>
        <p:spPr>
          <a:xfrm>
            <a:off x="10565584" y="513387"/>
            <a:ext cx="1626416" cy="1755897"/>
          </a:xfrm>
          <a:prstGeom prst="rect">
            <a:avLst/>
          </a:prstGeom>
          <a:blipFill dpi="0" rotWithShape="1">
            <a:blip r:embed="rId9"/>
            <a:srcRect/>
            <a:stretch>
              <a:fillRect l="-35000" t="-40000" r="-35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 name="Picture 29">
            <a:extLst>
              <a:ext uri="{FF2B5EF4-FFF2-40B4-BE49-F238E27FC236}">
                <a16:creationId xmlns:a16="http://schemas.microsoft.com/office/drawing/2014/main" id="{16460FE5-289A-CCDF-121A-084EC7B1B34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7584" y="5473773"/>
            <a:ext cx="619488" cy="616735"/>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id="{6078CFD3-F795-D80C-792A-B6009C96AA6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16245" y="5588841"/>
            <a:ext cx="715036" cy="572598"/>
          </a:xfrm>
          <a:prstGeom prst="rect">
            <a:avLst/>
          </a:prstGeom>
        </p:spPr>
      </p:pic>
      <p:sp>
        <p:nvSpPr>
          <p:cNvPr id="9" name="Rectangle 8">
            <a:extLst>
              <a:ext uri="{FF2B5EF4-FFF2-40B4-BE49-F238E27FC236}">
                <a16:creationId xmlns:a16="http://schemas.microsoft.com/office/drawing/2014/main" id="{7B144CC6-098F-5573-E1F4-C9651571446C}"/>
              </a:ext>
            </a:extLst>
          </p:cNvPr>
          <p:cNvSpPr/>
          <p:nvPr/>
        </p:nvSpPr>
        <p:spPr>
          <a:xfrm flipV="1">
            <a:off x="11867499" y="2880957"/>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50094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885705" y="681067"/>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18437" y="219915"/>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rPr>
              <a:t>Παράδειγμα χρονοδιαγράμματος </a:t>
            </a:r>
            <a:r>
              <a:rPr kumimoji="0" lang="en-US"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rPr>
              <a:t>:</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57200" y="2018428"/>
            <a:ext cx="5145741" cy="3802311"/>
          </a:xfrm>
        </p:spPr>
        <p:txBody>
          <a:bodyPr>
            <a:normAutofit/>
          </a:bodyPr>
          <a:lstStyle/>
          <a:p>
            <a:pPr marL="0" marR="0" algn="l">
              <a:lnSpc>
                <a:spcPct val="107000"/>
              </a:lnSpc>
              <a:spcBef>
                <a:spcPts val="0"/>
              </a:spcBef>
              <a:spcAft>
                <a:spcPts val="800"/>
              </a:spcAft>
            </a:pPr>
            <a:r>
              <a:rPr lang="el-GR" sz="1400" i="1" dirty="0">
                <a:effectLst/>
                <a:latin typeface="Calibri" panose="020F0502020204030204" pitchFamily="34" charset="0"/>
                <a:ea typeface="Calibri" panose="020F0502020204030204" pitchFamily="34" charset="0"/>
                <a:cs typeface="Times New Roman" panose="02020603050405020304" pitchFamily="18" charset="0"/>
              </a:rPr>
              <a:t>Πρωί</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l-GR" sz="1200" i="1" dirty="0">
                <a:highlight>
                  <a:srgbClr val="00FF00"/>
                </a:highlight>
              </a:rPr>
              <a:t>7:00 Π.Μ. - 8:00 Π.Μ:</a:t>
            </a:r>
            <a:r>
              <a:rPr lang="el-GR" sz="1200" dirty="0">
                <a:highlight>
                  <a:srgbClr val="00FF00"/>
                </a:highlight>
              </a:rPr>
              <a:t> </a:t>
            </a:r>
            <a:r>
              <a:rPr lang="el-GR" sz="1200" i="1" dirty="0">
                <a:highlight>
                  <a:srgbClr val="00FF00"/>
                </a:highlight>
              </a:rPr>
              <a:t>Ξύπνημα και πρωινή ρουτίνα (Προσωπικός χρόνος - Πράσινο)</a:t>
            </a:r>
            <a:br>
              <a:rPr lang="el-GR" sz="1200" dirty="0">
                <a:highlight>
                  <a:srgbClr val="00FF00"/>
                </a:highlight>
              </a:rPr>
            </a:br>
            <a:endParaRPr lang="el-GR" sz="1200" dirty="0">
              <a:highlight>
                <a:srgbClr val="00FF00"/>
              </a:highlight>
            </a:endParaRPr>
          </a:p>
          <a:p>
            <a:pPr algn="l"/>
            <a:r>
              <a:rPr lang="el-GR" sz="1200" i="1" dirty="0">
                <a:highlight>
                  <a:srgbClr val="00FF00"/>
                </a:highlight>
              </a:rPr>
              <a:t>8:00 Π.Μ. - 8:30 Π.Μ:</a:t>
            </a:r>
            <a:r>
              <a:rPr lang="el-GR" sz="1200" dirty="0">
                <a:highlight>
                  <a:srgbClr val="00FF00"/>
                </a:highlight>
              </a:rPr>
              <a:t> </a:t>
            </a:r>
            <a:r>
              <a:rPr lang="el-GR" sz="1200" i="1" dirty="0">
                <a:highlight>
                  <a:srgbClr val="00FF00"/>
                </a:highlight>
              </a:rPr>
              <a:t>Πρωινό (Προσωπικός χρόνος - Πράσινο)</a:t>
            </a:r>
            <a:endParaRPr lang="el-GR" sz="1200" dirty="0">
              <a:highlight>
                <a:srgbClr val="00FF00"/>
              </a:highlight>
            </a:endParaRPr>
          </a:p>
          <a:p>
            <a:pPr algn="l"/>
            <a:r>
              <a:rPr lang="el-GR" sz="1200" i="1" dirty="0">
                <a:highlight>
                  <a:srgbClr val="FFFF00"/>
                </a:highlight>
              </a:rPr>
              <a:t>8:30 Π.Μ. - 10:00 Π.Μ:</a:t>
            </a:r>
            <a:r>
              <a:rPr lang="el-GR" sz="1200" dirty="0">
                <a:highlight>
                  <a:srgbClr val="FFFF00"/>
                </a:highlight>
              </a:rPr>
              <a:t> </a:t>
            </a:r>
            <a:r>
              <a:rPr lang="el-GR" sz="1200" i="1" dirty="0">
                <a:highlight>
                  <a:srgbClr val="FFFF00"/>
                </a:highlight>
              </a:rPr>
              <a:t>(Εργασία - Κίτρινο)</a:t>
            </a:r>
            <a:endParaRPr lang="el-GR" sz="1200" dirty="0">
              <a:highlight>
                <a:srgbClr val="FFFF00"/>
              </a:highlight>
            </a:endParaRPr>
          </a:p>
          <a:p>
            <a:pPr algn="l"/>
            <a:r>
              <a:rPr lang="el-GR" sz="1200" i="1" dirty="0">
                <a:highlight>
                  <a:srgbClr val="0000FF"/>
                </a:highlight>
              </a:rPr>
              <a:t>10:00 Π.Μ. - 10:15 Π.Μ:</a:t>
            </a:r>
            <a:r>
              <a:rPr lang="el-GR" sz="1200" dirty="0">
                <a:highlight>
                  <a:srgbClr val="0000FF"/>
                </a:highlight>
              </a:rPr>
              <a:t> </a:t>
            </a:r>
            <a:r>
              <a:rPr lang="el-GR" sz="1200" i="1" dirty="0">
                <a:highlight>
                  <a:srgbClr val="0000FF"/>
                </a:highlight>
              </a:rPr>
              <a:t>Διάλειμμα (Διάλειμμα - Μπλε)</a:t>
            </a:r>
            <a:endParaRPr lang="el-GR" sz="1200" dirty="0">
              <a:highlight>
                <a:srgbClr val="0000FF"/>
              </a:highlight>
            </a:endParaRPr>
          </a:p>
          <a:p>
            <a:pPr algn="l"/>
            <a:r>
              <a:rPr lang="el-GR" sz="1200" i="1" dirty="0">
                <a:highlight>
                  <a:srgbClr val="FFFF00"/>
                </a:highlight>
              </a:rPr>
              <a:t>10:15 Π.Μ. - 12:00 Μ.Μ:</a:t>
            </a:r>
            <a:r>
              <a:rPr lang="el-GR" sz="1200" dirty="0">
                <a:highlight>
                  <a:srgbClr val="FFFF00"/>
                </a:highlight>
              </a:rPr>
              <a:t> </a:t>
            </a:r>
            <a:r>
              <a:rPr lang="el-GR" sz="1200" i="1" dirty="0">
                <a:highlight>
                  <a:srgbClr val="FFFF00"/>
                </a:highlight>
              </a:rPr>
              <a:t>(Εργασία - Κίτρινο)</a:t>
            </a:r>
            <a:endParaRPr lang="el-GR" sz="1200" dirty="0">
              <a:highlight>
                <a:srgbClr val="FFFF00"/>
              </a:highlight>
            </a:endParaRPr>
          </a:p>
          <a:p>
            <a:r>
              <a:rPr lang="el-GR" sz="1200" i="1" dirty="0">
                <a:highlight>
                  <a:srgbClr val="0000FF"/>
                </a:highlight>
              </a:rPr>
              <a:t>12:00 Μ.Μ. - 1:00 Μ.Μ:</a:t>
            </a:r>
            <a:r>
              <a:rPr lang="el-GR" sz="1200" dirty="0">
                <a:highlight>
                  <a:srgbClr val="0000FF"/>
                </a:highlight>
              </a:rPr>
              <a:t> </a:t>
            </a:r>
            <a:r>
              <a:rPr lang="el-GR" sz="1200" i="1" dirty="0">
                <a:highlight>
                  <a:srgbClr val="0000FF"/>
                </a:highlight>
              </a:rPr>
              <a:t>Διάλειμμα για μεσημεριανό γεύμα (Διάλειμμα - Μπλε)</a:t>
            </a:r>
            <a:endParaRPr lang="el-GR" sz="1200" dirty="0">
              <a:highlight>
                <a:srgbClr val="0000FF"/>
              </a:highlight>
            </a:endParaRPr>
          </a:p>
          <a:p>
            <a:pPr marL="0" marR="0" algn="l">
              <a:lnSpc>
                <a:spcPct val="107000"/>
              </a:lnSpc>
              <a:spcBef>
                <a:spcPts val="0"/>
              </a:spcBef>
              <a:spcAft>
                <a:spcPts val="800"/>
              </a:spcAft>
            </a:pP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592500" y="1077885"/>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2"/>
          <a:stretch>
            <a:fillRect/>
          </a:stretch>
        </p:blipFill>
        <p:spPr>
          <a:xfrm>
            <a:off x="51034" y="95160"/>
            <a:ext cx="1627773" cy="1755800"/>
          </a:xfrm>
          <a:prstGeom prst="rect">
            <a:avLst/>
          </a:prstGeom>
        </p:spPr>
      </p:pic>
      <p:sp>
        <p:nvSpPr>
          <p:cNvPr id="7" name="Subtitle 2">
            <a:extLst>
              <a:ext uri="{FF2B5EF4-FFF2-40B4-BE49-F238E27FC236}">
                <a16:creationId xmlns:a16="http://schemas.microsoft.com/office/drawing/2014/main" id="{964EFA34-6397-FA5A-4C60-BFF43C43FF1A}"/>
              </a:ext>
            </a:extLst>
          </p:cNvPr>
          <p:cNvSpPr txBox="1">
            <a:spLocks/>
          </p:cNvSpPr>
          <p:nvPr/>
        </p:nvSpPr>
        <p:spPr>
          <a:xfrm>
            <a:off x="5602941" y="2018427"/>
            <a:ext cx="5145741" cy="3802311"/>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l">
              <a:lnSpc>
                <a:spcPct val="107000"/>
              </a:lnSpc>
              <a:spcBef>
                <a:spcPts val="0"/>
              </a:spcBef>
              <a:spcAft>
                <a:spcPts val="800"/>
              </a:spcAft>
            </a:pPr>
            <a:r>
              <a:rPr lang="el-GR" sz="1800" i="1" dirty="0">
                <a:effectLst/>
                <a:latin typeface="Calibri" panose="020F0502020204030204" pitchFamily="34" charset="0"/>
                <a:ea typeface="Calibri" panose="020F0502020204030204" pitchFamily="34" charset="0"/>
                <a:cs typeface="Times New Roman" panose="02020603050405020304" pitchFamily="18" charset="0"/>
              </a:rPr>
              <a:t>Απόγευμα</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l-GR" sz="1400" i="1" dirty="0">
                <a:highlight>
                  <a:srgbClr val="FFFF00"/>
                </a:highlight>
              </a:rPr>
              <a:t>1:00 Μ.Μ. - 3:00 Μ.Μ:</a:t>
            </a:r>
            <a:r>
              <a:rPr lang="el-GR" sz="1400" dirty="0">
                <a:highlight>
                  <a:srgbClr val="FFFF00"/>
                </a:highlight>
              </a:rPr>
              <a:t> </a:t>
            </a:r>
            <a:r>
              <a:rPr lang="el-GR" sz="1400" i="1" dirty="0">
                <a:highlight>
                  <a:srgbClr val="FFFF00"/>
                </a:highlight>
              </a:rPr>
              <a:t>(Εργασία - Κίτρινο)</a:t>
            </a:r>
            <a:br>
              <a:rPr lang="el-GR" sz="1400" dirty="0"/>
            </a:br>
            <a:endParaRPr lang="el-GR" sz="1400" dirty="0"/>
          </a:p>
          <a:p>
            <a:pPr algn="l"/>
            <a:r>
              <a:rPr lang="el-GR" sz="1400" i="1" dirty="0">
                <a:highlight>
                  <a:srgbClr val="0000FF"/>
                </a:highlight>
              </a:rPr>
              <a:t>3:00 Μ.Μ. - 3:15 Μ.Μ:</a:t>
            </a:r>
            <a:r>
              <a:rPr lang="el-GR" sz="1400" dirty="0">
                <a:highlight>
                  <a:srgbClr val="0000FF"/>
                </a:highlight>
              </a:rPr>
              <a:t> </a:t>
            </a:r>
            <a:r>
              <a:rPr lang="el-GR" sz="1400" i="1" dirty="0">
                <a:highlight>
                  <a:srgbClr val="0000FF"/>
                </a:highlight>
              </a:rPr>
              <a:t>Απογευματινό διάλειμμα (Διάλειμμα - Μπλε)</a:t>
            </a:r>
            <a:br>
              <a:rPr lang="el-GR" sz="1400" dirty="0"/>
            </a:br>
            <a:endParaRPr lang="el-GR" sz="1400" dirty="0"/>
          </a:p>
          <a:p>
            <a:pPr algn="l"/>
            <a:r>
              <a:rPr lang="el-GR" sz="1400" i="1" dirty="0">
                <a:highlight>
                  <a:srgbClr val="FFFF00"/>
                </a:highlight>
              </a:rPr>
              <a:t>3:15 Μ.Μ. - 5:00 Μ.Μ:</a:t>
            </a:r>
            <a:r>
              <a:rPr lang="el-GR" sz="1400" dirty="0">
                <a:highlight>
                  <a:srgbClr val="FFFF00"/>
                </a:highlight>
              </a:rPr>
              <a:t> </a:t>
            </a:r>
            <a:r>
              <a:rPr lang="el-GR" sz="1400" i="1" dirty="0">
                <a:highlight>
                  <a:srgbClr val="FFFF00"/>
                </a:highlight>
              </a:rPr>
              <a:t>Χρόνος ολοκλήρωσης της εργασίας (Εργασία - Κίτρινο)</a:t>
            </a:r>
          </a:p>
          <a:p>
            <a:pPr algn="l"/>
            <a:endParaRPr lang="el-GR" sz="1400" dirty="0">
              <a:highlight>
                <a:srgbClr val="FFFF00"/>
              </a:highlight>
            </a:endParaRPr>
          </a:p>
          <a:p>
            <a:pPr marL="0" marR="0" algn="l">
              <a:lnSpc>
                <a:spcPct val="107000"/>
              </a:lnSpc>
              <a:spcBef>
                <a:spcPts val="0"/>
              </a:spcBef>
              <a:spcAft>
                <a:spcPts val="800"/>
              </a:spcAft>
            </a:pPr>
            <a:r>
              <a:rPr lang="el-GR" sz="1800" i="1" dirty="0">
                <a:effectLst/>
                <a:latin typeface="Calibri" panose="020F0502020204030204" pitchFamily="34" charset="0"/>
                <a:ea typeface="Calibri" panose="020F0502020204030204" pitchFamily="34" charset="0"/>
                <a:cs typeface="Times New Roman" panose="02020603050405020304" pitchFamily="18" charset="0"/>
              </a:rPr>
              <a:t>Βράδυ</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l-GR" sz="1400" i="1" dirty="0">
                <a:highlight>
                  <a:srgbClr val="00FF00"/>
                </a:highlight>
              </a:rPr>
              <a:t>5:00 Μ.Μ. - 6:00 Μ.Μ:</a:t>
            </a:r>
            <a:r>
              <a:rPr lang="el-GR" sz="1400" dirty="0">
                <a:highlight>
                  <a:srgbClr val="00FF00"/>
                </a:highlight>
              </a:rPr>
              <a:t> </a:t>
            </a:r>
            <a:r>
              <a:rPr lang="el-GR" sz="1400" i="1" dirty="0">
                <a:highlight>
                  <a:srgbClr val="00FF00"/>
                </a:highlight>
              </a:rPr>
              <a:t>Δείπνο και ώρα για την οικογένεια (Προσωπικός χρόνος - Πράσινο)</a:t>
            </a:r>
            <a:br>
              <a:rPr lang="el-GR" sz="1400" dirty="0">
                <a:highlight>
                  <a:srgbClr val="00FF00"/>
                </a:highlight>
              </a:rPr>
            </a:br>
            <a:endParaRPr lang="el-GR" sz="1400" dirty="0">
              <a:highlight>
                <a:srgbClr val="00FF00"/>
              </a:highlight>
            </a:endParaRPr>
          </a:p>
          <a:p>
            <a:pPr algn="l"/>
            <a:r>
              <a:rPr lang="el-GR" sz="1400" i="1" dirty="0">
                <a:highlight>
                  <a:srgbClr val="00FF00"/>
                </a:highlight>
              </a:rPr>
              <a:t>6:00 Μ.Μ. - 7:00 Μ.Μ:</a:t>
            </a:r>
            <a:r>
              <a:rPr lang="el-GR" sz="1400" dirty="0">
                <a:highlight>
                  <a:srgbClr val="00FF00"/>
                </a:highlight>
              </a:rPr>
              <a:t> </a:t>
            </a:r>
            <a:r>
              <a:rPr lang="el-GR" sz="1400" i="1" dirty="0">
                <a:highlight>
                  <a:srgbClr val="00FF00"/>
                </a:highlight>
              </a:rPr>
              <a:t>(Προσωπικός χρόνος - Πράσινο)</a:t>
            </a:r>
            <a:br>
              <a:rPr lang="el-GR" sz="1400" dirty="0">
                <a:highlight>
                  <a:srgbClr val="00FF00"/>
                </a:highlight>
              </a:rPr>
            </a:br>
            <a:endParaRPr lang="el-GR" sz="1400" dirty="0">
              <a:highlight>
                <a:srgbClr val="00FF00"/>
              </a:highlight>
            </a:endParaRPr>
          </a:p>
          <a:p>
            <a:pPr algn="l"/>
            <a:r>
              <a:rPr lang="el-GR" sz="1400" i="1" dirty="0">
                <a:highlight>
                  <a:srgbClr val="00FF00"/>
                </a:highlight>
              </a:rPr>
              <a:t>7:00 Μ.Μ. - 8:00 Μ.Μ:</a:t>
            </a:r>
            <a:r>
              <a:rPr lang="el-GR" sz="1400" dirty="0">
                <a:highlight>
                  <a:srgbClr val="00FF00"/>
                </a:highlight>
              </a:rPr>
              <a:t> </a:t>
            </a:r>
            <a:r>
              <a:rPr lang="el-GR" sz="1400" i="1" dirty="0">
                <a:highlight>
                  <a:srgbClr val="00FF00"/>
                </a:highlight>
              </a:rPr>
              <a:t>Δραστηριότητα αναψυχής (Προσωπικός χρόνος - Πράσινο)</a:t>
            </a:r>
            <a:br>
              <a:rPr lang="el-GR" sz="1400" dirty="0">
                <a:highlight>
                  <a:srgbClr val="00FF00"/>
                </a:highlight>
              </a:rPr>
            </a:br>
            <a:endParaRPr lang="el-GR" sz="1400" dirty="0">
              <a:highlight>
                <a:srgbClr val="00FF00"/>
              </a:highlight>
            </a:endParaRPr>
          </a:p>
          <a:p>
            <a:pPr algn="l"/>
            <a:r>
              <a:rPr lang="el-GR" sz="1400" i="1" dirty="0">
                <a:highlight>
                  <a:srgbClr val="00FF00"/>
                </a:highlight>
              </a:rPr>
              <a:t>8:00 Μ.Μ. - 9:00 Μ.Μ:</a:t>
            </a:r>
            <a:r>
              <a:rPr lang="el-GR" sz="1400" dirty="0">
                <a:highlight>
                  <a:srgbClr val="00FF00"/>
                </a:highlight>
              </a:rPr>
              <a:t> </a:t>
            </a:r>
            <a:r>
              <a:rPr lang="el-GR" sz="1400" i="1" dirty="0">
                <a:highlight>
                  <a:srgbClr val="00FF00"/>
                </a:highlight>
              </a:rPr>
              <a:t>Χαλάρωση και </a:t>
            </a:r>
            <a:r>
              <a:rPr lang="el-GR" sz="1400" i="1" dirty="0" err="1">
                <a:highlight>
                  <a:srgbClr val="00FF00"/>
                </a:highlight>
              </a:rPr>
              <a:t>αυτοφροντίδα</a:t>
            </a:r>
            <a:r>
              <a:rPr lang="el-GR" sz="1400" i="1" dirty="0">
                <a:highlight>
                  <a:srgbClr val="00FF00"/>
                </a:highlight>
              </a:rPr>
              <a:t> (Προσωπικός χρόνος - Πράσινο)</a:t>
            </a:r>
            <a:br>
              <a:rPr lang="el-GR" sz="1400" dirty="0">
                <a:highlight>
                  <a:srgbClr val="00FF00"/>
                </a:highlight>
              </a:rPr>
            </a:br>
            <a:endParaRPr lang="el-GR" sz="1400" dirty="0">
              <a:highlight>
                <a:srgbClr val="00FF00"/>
              </a:highlight>
            </a:endParaRPr>
          </a:p>
          <a:p>
            <a:pPr algn="l"/>
            <a:r>
              <a:rPr lang="el-GR" sz="1400" i="1" dirty="0">
                <a:highlight>
                  <a:srgbClr val="00FF00"/>
                </a:highlight>
              </a:rPr>
              <a:t>9:00 Μ.Μ. - 10:00 Μ.Μ:</a:t>
            </a:r>
            <a:r>
              <a:rPr lang="el-GR" sz="1400" dirty="0">
                <a:highlight>
                  <a:srgbClr val="00FF00"/>
                </a:highlight>
              </a:rPr>
              <a:t> </a:t>
            </a:r>
            <a:r>
              <a:rPr lang="el-GR" sz="1400" i="1" dirty="0">
                <a:highlight>
                  <a:srgbClr val="00FF00"/>
                </a:highlight>
              </a:rPr>
              <a:t>Κλείσιμο (Προσωπικός χρόνος - Πράσινο)</a:t>
            </a:r>
            <a:endParaRPr lang="el-GR" sz="1400" dirty="0">
              <a:highlight>
                <a:srgbClr val="00FF00"/>
              </a:highlight>
            </a:endParaRPr>
          </a:p>
        </p:txBody>
      </p:sp>
      <p:sp>
        <p:nvSpPr>
          <p:cNvPr id="10" name="TextBox 9">
            <a:extLst>
              <a:ext uri="{FF2B5EF4-FFF2-40B4-BE49-F238E27FC236}">
                <a16:creationId xmlns:a16="http://schemas.microsoft.com/office/drawing/2014/main" id="{70B3D2ED-06B7-53C3-05F8-23C45F73499C}"/>
              </a:ext>
            </a:extLst>
          </p:cNvPr>
          <p:cNvSpPr txBox="1"/>
          <p:nvPr/>
        </p:nvSpPr>
        <p:spPr>
          <a:xfrm>
            <a:off x="3030070" y="5984907"/>
            <a:ext cx="6096000" cy="646331"/>
          </a:xfrm>
          <a:prstGeom prst="rect">
            <a:avLst/>
          </a:prstGeom>
          <a:noFill/>
        </p:spPr>
        <p:txBody>
          <a:bodyPr wrap="square">
            <a:spAutoFit/>
          </a:bodyPr>
          <a:lstStyle/>
          <a:p>
            <a:pPr algn="l"/>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l-GR" sz="1800" dirty="0">
                <a:effectLst/>
                <a:latin typeface="Franklin Gothic Book" panose="020B0503020102020204" pitchFamily="34" charset="0"/>
                <a:ea typeface="Calibri" panose="020F0502020204030204" pitchFamily="34" charset="0"/>
                <a:cs typeface="Times New Roman" panose="02020603050405020304" pitchFamily="18" charset="0"/>
              </a:rPr>
              <a:t>κίτρινο για τις εργασίες, μπλε για τα διαλείμματα και πράσινο για τον προσωπικό χρόνο</a:t>
            </a: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A64F02CE-27D4-4DCF-FC2B-BFD3469408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2368" y="648776"/>
            <a:ext cx="602018" cy="602018"/>
          </a:xfrm>
          <a:prstGeom prst="rect">
            <a:avLst/>
          </a:prstGeom>
        </p:spPr>
      </p:pic>
    </p:spTree>
    <p:extLst>
      <p:ext uri="{BB962C8B-B14F-4D97-AF65-F5344CB8AC3E}">
        <p14:creationId xmlns:p14="http://schemas.microsoft.com/office/powerpoint/2010/main" val="3112070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278047" y="138330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rPr>
              <a:t>Πρακτικές </a:t>
            </a:r>
            <a:r>
              <a:rPr kumimoji="0" lang="el-GR" sz="3600" b="0" i="0" u="none" strike="noStrike" kern="1200" cap="none" spc="0" normalizeH="0" baseline="0" noProof="0" dirty="0" err="1">
                <a:ln>
                  <a:noFill/>
                </a:ln>
                <a:solidFill>
                  <a:prstClr val="black"/>
                </a:solidFill>
                <a:effectLst/>
                <a:uLnTx/>
                <a:uFillTx/>
                <a:latin typeface="Franklin Gothic Book" panose="020B0503020102020204" pitchFamily="34" charset="0"/>
                <a:ea typeface="+mj-ea"/>
                <a:cs typeface="+mj-cs"/>
              </a:rPr>
              <a:t>αυτοφροντίδας</a:t>
            </a:r>
            <a:r>
              <a:rPr kumimoji="0" lang="el-GR"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rPr>
              <a:t> (30 λεπτά):</a:t>
            </a:r>
            <a:endParaRPr kumimoji="0" lang="en-US"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66166" y="2936141"/>
            <a:ext cx="3108068" cy="1223484"/>
          </a:xfrm>
        </p:spPr>
        <p:txBody>
          <a:bodyPr>
            <a:normAutofit/>
          </a:bodyPr>
          <a:lstStyle/>
          <a:p>
            <a:pPr algn="l"/>
            <a:r>
              <a:rPr lang="el-GR" sz="1600" b="1" dirty="0"/>
              <a:t>Συζήτηση (5-10 λεπτά):</a:t>
            </a:r>
            <a:br>
              <a:rPr lang="el-GR" sz="1600" dirty="0"/>
            </a:br>
            <a:endParaRPr lang="el-GR" sz="1600" dirty="0"/>
          </a:p>
          <a:p>
            <a:pPr algn="l"/>
            <a:r>
              <a:rPr lang="el-GR" sz="1600" dirty="0"/>
              <a:t>-</a:t>
            </a:r>
            <a:r>
              <a:rPr lang="el-GR" sz="1600" b="1" dirty="0"/>
              <a:t> </a:t>
            </a:r>
            <a:r>
              <a:rPr lang="el-GR" sz="1600" dirty="0"/>
              <a:t>σημασία</a:t>
            </a:r>
            <a:r>
              <a:rPr lang="el-GR" sz="1600" b="1" dirty="0"/>
              <a:t> </a:t>
            </a:r>
            <a:r>
              <a:rPr lang="el-GR" sz="1600" dirty="0"/>
              <a:t>της </a:t>
            </a:r>
            <a:r>
              <a:rPr lang="el-GR" sz="1600" dirty="0" err="1"/>
              <a:t>αυτοφροντίδας</a:t>
            </a:r>
            <a:endParaRPr lang="el-GR" sz="1600" dirty="0"/>
          </a:p>
          <a:p>
            <a:pPr algn="l">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Bef>
                <a:spcPts val="0"/>
              </a:spcBef>
              <a:spcAft>
                <a:spcPts val="800"/>
              </a:spcAft>
              <a:buFontTx/>
              <a:buChar char="-"/>
            </a:pP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045213" y="1806869"/>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8477065" y="2801719"/>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2"/>
          <a:stretch>
            <a:fillRect/>
          </a:stretch>
        </p:blipFill>
        <p:spPr>
          <a:xfrm>
            <a:off x="155563" y="192491"/>
            <a:ext cx="1627773" cy="1755800"/>
          </a:xfrm>
          <a:prstGeom prst="rect">
            <a:avLst/>
          </a:prstGeom>
        </p:spPr>
      </p:pic>
      <p:pic>
        <p:nvPicPr>
          <p:cNvPr id="11" name="Picture 10">
            <a:extLst>
              <a:ext uri="{FF2B5EF4-FFF2-40B4-BE49-F238E27FC236}">
                <a16:creationId xmlns:a16="http://schemas.microsoft.com/office/drawing/2014/main" id="{4017E299-F5B9-9548-7466-ED636624F1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5484" y="3530154"/>
            <a:ext cx="2831581" cy="1880347"/>
          </a:xfrm>
          <a:prstGeom prst="rect">
            <a:avLst/>
          </a:prstGeom>
        </p:spPr>
      </p:pic>
      <p:sp>
        <p:nvSpPr>
          <p:cNvPr id="15" name="TextBox 14">
            <a:extLst>
              <a:ext uri="{FF2B5EF4-FFF2-40B4-BE49-F238E27FC236}">
                <a16:creationId xmlns:a16="http://schemas.microsoft.com/office/drawing/2014/main" id="{74441573-1FC6-792A-941A-E55EC0BD8627}"/>
              </a:ext>
            </a:extLst>
          </p:cNvPr>
          <p:cNvSpPr txBox="1"/>
          <p:nvPr/>
        </p:nvSpPr>
        <p:spPr>
          <a:xfrm>
            <a:off x="3174590" y="3916925"/>
            <a:ext cx="2956562" cy="1569660"/>
          </a:xfrm>
          <a:prstGeom prst="rect">
            <a:avLst/>
          </a:prstGeom>
          <a:noFill/>
        </p:spPr>
        <p:txBody>
          <a:bodyPr wrap="square">
            <a:spAutoFit/>
          </a:bodyPr>
          <a:lstStyle/>
          <a:p>
            <a:r>
              <a:rPr lang="el-GR" sz="2400" b="1" dirty="0">
                <a:latin typeface="Franklin Gothic Book" panose="020B0503020102020204" pitchFamily="34" charset="0"/>
              </a:rPr>
              <a:t>Δραστηριότητα:</a:t>
            </a:r>
            <a:br>
              <a:rPr lang="el-GR" sz="2400" dirty="0">
                <a:latin typeface="Franklin Gothic Book" panose="020B0503020102020204" pitchFamily="34" charset="0"/>
              </a:rPr>
            </a:br>
            <a:endParaRPr lang="el-GR" sz="2400" dirty="0">
              <a:latin typeface="Franklin Gothic Book" panose="020B0503020102020204" pitchFamily="34" charset="0"/>
            </a:endParaRPr>
          </a:p>
          <a:p>
            <a:r>
              <a:rPr lang="el-GR" sz="2400" dirty="0">
                <a:latin typeface="Franklin Gothic Book" panose="020B0503020102020204" pitchFamily="34" charset="0"/>
              </a:rPr>
              <a:t>Πόσο βαρύ είναι το ποτήρι σας</a:t>
            </a:r>
          </a:p>
        </p:txBody>
      </p:sp>
    </p:spTree>
    <p:extLst>
      <p:ext uri="{BB962C8B-B14F-4D97-AF65-F5344CB8AC3E}">
        <p14:creationId xmlns:p14="http://schemas.microsoft.com/office/powerpoint/2010/main" val="1770171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rPr>
              <a:t>Σχέδιο </a:t>
            </a:r>
            <a:r>
              <a:rPr kumimoji="0" lang="el-GR" sz="3600" b="0" i="0" u="none" strike="noStrike" kern="1200" cap="none" spc="0" normalizeH="0" baseline="0" noProof="0" dirty="0" err="1">
                <a:ln>
                  <a:noFill/>
                </a:ln>
                <a:solidFill>
                  <a:prstClr val="black"/>
                </a:solidFill>
                <a:effectLst/>
                <a:uLnTx/>
                <a:uFillTx/>
                <a:latin typeface="Franklin Gothic Book" panose="020B0503020102020204" pitchFamily="34" charset="0"/>
                <a:ea typeface="+mj-ea"/>
                <a:cs typeface="+mj-cs"/>
              </a:rPr>
              <a:t>αυτοφροντίδας</a:t>
            </a:r>
            <a:r>
              <a:rPr kumimoji="0" lang="el-GR"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rPr>
              <a:t> (20 λεπτά):</a:t>
            </a:r>
            <a:endParaRPr kumimoji="0" lang="en-US"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66165" y="2936141"/>
            <a:ext cx="7259621" cy="2466894"/>
          </a:xfrm>
        </p:spPr>
        <p:txBody>
          <a:bodyPr>
            <a:normAutofit fontScale="92500" lnSpcReduction="10000"/>
          </a:bodyPr>
          <a:lstStyle/>
          <a:p>
            <a:pPr marL="342900" marR="0" lvl="0" indent="-342900" algn="l">
              <a:lnSpc>
                <a:spcPct val="107000"/>
              </a:lnSpc>
              <a:spcBef>
                <a:spcPts val="0"/>
              </a:spcBef>
              <a:spcAft>
                <a:spcPts val="0"/>
              </a:spcAft>
              <a:buFont typeface="Symbol" panose="05050102010706020507" pitchFamily="18" charset="2"/>
              <a:buChar char=""/>
            </a:pPr>
            <a:r>
              <a:rPr lang="el-GR" sz="1800" dirty="0">
                <a:effectLst/>
                <a:ea typeface="Calibri" panose="020F0502020204030204" pitchFamily="34" charset="0"/>
                <a:cs typeface="Times New Roman" panose="02020603050405020304" pitchFamily="18" charset="0"/>
              </a:rPr>
              <a:t>Μετά τη δραστηριότητα κατά την οποία οι συμμετέχοντες δημιούργησαν ένα ημερήσιο πρόγραμμα, θα τους ζητηθεί να συμπεριλάβουν στο ημερήσιο πρόγραμμά τους δραστηριότητες που απολαμβάνουν και μπορούν ρεαλιστικά να εντάξουν στη ρουτίνα τους, αν δεν το έκαναν προηγουμένως, ή να αναβαθμίσουν τον κατάλογό τους με άλλες δραστηριότητες που απολαμβάνουν (σχέδιο </a:t>
            </a:r>
            <a:r>
              <a:rPr lang="el-GR" sz="1800" dirty="0" err="1">
                <a:effectLst/>
                <a:ea typeface="Calibri" panose="020F0502020204030204" pitchFamily="34" charset="0"/>
                <a:cs typeface="Times New Roman" panose="02020603050405020304" pitchFamily="18" charset="0"/>
              </a:rPr>
              <a:t>αυτοφροντίδας</a:t>
            </a:r>
            <a:r>
              <a:rPr lang="el-GR" sz="1800" dirty="0">
                <a:effectLst/>
                <a:ea typeface="Calibri" panose="020F0502020204030204" pitchFamily="34" charset="0"/>
                <a:cs typeface="Times New Roman" panose="02020603050405020304" pitchFamily="18" charset="0"/>
              </a:rPr>
              <a:t>).</a:t>
            </a:r>
            <a:endParaRPr lang="en-AU" sz="1800" dirty="0">
              <a:effectLst/>
              <a:ea typeface="Calibri" panose="020F0502020204030204" pitchFamily="34" charset="0"/>
              <a:cs typeface="Times New Roman" panose="02020603050405020304" pitchFamily="18" charset="0"/>
            </a:endParaRPr>
          </a:p>
          <a:p>
            <a:pPr marR="0" lvl="0" algn="l">
              <a:lnSpc>
                <a:spcPct val="107000"/>
              </a:lnSpc>
              <a:spcBef>
                <a:spcPts val="0"/>
              </a:spcBef>
              <a:spcAft>
                <a:spcPts val="0"/>
              </a:spcAft>
            </a:pPr>
            <a:endParaRPr lang="en-AU" sz="1800" dirty="0">
              <a:effectLst/>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l-GR" sz="1800" dirty="0">
                <a:effectLst/>
                <a:ea typeface="Calibri" panose="020F0502020204030204" pitchFamily="34" charset="0"/>
                <a:cs typeface="Times New Roman" panose="02020603050405020304" pitchFamily="18" charset="0"/>
              </a:rPr>
              <a:t>Οι συμμετέχοντες σχηματίζουν ζευγάρια για να μοιραστούν τα σχέδιά τους και να παρέχουν αμοιβαία υποστήριξη.</a:t>
            </a:r>
            <a:endParaRPr lang="ro-RO" sz="1800" dirty="0">
              <a:effectLst/>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7966077" y="2647875"/>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2"/>
          <a:stretch>
            <a:fillRect/>
          </a:stretch>
        </p:blipFill>
        <p:spPr>
          <a:xfrm>
            <a:off x="146598" y="538327"/>
            <a:ext cx="1627773" cy="1755800"/>
          </a:xfrm>
          <a:prstGeom prst="rect">
            <a:avLst/>
          </a:prstGeom>
        </p:spPr>
      </p:pic>
      <p:pic>
        <p:nvPicPr>
          <p:cNvPr id="7" name="Picture 6">
            <a:extLst>
              <a:ext uri="{FF2B5EF4-FFF2-40B4-BE49-F238E27FC236}">
                <a16:creationId xmlns:a16="http://schemas.microsoft.com/office/drawing/2014/main" id="{1EF0EE43-F5E1-C4EC-95DF-22673A805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1597" y="3342997"/>
            <a:ext cx="4114238" cy="2315728"/>
          </a:xfrm>
          <a:prstGeom prst="rect">
            <a:avLst/>
          </a:prstGeom>
        </p:spPr>
      </p:pic>
    </p:spTree>
    <p:extLst>
      <p:ext uri="{BB962C8B-B14F-4D97-AF65-F5344CB8AC3E}">
        <p14:creationId xmlns:p14="http://schemas.microsoft.com/office/powerpoint/2010/main" val="2722064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B4C44E-E615-1A2F-39D8-F69812F59A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63586" y="3074705"/>
            <a:ext cx="792910" cy="1106313"/>
          </a:xfrm>
          <a:prstGeom prst="rect">
            <a:avLst/>
          </a:prstGeom>
        </p:spPr>
      </p:pic>
      <p:sp>
        <p:nvSpPr>
          <p:cNvPr id="17" name="Title 1">
            <a:extLst>
              <a:ext uri="{FF2B5EF4-FFF2-40B4-BE49-F238E27FC236}">
                <a16:creationId xmlns:a16="http://schemas.microsoft.com/office/drawing/2014/main" id="{31662649-4807-39B2-8D1A-D2050E030FC3}"/>
              </a:ext>
            </a:extLst>
          </p:cNvPr>
          <p:cNvSpPr txBox="1">
            <a:spLocks/>
          </p:cNvSpPr>
          <p:nvPr/>
        </p:nvSpPr>
        <p:spPr>
          <a:xfrm>
            <a:off x="1451073" y="2710944"/>
            <a:ext cx="8165172" cy="12036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l-GR" sz="3600" dirty="0">
                <a:latin typeface="Franklin Gothic Book" panose="020B0503020102020204" pitchFamily="34" charset="0"/>
              </a:rPr>
              <a:t>Σας ευχαριστούμε</a:t>
            </a:r>
            <a:r>
              <a:rPr lang="en-US" sz="3600" dirty="0">
                <a:latin typeface="Franklin Gothic Book" panose="020B0503020102020204" pitchFamily="34" charset="0"/>
              </a:rPr>
              <a:t>!</a:t>
            </a:r>
            <a:endParaRPr lang="en-US" sz="3600" b="0" i="0" dirty="0">
              <a:effectLst/>
              <a:latin typeface="Franklin Gothic Book" panose="020B0503020102020204" pitchFamily="34" charset="0"/>
            </a:endParaRPr>
          </a:p>
        </p:txBody>
      </p:sp>
      <p:sp>
        <p:nvSpPr>
          <p:cNvPr id="25" name="Rectangle 24">
            <a:extLst>
              <a:ext uri="{FF2B5EF4-FFF2-40B4-BE49-F238E27FC236}">
                <a16:creationId xmlns:a16="http://schemas.microsoft.com/office/drawing/2014/main" id="{4FE17787-94DD-24C2-71E7-7C58E5C10EBF}"/>
              </a:ext>
            </a:extLst>
          </p:cNvPr>
          <p:cNvSpPr/>
          <p:nvPr/>
        </p:nvSpPr>
        <p:spPr>
          <a:xfrm>
            <a:off x="0" y="239649"/>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Picture 7">
            <a:extLst>
              <a:ext uri="{FF2B5EF4-FFF2-40B4-BE49-F238E27FC236}">
                <a16:creationId xmlns:a16="http://schemas.microsoft.com/office/drawing/2014/main" id="{4C08BE3D-8F8C-773C-CEEE-2B9FDB79D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2140" y="5442648"/>
            <a:ext cx="745901" cy="745221"/>
          </a:xfrm>
          <a:prstGeom prst="rect">
            <a:avLst/>
          </a:prstGeom>
        </p:spPr>
      </p:pic>
      <p:pic>
        <p:nvPicPr>
          <p:cNvPr id="4" name="Picture 3" descr="Text&#10;&#10;Description automatically generated">
            <a:extLst>
              <a:ext uri="{FF2B5EF4-FFF2-40B4-BE49-F238E27FC236}">
                <a16:creationId xmlns:a16="http://schemas.microsoft.com/office/drawing/2014/main" id="{4576D0B2-90D7-09E6-841B-CC7D3839EF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0827" y="5564900"/>
            <a:ext cx="1052995" cy="441995"/>
          </a:xfrm>
          <a:prstGeom prst="rect">
            <a:avLst/>
          </a:prstGeom>
        </p:spPr>
      </p:pic>
      <p:pic>
        <p:nvPicPr>
          <p:cNvPr id="6" name="Picture 5" descr="Logo&#10;&#10;Description automatically generated">
            <a:extLst>
              <a:ext uri="{FF2B5EF4-FFF2-40B4-BE49-F238E27FC236}">
                <a16:creationId xmlns:a16="http://schemas.microsoft.com/office/drawing/2014/main" id="{10808821-948C-C404-8EED-1443220FAC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0254" y="5415033"/>
            <a:ext cx="980054" cy="762265"/>
          </a:xfrm>
          <a:prstGeom prst="rect">
            <a:avLst/>
          </a:prstGeom>
        </p:spPr>
      </p:pic>
      <p:pic>
        <p:nvPicPr>
          <p:cNvPr id="15" name="Picture 14">
            <a:extLst>
              <a:ext uri="{FF2B5EF4-FFF2-40B4-BE49-F238E27FC236}">
                <a16:creationId xmlns:a16="http://schemas.microsoft.com/office/drawing/2014/main" id="{695D7846-8CAB-B097-FAD1-11D2210E97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1656" y="5558565"/>
            <a:ext cx="651720" cy="651720"/>
          </a:xfrm>
          <a:prstGeom prst="rect">
            <a:avLst/>
          </a:prstGeom>
        </p:spPr>
      </p:pic>
      <p:pic>
        <p:nvPicPr>
          <p:cNvPr id="21" name="Picture 20">
            <a:extLst>
              <a:ext uri="{FF2B5EF4-FFF2-40B4-BE49-F238E27FC236}">
                <a16:creationId xmlns:a16="http://schemas.microsoft.com/office/drawing/2014/main" id="{EB604B68-E29D-E44C-FECA-5B1EE56645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0667" y="5466733"/>
            <a:ext cx="876610" cy="876610"/>
          </a:xfrm>
          <a:prstGeom prst="rect">
            <a:avLst/>
          </a:prstGeom>
        </p:spPr>
      </p:pic>
      <p:pic>
        <p:nvPicPr>
          <p:cNvPr id="16" name="Εικόνα 8">
            <a:extLst>
              <a:ext uri="{FF2B5EF4-FFF2-40B4-BE49-F238E27FC236}">
                <a16:creationId xmlns:a16="http://schemas.microsoft.com/office/drawing/2014/main" id="{29098376-3EB7-4BCD-BF97-3E63CDF96D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2712" y="5596690"/>
            <a:ext cx="1906111" cy="399253"/>
          </a:xfrm>
          <a:prstGeom prst="rect">
            <a:avLst/>
          </a:prstGeom>
        </p:spPr>
      </p:pic>
      <p:sp>
        <p:nvSpPr>
          <p:cNvPr id="27" name="Rectangle 26">
            <a:extLst>
              <a:ext uri="{FF2B5EF4-FFF2-40B4-BE49-F238E27FC236}">
                <a16:creationId xmlns:a16="http://schemas.microsoft.com/office/drawing/2014/main" id="{0639FD96-DB31-E487-9BDC-3CFC597D9261}"/>
              </a:ext>
            </a:extLst>
          </p:cNvPr>
          <p:cNvSpPr/>
          <p:nvPr/>
        </p:nvSpPr>
        <p:spPr>
          <a:xfrm>
            <a:off x="10387186" y="840557"/>
            <a:ext cx="1626416" cy="1755897"/>
          </a:xfrm>
          <a:prstGeom prst="rect">
            <a:avLst/>
          </a:prstGeom>
          <a:blipFill dpi="0" rotWithShape="1">
            <a:blip r:embed="rId9"/>
            <a:srcRect/>
            <a:stretch>
              <a:fillRect l="-35000" t="-40000" r="-35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 name="Picture 29">
            <a:extLst>
              <a:ext uri="{FF2B5EF4-FFF2-40B4-BE49-F238E27FC236}">
                <a16:creationId xmlns:a16="http://schemas.microsoft.com/office/drawing/2014/main" id="{16460FE5-289A-CCDF-121A-084EC7B1B34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7584" y="5473773"/>
            <a:ext cx="619488" cy="616735"/>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id="{6078CFD3-F795-D80C-792A-B6009C96AA6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16245" y="5588841"/>
            <a:ext cx="715036" cy="572598"/>
          </a:xfrm>
          <a:prstGeom prst="rect">
            <a:avLst/>
          </a:prstGeom>
        </p:spPr>
      </p:pic>
      <p:sp>
        <p:nvSpPr>
          <p:cNvPr id="9" name="Rectangle 8">
            <a:extLst>
              <a:ext uri="{FF2B5EF4-FFF2-40B4-BE49-F238E27FC236}">
                <a16:creationId xmlns:a16="http://schemas.microsoft.com/office/drawing/2014/main" id="{7B144CC6-098F-5573-E1F4-C9651571446C}"/>
              </a:ext>
            </a:extLst>
          </p:cNvPr>
          <p:cNvSpPr/>
          <p:nvPr/>
        </p:nvSpPr>
        <p:spPr>
          <a:xfrm flipV="1">
            <a:off x="11867499" y="2880957"/>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67203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2659479" y="1499553"/>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l-GR" sz="1800" b="1" dirty="0"/>
              <a:t>1.</a:t>
            </a:r>
            <a:r>
              <a:rPr lang="el-GR" sz="1800" dirty="0"/>
              <a:t> </a:t>
            </a:r>
            <a:r>
              <a:rPr lang="el-GR" sz="1800" b="1" dirty="0"/>
              <a:t>Εισαγωγή και επισκόπηση του εργαστηρίου (10 λεπτά)</a:t>
            </a:r>
            <a:endParaRPr lang="el-GR" sz="1800" dirty="0"/>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1072662" y="2582335"/>
            <a:ext cx="10339754" cy="3802311"/>
          </a:xfrm>
        </p:spPr>
        <p:txBody>
          <a:bodyPr>
            <a:normAutofit/>
          </a:bodyPr>
          <a:lstStyle/>
          <a:p>
            <a:pPr algn="l"/>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l-GR" sz="1800" b="1" dirty="0">
                <a:ea typeface="Tahoma" panose="020B0604030504040204" pitchFamily="34" charset="0"/>
                <a:cs typeface="Tahoma" panose="020B0604030504040204" pitchFamily="34" charset="0"/>
              </a:rPr>
              <a:t>Παγοθραυστικό</a:t>
            </a:r>
            <a:br>
              <a:rPr lang="el-GR" sz="1800" dirty="0">
                <a:ea typeface="Tahoma" panose="020B0604030504040204" pitchFamily="34" charset="0"/>
                <a:cs typeface="Tahoma" panose="020B0604030504040204" pitchFamily="34" charset="0"/>
              </a:rPr>
            </a:br>
            <a:endParaRPr lang="el-GR" sz="1800" dirty="0">
              <a:ea typeface="Tahoma" panose="020B0604030504040204" pitchFamily="34" charset="0"/>
              <a:cs typeface="Tahoma" panose="020B0604030504040204" pitchFamily="34" charset="0"/>
            </a:endParaRPr>
          </a:p>
          <a:p>
            <a:pPr algn="l"/>
            <a:r>
              <a:rPr lang="el-GR" sz="1800" dirty="0">
                <a:ea typeface="Tahoma" panose="020B0604030504040204" pitchFamily="34" charset="0"/>
                <a:cs typeface="Tahoma" panose="020B0604030504040204" pitchFamily="34" charset="0"/>
              </a:rPr>
              <a:t>Σε έναν τοίχο ή σε ένα μεγάλο κομμάτι χαρτί, οι συμμετέχοντες γράφουν το όνομά τους, το επάγγελμά τους και τουλάχιστον μία προσδοκία από το εργαστήριο.</a:t>
            </a:r>
          </a:p>
          <a:p>
            <a:pPr marL="0" indent="0" algn="l">
              <a:buNone/>
            </a:pPr>
            <a:endParaRPr lang="en-US" sz="2000" b="0" i="0" dirty="0">
              <a:effectLst/>
            </a:endParaRPr>
          </a:p>
          <a:p>
            <a:pPr marL="0" indent="0">
              <a:buNone/>
            </a:pPr>
            <a:endParaRPr lang="en-US" sz="1800" b="0" i="0" dirty="0">
              <a:effectLst/>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3544349" y="1916276"/>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2"/>
          <a:stretch>
            <a:fillRect/>
          </a:stretch>
        </p:blipFill>
        <p:spPr>
          <a:xfrm>
            <a:off x="0" y="192491"/>
            <a:ext cx="1627773" cy="1755800"/>
          </a:xfrm>
          <a:prstGeom prst="rect">
            <a:avLst/>
          </a:prstGeom>
        </p:spPr>
      </p:pic>
    </p:spTree>
    <p:extLst>
      <p:ext uri="{BB962C8B-B14F-4D97-AF65-F5344CB8AC3E}">
        <p14:creationId xmlns:p14="http://schemas.microsoft.com/office/powerpoint/2010/main" val="381047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484232" y="764195"/>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774371" y="34826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l-GR" sz="1800" b="1" dirty="0"/>
              <a:t>2.</a:t>
            </a:r>
            <a:r>
              <a:rPr lang="el-GR" sz="1800" dirty="0"/>
              <a:t> </a:t>
            </a:r>
            <a:r>
              <a:rPr lang="el-GR" sz="1800" b="1" dirty="0"/>
              <a:t>Εντοπισμός των παραγόντων που προκαλούν άγχος (20 λεπτά)</a:t>
            </a:r>
            <a:endParaRPr lang="el-GR" sz="1800" dirty="0"/>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903094" y="2588924"/>
            <a:ext cx="4456826" cy="2665974"/>
          </a:xfrm>
        </p:spPr>
        <p:txBody>
          <a:bodyPr>
            <a:normAutofit/>
          </a:bodyPr>
          <a:lstStyle/>
          <a:p>
            <a:pPr algn="l">
              <a:lnSpc>
                <a:spcPct val="107000"/>
              </a:lnSpc>
              <a:spcBef>
                <a:spcPts val="0"/>
              </a:spcBef>
              <a:spcAft>
                <a:spcPts val="800"/>
              </a:spcAft>
            </a:pPr>
            <a:r>
              <a:rPr lang="el-GR" sz="1400" b="1" dirty="0">
                <a:ea typeface="Tahoma" panose="020B0604030504040204" pitchFamily="34" charset="0"/>
                <a:cs typeface="Tahoma" panose="020B0604030504040204" pitchFamily="34" charset="0"/>
              </a:rPr>
              <a:t>Προσωπικοί </a:t>
            </a:r>
            <a:r>
              <a:rPr lang="el-GR" sz="1400" b="1" dirty="0" err="1">
                <a:ea typeface="Tahoma" panose="020B0604030504040204" pitchFamily="34" charset="0"/>
                <a:cs typeface="Tahoma" panose="020B0604030504040204" pitchFamily="34" charset="0"/>
              </a:rPr>
              <a:t>στρεσογόνοι</a:t>
            </a:r>
            <a:r>
              <a:rPr lang="el-GR" sz="1400" b="1" dirty="0">
                <a:ea typeface="Tahoma" panose="020B0604030504040204" pitchFamily="34" charset="0"/>
                <a:cs typeface="Tahoma" panose="020B0604030504040204" pitchFamily="34" charset="0"/>
              </a:rPr>
              <a:t> παράγοντες και πρώιμα σημάδια άγχους:</a:t>
            </a:r>
            <a:r>
              <a:rPr lang="en-US" sz="1800" b="1" dirty="0">
                <a:effectLst/>
                <a:ea typeface="Tahoma" panose="020B0604030504040204" pitchFamily="34" charset="0"/>
                <a:cs typeface="Tahoma" panose="020B0604030504040204" pitchFamily="34" charset="0"/>
              </a:rPr>
              <a:t>:</a:t>
            </a:r>
          </a:p>
          <a:p>
            <a:pPr marL="285750" indent="-285750" algn="l">
              <a:lnSpc>
                <a:spcPct val="107000"/>
              </a:lnSpc>
              <a:spcBef>
                <a:spcPts val="0"/>
              </a:spcBef>
              <a:spcAft>
                <a:spcPts val="800"/>
              </a:spcAft>
              <a:buFont typeface="Wingdings" panose="05000000000000000000" pitchFamily="2" charset="2"/>
              <a:buChar char="v"/>
            </a:pPr>
            <a:r>
              <a:rPr lang="el-GR" sz="1400" dirty="0" err="1">
                <a:ea typeface="Tahoma" panose="020B0604030504040204" pitchFamily="34" charset="0"/>
                <a:cs typeface="Tahoma" panose="020B0604030504040204" pitchFamily="34" charset="0"/>
              </a:rPr>
              <a:t>Διαδραστική</a:t>
            </a:r>
            <a:r>
              <a:rPr lang="el-GR" sz="1400" dirty="0">
                <a:ea typeface="Tahoma" panose="020B0604030504040204" pitchFamily="34" charset="0"/>
                <a:cs typeface="Tahoma" panose="020B0604030504040204" pitchFamily="34" charset="0"/>
              </a:rPr>
              <a:t> </a:t>
            </a:r>
            <a:r>
              <a:rPr lang="el-GR" sz="1400" b="1" dirty="0">
                <a:ea typeface="Tahoma" panose="020B0604030504040204" pitchFamily="34" charset="0"/>
                <a:cs typeface="Tahoma" panose="020B0604030504040204" pitchFamily="34" charset="0"/>
              </a:rPr>
              <a:t>συζήτηση (15 λεπτά):</a:t>
            </a:r>
            <a:r>
              <a:rPr lang="en-US" sz="1800" b="1" dirty="0">
                <a:effectLst/>
                <a:ea typeface="Tahoma" panose="020B0604030504040204" pitchFamily="34" charset="0"/>
                <a:cs typeface="Tahoma" panose="020B0604030504040204" pitchFamily="34" charset="0"/>
              </a:rPr>
              <a:t>:</a:t>
            </a:r>
          </a:p>
          <a:p>
            <a:pPr marL="285750" indent="-285750" algn="l">
              <a:lnSpc>
                <a:spcPct val="107000"/>
              </a:lnSpc>
              <a:spcBef>
                <a:spcPts val="0"/>
              </a:spcBef>
              <a:spcAft>
                <a:spcPts val="800"/>
              </a:spcAft>
              <a:buFont typeface="Wingdings" panose="05000000000000000000" pitchFamily="2" charset="2"/>
              <a:buChar char="§"/>
            </a:pPr>
            <a:r>
              <a:rPr lang="el-GR" sz="1400" dirty="0">
                <a:ea typeface="Tahoma" panose="020B0604030504040204" pitchFamily="34" charset="0"/>
                <a:cs typeface="Tahoma" panose="020B0604030504040204" pitchFamily="34" charset="0"/>
              </a:rPr>
              <a:t>κοινοί </a:t>
            </a:r>
            <a:r>
              <a:rPr lang="el-GR" sz="1400" dirty="0" err="1">
                <a:ea typeface="Tahoma" panose="020B0604030504040204" pitchFamily="34" charset="0"/>
                <a:cs typeface="Tahoma" panose="020B0604030504040204" pitchFamily="34" charset="0"/>
              </a:rPr>
              <a:t>στρεσογόνοι</a:t>
            </a:r>
            <a:r>
              <a:rPr lang="el-GR" sz="1400" dirty="0">
                <a:ea typeface="Tahoma" panose="020B0604030504040204" pitchFamily="34" charset="0"/>
                <a:cs typeface="Tahoma" panose="020B0604030504040204" pitchFamily="34" charset="0"/>
              </a:rPr>
              <a:t> παράγοντες (π.χ.: υψηλός φόρτος εργασίας, αντιμετώπιση δύσκολων κρατουμένων, εργασία σε βάρδιες)</a:t>
            </a:r>
            <a:r>
              <a:rPr lang="en-US" sz="1800" dirty="0">
                <a:effectLst/>
                <a:ea typeface="Tahoma" panose="020B0604030504040204" pitchFamily="34" charset="0"/>
                <a:cs typeface="Tahoma" panose="020B0604030504040204" pitchFamily="34" charset="0"/>
              </a:rPr>
              <a:t> </a:t>
            </a:r>
            <a:endParaRPr lang="el-GR" sz="1800" dirty="0">
              <a:effectLst/>
              <a:ea typeface="Tahoma" panose="020B0604030504040204" pitchFamily="34" charset="0"/>
              <a:cs typeface="Tahoma" panose="020B0604030504040204" pitchFamily="34" charset="0"/>
            </a:endParaRPr>
          </a:p>
          <a:p>
            <a:pPr marL="285750" indent="-285750" algn="l">
              <a:lnSpc>
                <a:spcPct val="107000"/>
              </a:lnSpc>
              <a:spcBef>
                <a:spcPts val="0"/>
              </a:spcBef>
              <a:spcAft>
                <a:spcPts val="800"/>
              </a:spcAft>
              <a:buFont typeface="Wingdings" panose="05000000000000000000" pitchFamily="2" charset="2"/>
              <a:buChar char="§"/>
            </a:pPr>
            <a:r>
              <a:rPr lang="el-GR" sz="1400" dirty="0">
                <a:ea typeface="Tahoma" panose="020B0604030504040204" pitchFamily="34" charset="0"/>
                <a:cs typeface="Tahoma" panose="020B0604030504040204" pitchFamily="34" charset="0"/>
              </a:rPr>
              <a:t>πρώιμα σημάδια άγχους: ευερεθιστότητα, κόπωση, δυσκολία συγκέντρωσης</a:t>
            </a:r>
            <a:endParaRPr lang="ro-RO" sz="1800" dirty="0">
              <a:effectLst/>
              <a:ea typeface="Tahoma" panose="020B0604030504040204" pitchFamily="34" charset="0"/>
              <a:cs typeface="Tahoma" panose="020B0604030504040204" pitchFamily="34" charset="0"/>
            </a:endParaRPr>
          </a:p>
          <a:p>
            <a:pPr algn="l">
              <a:lnSpc>
                <a:spcPct val="107000"/>
              </a:lnSpc>
              <a:spcBef>
                <a:spcPts val="0"/>
              </a:spcBef>
              <a:spcAft>
                <a:spcPts val="800"/>
              </a:spcAft>
            </a:pP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251398" y="1212299"/>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569278" y="1933390"/>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2"/>
          <a:stretch>
            <a:fillRect/>
          </a:stretch>
        </p:blipFill>
        <p:spPr>
          <a:xfrm>
            <a:off x="146598" y="109387"/>
            <a:ext cx="1627773" cy="1755800"/>
          </a:xfrm>
          <a:prstGeom prst="rect">
            <a:avLst/>
          </a:prstGeom>
        </p:spPr>
      </p:pic>
      <p:pic>
        <p:nvPicPr>
          <p:cNvPr id="10" name="Picture 9">
            <a:extLst>
              <a:ext uri="{FF2B5EF4-FFF2-40B4-BE49-F238E27FC236}">
                <a16:creationId xmlns:a16="http://schemas.microsoft.com/office/drawing/2014/main" id="{351AE32D-B3D6-53B5-42B2-42A6D79CE3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359" y="2588924"/>
            <a:ext cx="3677911" cy="2528563"/>
          </a:xfrm>
          <a:prstGeom prst="rect">
            <a:avLst/>
          </a:prstGeom>
        </p:spPr>
      </p:pic>
    </p:spTree>
    <p:extLst>
      <p:ext uri="{BB962C8B-B14F-4D97-AF65-F5344CB8AC3E}">
        <p14:creationId xmlns:p14="http://schemas.microsoft.com/office/powerpoint/2010/main" val="3654681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960484" y="1943269"/>
            <a:ext cx="9903242" cy="4159502"/>
          </a:xfrm>
        </p:spPr>
        <p:txBody>
          <a:bodyPr>
            <a:normAutofit/>
          </a:bodyPr>
          <a:lstStyle/>
          <a:p>
            <a:pPr marL="285750" indent="-285750" algn="l">
              <a:lnSpc>
                <a:spcPct val="107000"/>
              </a:lnSpc>
              <a:spcBef>
                <a:spcPts val="0"/>
              </a:spcBef>
              <a:spcAft>
                <a:spcPts val="800"/>
              </a:spcAft>
              <a:buFont typeface="Wingdings" panose="05000000000000000000" pitchFamily="2" charset="2"/>
              <a:buChar char="v"/>
            </a:pPr>
            <a:r>
              <a:rPr lang="el-GR" sz="1400" b="1" dirty="0">
                <a:ea typeface="Tahoma" panose="020B0604030504040204" pitchFamily="34" charset="0"/>
                <a:cs typeface="Tahoma" panose="020B0604030504040204" pitchFamily="34" charset="0"/>
              </a:rPr>
              <a:t>Άσκηση προσωπικού προβληματισμού (5 λεπτά)</a:t>
            </a:r>
            <a:r>
              <a:rPr lang="en-US" sz="1800" b="1" dirty="0">
                <a:effectLst/>
                <a:ea typeface="Tahoma" panose="020B0604030504040204" pitchFamily="34" charset="0"/>
                <a:cs typeface="Tahoma" panose="020B0604030504040204" pitchFamily="34" charset="0"/>
              </a:rPr>
              <a:t>:</a:t>
            </a:r>
          </a:p>
          <a:p>
            <a:pPr algn="l">
              <a:lnSpc>
                <a:spcPct val="107000"/>
              </a:lnSpc>
              <a:spcBef>
                <a:spcPts val="0"/>
              </a:spcBef>
              <a:spcAft>
                <a:spcPts val="800"/>
              </a:spcAft>
            </a:pPr>
            <a:endParaRPr lang="en-US" sz="1400" b="1" dirty="0">
              <a:effectLst/>
              <a:ea typeface="Tahoma" panose="020B0604030504040204" pitchFamily="34" charset="0"/>
              <a:cs typeface="Tahoma" panose="020B0604030504040204" pitchFamily="34" charset="0"/>
            </a:endParaRPr>
          </a:p>
          <a:p>
            <a:pPr algn="l"/>
            <a:r>
              <a:rPr lang="el-GR" sz="1400" b="1" i="1" dirty="0">
                <a:ea typeface="Tahoma" panose="020B0604030504040204" pitchFamily="34" charset="0"/>
                <a:cs typeface="Tahoma" panose="020B0604030504040204" pitchFamily="34" charset="0"/>
              </a:rPr>
              <a:t>Ενότητα 1: Προσδιορισμός προσωπικών </a:t>
            </a:r>
            <a:r>
              <a:rPr lang="el-GR" sz="1400" b="1" i="1" dirty="0" err="1">
                <a:ea typeface="Tahoma" panose="020B0604030504040204" pitchFamily="34" charset="0"/>
                <a:cs typeface="Tahoma" panose="020B0604030504040204" pitchFamily="34" charset="0"/>
              </a:rPr>
              <a:t>στρεσογόνων</a:t>
            </a:r>
            <a:r>
              <a:rPr lang="el-GR" sz="1400" b="1" i="1" dirty="0">
                <a:ea typeface="Tahoma" panose="020B0604030504040204" pitchFamily="34" charset="0"/>
                <a:cs typeface="Tahoma" panose="020B0604030504040204" pitchFamily="34" charset="0"/>
              </a:rPr>
              <a:t> παραγόντων</a:t>
            </a:r>
            <a:br>
              <a:rPr lang="el-GR" sz="1400" dirty="0">
                <a:ea typeface="Tahoma" panose="020B0604030504040204" pitchFamily="34" charset="0"/>
                <a:cs typeface="Tahoma" panose="020B0604030504040204" pitchFamily="34" charset="0"/>
              </a:rPr>
            </a:br>
            <a:endParaRPr lang="el-GR" sz="1400" dirty="0">
              <a:ea typeface="Tahoma" panose="020B0604030504040204" pitchFamily="34" charset="0"/>
              <a:cs typeface="Tahoma" panose="020B0604030504040204" pitchFamily="34" charset="0"/>
            </a:endParaRPr>
          </a:p>
          <a:p>
            <a:pPr algn="l"/>
            <a:r>
              <a:rPr lang="el-GR" sz="1400" b="1" i="1" dirty="0">
                <a:ea typeface="Tahoma" panose="020B0604030504040204" pitchFamily="34" charset="0"/>
                <a:cs typeface="Tahoma" panose="020B0604030504040204" pitchFamily="34" charset="0"/>
              </a:rPr>
              <a:t>Οδηγίες:</a:t>
            </a:r>
            <a:r>
              <a:rPr lang="el-GR" sz="1400" dirty="0">
                <a:ea typeface="Tahoma" panose="020B0604030504040204" pitchFamily="34" charset="0"/>
                <a:cs typeface="Tahoma" panose="020B0604030504040204" pitchFamily="34" charset="0"/>
              </a:rPr>
              <a:t> </a:t>
            </a:r>
            <a:r>
              <a:rPr lang="el-GR" sz="1400" i="1" dirty="0">
                <a:ea typeface="Tahoma" panose="020B0604030504040204" pitchFamily="34" charset="0"/>
                <a:cs typeface="Tahoma" panose="020B0604030504040204" pitchFamily="34" charset="0"/>
              </a:rPr>
              <a:t>Καταγράψτε τους </a:t>
            </a:r>
            <a:r>
              <a:rPr lang="el-GR" sz="1400" i="1" dirty="0" err="1">
                <a:ea typeface="Tahoma" panose="020B0604030504040204" pitchFamily="34" charset="0"/>
                <a:cs typeface="Tahoma" panose="020B0604030504040204" pitchFamily="34" charset="0"/>
              </a:rPr>
              <a:t>στρεσογόνους</a:t>
            </a:r>
            <a:r>
              <a:rPr lang="el-GR" sz="1400" i="1" dirty="0">
                <a:ea typeface="Tahoma" panose="020B0604030504040204" pitchFamily="34" charset="0"/>
                <a:cs typeface="Tahoma" panose="020B0604030504040204" pitchFamily="34" charset="0"/>
              </a:rPr>
              <a:t> παράγοντες που αντιμετωπίζετε στην καθημερινή σας εργασία και στην προσωπική σας ζωή.</a:t>
            </a:r>
            <a:r>
              <a:rPr lang="el-GR" sz="1400" dirty="0">
                <a:ea typeface="Tahoma" panose="020B0604030504040204" pitchFamily="34" charset="0"/>
                <a:cs typeface="Tahoma" panose="020B0604030504040204" pitchFamily="34" charset="0"/>
              </a:rPr>
              <a:t> </a:t>
            </a:r>
            <a:r>
              <a:rPr lang="el-GR" sz="1400" i="1" dirty="0">
                <a:ea typeface="Tahoma" panose="020B0604030504040204" pitchFamily="34" charset="0"/>
                <a:cs typeface="Tahoma" panose="020B0604030504040204" pitchFamily="34" charset="0"/>
              </a:rPr>
              <a:t>Σκεφτείτε καταστάσεις, εργασίες ή αλληλεπιδράσεις που σας προκαλούν συστηματικά άγχος.</a:t>
            </a:r>
            <a:br>
              <a:rPr lang="el-GR" sz="1400" dirty="0">
                <a:ea typeface="Tahoma" panose="020B0604030504040204" pitchFamily="34" charset="0"/>
                <a:cs typeface="Tahoma" panose="020B0604030504040204" pitchFamily="34" charset="0"/>
              </a:rPr>
            </a:br>
            <a:endParaRPr lang="el-GR" sz="1400" dirty="0">
              <a:ea typeface="Tahoma" panose="020B0604030504040204" pitchFamily="34" charset="0"/>
              <a:cs typeface="Tahoma" panose="020B0604030504040204" pitchFamily="34" charset="0"/>
            </a:endParaRPr>
          </a:p>
          <a:p>
            <a:pPr algn="l"/>
            <a:r>
              <a:rPr lang="el-GR" sz="1400" dirty="0">
                <a:ea typeface="Tahoma" panose="020B0604030504040204" pitchFamily="34" charset="0"/>
                <a:cs typeface="Tahoma" panose="020B0604030504040204" pitchFamily="34" charset="0"/>
              </a:rPr>
              <a:t>1.</a:t>
            </a:r>
            <a:r>
              <a:rPr lang="el-GR" sz="1400" b="1" i="1" dirty="0">
                <a:ea typeface="Tahoma" panose="020B0604030504040204" pitchFamily="34" charset="0"/>
                <a:cs typeface="Tahoma" panose="020B0604030504040204" pitchFamily="34" charset="0"/>
              </a:rPr>
              <a:t>Στρεσογόνοι παράγοντες που σχετίζονται με την εργασία</a:t>
            </a:r>
            <a:br>
              <a:rPr lang="el-GR" sz="1400" dirty="0">
                <a:ea typeface="Tahoma" panose="020B0604030504040204" pitchFamily="34" charset="0"/>
                <a:cs typeface="Tahoma" panose="020B0604030504040204" pitchFamily="34" charset="0"/>
              </a:rPr>
            </a:br>
            <a:endParaRPr lang="el-GR" sz="1400" dirty="0">
              <a:ea typeface="Tahoma" panose="020B0604030504040204" pitchFamily="34" charset="0"/>
              <a:cs typeface="Tahoma" panose="020B0604030504040204" pitchFamily="34" charset="0"/>
            </a:endParaRPr>
          </a:p>
          <a:p>
            <a:pPr algn="l"/>
            <a:r>
              <a:rPr lang="el-GR" sz="1400" dirty="0">
                <a:ea typeface="Tahoma" panose="020B0604030504040204" pitchFamily="34" charset="0"/>
                <a:cs typeface="Tahoma" panose="020B0604030504040204" pitchFamily="34" charset="0"/>
              </a:rPr>
              <a:t>2.</a:t>
            </a:r>
            <a:r>
              <a:rPr lang="el-GR" sz="1400" b="1" i="1" dirty="0">
                <a:ea typeface="Tahoma" panose="020B0604030504040204" pitchFamily="34" charset="0"/>
                <a:cs typeface="Tahoma" panose="020B0604030504040204" pitchFamily="34" charset="0"/>
              </a:rPr>
              <a:t>Στρεσογόνοι παράγοντες της προσωπικής ζωής</a:t>
            </a:r>
            <a:br>
              <a:rPr lang="el-GR" sz="1400" dirty="0">
                <a:ea typeface="Tahoma" panose="020B0604030504040204" pitchFamily="34" charset="0"/>
                <a:cs typeface="Tahoma" panose="020B0604030504040204" pitchFamily="34" charset="0"/>
              </a:rPr>
            </a:br>
            <a:endParaRPr lang="el-GR" sz="1400" dirty="0">
              <a:ea typeface="Tahoma" panose="020B0604030504040204" pitchFamily="34" charset="0"/>
              <a:cs typeface="Tahoma" panose="020B0604030504040204" pitchFamily="34" charset="0"/>
            </a:endParaRPr>
          </a:p>
          <a:p>
            <a:pPr algn="l"/>
            <a:r>
              <a:rPr lang="el-GR" sz="1400" dirty="0">
                <a:ea typeface="Tahoma" panose="020B0604030504040204" pitchFamily="34" charset="0"/>
                <a:cs typeface="Tahoma" panose="020B0604030504040204" pitchFamily="34" charset="0"/>
              </a:rPr>
              <a:t>3.</a:t>
            </a:r>
            <a:r>
              <a:rPr lang="el-GR" sz="1400" b="1" i="1" dirty="0">
                <a:ea typeface="Tahoma" panose="020B0604030504040204" pitchFamily="34" charset="0"/>
                <a:cs typeface="Tahoma" panose="020B0604030504040204" pitchFamily="34" charset="0"/>
              </a:rPr>
              <a:t>Περιβαλλοντικοί </a:t>
            </a:r>
            <a:r>
              <a:rPr lang="el-GR" sz="1400" b="1" i="1" dirty="0" err="1">
                <a:ea typeface="Tahoma" panose="020B0604030504040204" pitchFamily="34" charset="0"/>
                <a:cs typeface="Tahoma" panose="020B0604030504040204" pitchFamily="34" charset="0"/>
              </a:rPr>
              <a:t>στρεσογόνοι</a:t>
            </a:r>
            <a:r>
              <a:rPr lang="el-GR" sz="1400" b="1" i="1" dirty="0">
                <a:ea typeface="Tahoma" panose="020B0604030504040204" pitchFamily="34" charset="0"/>
                <a:cs typeface="Tahoma" panose="020B0604030504040204" pitchFamily="34" charset="0"/>
              </a:rPr>
              <a:t> παράγοντες (π.χ. θόρυβος, συνωστισμός):</a:t>
            </a:r>
            <a:endParaRPr lang="el-GR" sz="1400" dirty="0">
              <a:ea typeface="Tahoma" panose="020B0604030504040204" pitchFamily="34" charset="0"/>
              <a:cs typeface="Tahoma" panose="020B0604030504040204" pitchFamily="34" charset="0"/>
            </a:endParaRPr>
          </a:p>
          <a:p>
            <a:pPr marL="342900" marR="0" indent="-342900" algn="l">
              <a:lnSpc>
                <a:spcPct val="107000"/>
              </a:lnSpc>
              <a:spcBef>
                <a:spcPts val="0"/>
              </a:spcBef>
              <a:spcAft>
                <a:spcPts val="800"/>
              </a:spcAft>
              <a:buAutoNum type="arabicPeriod"/>
            </a:pP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Bef>
                <a:spcPts val="0"/>
              </a:spcBef>
              <a:spcAft>
                <a:spcPts val="800"/>
              </a:spcAft>
            </a:pP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9397953" y="1427452"/>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537577" y="1473171"/>
            <a:ext cx="86385" cy="32906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2"/>
          <a:stretch>
            <a:fillRect/>
          </a:stretch>
        </p:blipFill>
        <p:spPr>
          <a:xfrm>
            <a:off x="146598" y="109387"/>
            <a:ext cx="1627773" cy="1755800"/>
          </a:xfrm>
          <a:prstGeom prst="rect">
            <a:avLst/>
          </a:prstGeom>
        </p:spPr>
      </p:pic>
      <p:pic>
        <p:nvPicPr>
          <p:cNvPr id="7" name="Picture 6">
            <a:extLst>
              <a:ext uri="{FF2B5EF4-FFF2-40B4-BE49-F238E27FC236}">
                <a16:creationId xmlns:a16="http://schemas.microsoft.com/office/drawing/2014/main" id="{ECE6F8AB-B334-FF12-F7EC-D60B1F41A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3470" y="0"/>
            <a:ext cx="1801372" cy="1685547"/>
          </a:xfrm>
          <a:prstGeom prst="rect">
            <a:avLst/>
          </a:prstGeom>
        </p:spPr>
      </p:pic>
    </p:spTree>
    <p:extLst>
      <p:ext uri="{BB962C8B-B14F-4D97-AF65-F5344CB8AC3E}">
        <p14:creationId xmlns:p14="http://schemas.microsoft.com/office/powerpoint/2010/main" val="2018366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1054732" y="2149456"/>
            <a:ext cx="10339754" cy="4159502"/>
          </a:xfrm>
        </p:spPr>
        <p:txBody>
          <a:bodyPr>
            <a:normAutofit/>
          </a:bodyPr>
          <a:lstStyle/>
          <a:p>
            <a:pPr algn="l"/>
            <a:r>
              <a:rPr lang="el-GR" sz="1400" b="1" i="1" dirty="0">
                <a:ea typeface="Tahoma" panose="020B0604030504040204" pitchFamily="34" charset="0"/>
                <a:cs typeface="Tahoma" panose="020B0604030504040204" pitchFamily="34" charset="0"/>
              </a:rPr>
              <a:t>Οδηγίες:</a:t>
            </a:r>
            <a:br>
              <a:rPr lang="el-GR" sz="1400" dirty="0">
                <a:ea typeface="Tahoma" panose="020B0604030504040204" pitchFamily="34" charset="0"/>
                <a:cs typeface="Tahoma" panose="020B0604030504040204" pitchFamily="34" charset="0"/>
              </a:rPr>
            </a:br>
            <a:endParaRPr lang="el-GR" sz="1400" dirty="0">
              <a:ea typeface="Tahoma" panose="020B0604030504040204" pitchFamily="34" charset="0"/>
              <a:cs typeface="Tahoma" panose="020B0604030504040204" pitchFamily="34" charset="0"/>
            </a:endParaRPr>
          </a:p>
          <a:p>
            <a:pPr algn="l"/>
            <a:r>
              <a:rPr lang="el-GR" sz="1400" i="1" dirty="0">
                <a:ea typeface="Tahoma" panose="020B0604030504040204" pitchFamily="34" charset="0"/>
                <a:cs typeface="Tahoma" panose="020B0604030504040204" pitchFamily="34" charset="0"/>
              </a:rPr>
              <a:t>Προσδιορίστε τα πρώτα σημάδια άγχους που παρατηρείτε στον εαυτό σας.</a:t>
            </a:r>
            <a:r>
              <a:rPr lang="el-GR" sz="1400" dirty="0">
                <a:ea typeface="Tahoma" panose="020B0604030504040204" pitchFamily="34" charset="0"/>
                <a:cs typeface="Tahoma" panose="020B0604030504040204" pitchFamily="34" charset="0"/>
              </a:rPr>
              <a:t> </a:t>
            </a:r>
            <a:r>
              <a:rPr lang="el-GR" sz="1400" i="1" dirty="0">
                <a:ea typeface="Tahoma" panose="020B0604030504040204" pitchFamily="34" charset="0"/>
                <a:cs typeface="Tahoma" panose="020B0604030504040204" pitchFamily="34" charset="0"/>
              </a:rPr>
              <a:t>Τα σημάδια αυτά μπορεί να είναι σωματικά, συναισθηματικά, </a:t>
            </a:r>
            <a:r>
              <a:rPr lang="el-GR" sz="1400" i="1" dirty="0" err="1">
                <a:ea typeface="Tahoma" panose="020B0604030504040204" pitchFamily="34" charset="0"/>
                <a:cs typeface="Tahoma" panose="020B0604030504040204" pitchFamily="34" charset="0"/>
              </a:rPr>
              <a:t>συμπεριφορικά</a:t>
            </a:r>
            <a:r>
              <a:rPr lang="el-GR" sz="1400" i="1" dirty="0">
                <a:ea typeface="Tahoma" panose="020B0604030504040204" pitchFamily="34" charset="0"/>
                <a:cs typeface="Tahoma" panose="020B0604030504040204" pitchFamily="34" charset="0"/>
              </a:rPr>
              <a:t> ή γνωσιακά.</a:t>
            </a:r>
            <a:br>
              <a:rPr lang="el-GR" sz="1400" dirty="0">
                <a:ea typeface="Tahoma" panose="020B0604030504040204" pitchFamily="34" charset="0"/>
                <a:cs typeface="Tahoma" panose="020B0604030504040204" pitchFamily="34" charset="0"/>
              </a:rPr>
            </a:br>
            <a:endParaRPr lang="el-GR" sz="1400" dirty="0">
              <a:ea typeface="Tahoma" panose="020B0604030504040204" pitchFamily="34" charset="0"/>
              <a:cs typeface="Tahoma" panose="020B0604030504040204" pitchFamily="34" charset="0"/>
            </a:endParaRPr>
          </a:p>
          <a:p>
            <a:pPr algn="l"/>
            <a:r>
              <a:rPr lang="el-GR" sz="1400" dirty="0">
                <a:ea typeface="Tahoma" panose="020B0604030504040204" pitchFamily="34" charset="0"/>
                <a:cs typeface="Tahoma" panose="020B0604030504040204" pitchFamily="34" charset="0"/>
              </a:rPr>
              <a:t>1.</a:t>
            </a:r>
            <a:r>
              <a:rPr lang="el-GR" sz="1400" b="1" i="1" dirty="0">
                <a:ea typeface="Tahoma" panose="020B0604030504040204" pitchFamily="34" charset="0"/>
                <a:cs typeface="Tahoma" panose="020B0604030504040204" pitchFamily="34" charset="0"/>
              </a:rPr>
              <a:t>Σωματικά σημάδια</a:t>
            </a:r>
            <a:br>
              <a:rPr lang="el-GR" sz="1400" dirty="0">
                <a:ea typeface="Tahoma" panose="020B0604030504040204" pitchFamily="34" charset="0"/>
                <a:cs typeface="Tahoma" panose="020B0604030504040204" pitchFamily="34" charset="0"/>
              </a:rPr>
            </a:br>
            <a:endParaRPr lang="el-GR" sz="1400" dirty="0">
              <a:ea typeface="Tahoma" panose="020B0604030504040204" pitchFamily="34" charset="0"/>
              <a:cs typeface="Tahoma" panose="020B0604030504040204" pitchFamily="34" charset="0"/>
            </a:endParaRPr>
          </a:p>
          <a:p>
            <a:pPr algn="l"/>
            <a:r>
              <a:rPr lang="el-GR" sz="1400" dirty="0">
                <a:ea typeface="Tahoma" panose="020B0604030504040204" pitchFamily="34" charset="0"/>
                <a:cs typeface="Tahoma" panose="020B0604030504040204" pitchFamily="34" charset="0"/>
              </a:rPr>
              <a:t>2.</a:t>
            </a:r>
            <a:r>
              <a:rPr lang="el-GR" sz="1400" b="1" i="1" dirty="0">
                <a:ea typeface="Tahoma" panose="020B0604030504040204" pitchFamily="34" charset="0"/>
                <a:cs typeface="Tahoma" panose="020B0604030504040204" pitchFamily="34" charset="0"/>
              </a:rPr>
              <a:t>Συναισθηματικά σημάδια</a:t>
            </a:r>
            <a:br>
              <a:rPr lang="el-GR" sz="1400" dirty="0">
                <a:ea typeface="Tahoma" panose="020B0604030504040204" pitchFamily="34" charset="0"/>
                <a:cs typeface="Tahoma" panose="020B0604030504040204" pitchFamily="34" charset="0"/>
              </a:rPr>
            </a:br>
            <a:endParaRPr lang="el-GR" sz="1400" dirty="0">
              <a:ea typeface="Tahoma" panose="020B0604030504040204" pitchFamily="34" charset="0"/>
              <a:cs typeface="Tahoma" panose="020B0604030504040204" pitchFamily="34" charset="0"/>
            </a:endParaRPr>
          </a:p>
          <a:p>
            <a:pPr algn="l"/>
            <a:r>
              <a:rPr lang="el-GR" sz="1400" dirty="0">
                <a:ea typeface="Tahoma" panose="020B0604030504040204" pitchFamily="34" charset="0"/>
                <a:cs typeface="Tahoma" panose="020B0604030504040204" pitchFamily="34" charset="0"/>
              </a:rPr>
              <a:t>3.</a:t>
            </a:r>
            <a:r>
              <a:rPr lang="el-GR" sz="1400" b="1" i="1" dirty="0">
                <a:ea typeface="Tahoma" panose="020B0604030504040204" pitchFamily="34" charset="0"/>
                <a:cs typeface="Tahoma" panose="020B0604030504040204" pitchFamily="34" charset="0"/>
              </a:rPr>
              <a:t>Συμπεριφορικά σημάδια</a:t>
            </a:r>
            <a:br>
              <a:rPr lang="el-GR" sz="1400" dirty="0">
                <a:ea typeface="Tahoma" panose="020B0604030504040204" pitchFamily="34" charset="0"/>
                <a:cs typeface="Tahoma" panose="020B0604030504040204" pitchFamily="34" charset="0"/>
              </a:rPr>
            </a:br>
            <a:endParaRPr lang="el-GR" sz="1400" dirty="0">
              <a:ea typeface="Tahoma" panose="020B0604030504040204" pitchFamily="34" charset="0"/>
              <a:cs typeface="Tahoma" panose="020B0604030504040204" pitchFamily="34" charset="0"/>
            </a:endParaRPr>
          </a:p>
          <a:p>
            <a:pPr algn="l"/>
            <a:r>
              <a:rPr lang="el-GR" sz="1400" dirty="0">
                <a:ea typeface="Tahoma" panose="020B0604030504040204" pitchFamily="34" charset="0"/>
                <a:cs typeface="Tahoma" panose="020B0604030504040204" pitchFamily="34" charset="0"/>
              </a:rPr>
              <a:t>4.</a:t>
            </a:r>
            <a:r>
              <a:rPr lang="el-GR" sz="1400" b="1" i="1" dirty="0">
                <a:ea typeface="Tahoma" panose="020B0604030504040204" pitchFamily="34" charset="0"/>
                <a:cs typeface="Tahoma" panose="020B0604030504040204" pitchFamily="34" charset="0"/>
              </a:rPr>
              <a:t>Γνωσιακά σημάδια</a:t>
            </a:r>
            <a:endParaRPr lang="el-GR" sz="1400" dirty="0">
              <a:ea typeface="Tahoma" panose="020B0604030504040204" pitchFamily="34" charset="0"/>
              <a:cs typeface="Tahoma" panose="020B0604030504040204" pitchFamily="34" charset="0"/>
            </a:endParaRPr>
          </a:p>
          <a:p>
            <a:pPr marL="342900" marR="0" indent="-342900" algn="l">
              <a:lnSpc>
                <a:spcPct val="107000"/>
              </a:lnSpc>
              <a:spcBef>
                <a:spcPts val="0"/>
              </a:spcBef>
              <a:spcAft>
                <a:spcPts val="800"/>
              </a:spcAft>
              <a:buAutoNum type="arabicPeriod"/>
            </a:pP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Bef>
                <a:spcPts val="0"/>
              </a:spcBef>
              <a:spcAft>
                <a:spcPts val="800"/>
              </a:spcAft>
            </a:pP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569278" y="1933390"/>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2"/>
          <a:stretch>
            <a:fillRect/>
          </a:stretch>
        </p:blipFill>
        <p:spPr>
          <a:xfrm>
            <a:off x="137633" y="0"/>
            <a:ext cx="1627773" cy="1755800"/>
          </a:xfrm>
          <a:prstGeom prst="rect">
            <a:avLst/>
          </a:prstGeom>
        </p:spPr>
      </p:pic>
      <p:pic>
        <p:nvPicPr>
          <p:cNvPr id="8" name="Picture 7">
            <a:extLst>
              <a:ext uri="{FF2B5EF4-FFF2-40B4-BE49-F238E27FC236}">
                <a16:creationId xmlns:a16="http://schemas.microsoft.com/office/drawing/2014/main" id="{271B592C-D09A-57B2-8018-1791A3E79B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0263" y="533884"/>
            <a:ext cx="1213187" cy="1428111"/>
          </a:xfrm>
          <a:prstGeom prst="rect">
            <a:avLst/>
          </a:prstGeom>
        </p:spPr>
      </p:pic>
      <p:sp>
        <p:nvSpPr>
          <p:cNvPr id="11" name="TextBox 10">
            <a:extLst>
              <a:ext uri="{FF2B5EF4-FFF2-40B4-BE49-F238E27FC236}">
                <a16:creationId xmlns:a16="http://schemas.microsoft.com/office/drawing/2014/main" id="{9F998BA9-CCAC-8DF0-60D1-1701BA9F9D1C}"/>
              </a:ext>
            </a:extLst>
          </p:cNvPr>
          <p:cNvSpPr txBox="1"/>
          <p:nvPr/>
        </p:nvSpPr>
        <p:spPr>
          <a:xfrm>
            <a:off x="3693459" y="877900"/>
            <a:ext cx="6096000" cy="375552"/>
          </a:xfrm>
          <a:prstGeom prst="rect">
            <a:avLst/>
          </a:prstGeom>
          <a:noFill/>
        </p:spPr>
        <p:txBody>
          <a:bodyPr wrap="square">
            <a:spAutoFit/>
          </a:bodyPr>
          <a:lstStyle/>
          <a:p>
            <a:r>
              <a:rPr lang="el-GR" b="1" i="1" dirty="0">
                <a:latin typeface="Franklin Gothic Book" panose="020B0503020102020204" pitchFamily="34" charset="0"/>
              </a:rPr>
              <a:t>Ενότητα 2: Αναγνώριση πρώιμων σημείων άγχους</a:t>
            </a:r>
            <a:endParaRPr lang="el-GR" dirty="0">
              <a:latin typeface="Franklin Gothic Book" panose="020B0503020102020204" pitchFamily="34" charset="0"/>
            </a:endParaRPr>
          </a:p>
        </p:txBody>
      </p:sp>
    </p:spTree>
    <p:extLst>
      <p:ext uri="{BB962C8B-B14F-4D97-AF65-F5344CB8AC3E}">
        <p14:creationId xmlns:p14="http://schemas.microsoft.com/office/powerpoint/2010/main" val="3413303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1063697" y="2122562"/>
            <a:ext cx="10339754" cy="4159502"/>
          </a:xfrm>
        </p:spPr>
        <p:txBody>
          <a:bodyPr>
            <a:normAutofit/>
          </a:bodyPr>
          <a:lstStyle/>
          <a:p>
            <a:pPr marL="0" marR="0" algn="l">
              <a:lnSpc>
                <a:spcPct val="107000"/>
              </a:lnSpc>
              <a:spcBef>
                <a:spcPts val="0"/>
              </a:spcBef>
              <a:spcAft>
                <a:spcPts val="800"/>
              </a:spcAft>
            </a:pP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l-GR" sz="1400" b="1" i="1" dirty="0">
                <a:ea typeface="Tahoma" panose="020B0604030504040204" pitchFamily="34" charset="0"/>
                <a:cs typeface="Tahoma" panose="020B0604030504040204" pitchFamily="34" charset="0"/>
              </a:rPr>
              <a:t>Οδηγίες:</a:t>
            </a:r>
            <a:br>
              <a:rPr lang="el-GR" sz="1400" dirty="0">
                <a:ea typeface="Tahoma" panose="020B0604030504040204" pitchFamily="34" charset="0"/>
                <a:cs typeface="Tahoma" panose="020B0604030504040204" pitchFamily="34" charset="0"/>
              </a:rPr>
            </a:br>
            <a:endParaRPr lang="el-GR" sz="1400" dirty="0">
              <a:ea typeface="Tahoma" panose="020B0604030504040204" pitchFamily="34" charset="0"/>
              <a:cs typeface="Tahoma" panose="020B0604030504040204" pitchFamily="34" charset="0"/>
            </a:endParaRPr>
          </a:p>
          <a:p>
            <a:pPr algn="l"/>
            <a:r>
              <a:rPr lang="el-GR" sz="1400" i="1" dirty="0">
                <a:ea typeface="Tahoma" panose="020B0604030504040204" pitchFamily="34" charset="0"/>
                <a:cs typeface="Tahoma" panose="020B0604030504040204" pitchFamily="34" charset="0"/>
              </a:rPr>
              <a:t>Σκεφτείτε τις παραπάνω απαντήσεις σας.</a:t>
            </a:r>
            <a:r>
              <a:rPr lang="el-GR" sz="1400" dirty="0">
                <a:ea typeface="Tahoma" panose="020B0604030504040204" pitchFamily="34" charset="0"/>
                <a:cs typeface="Tahoma" panose="020B0604030504040204" pitchFamily="34" charset="0"/>
              </a:rPr>
              <a:t> </a:t>
            </a:r>
            <a:r>
              <a:rPr lang="el-GR" sz="1400" i="1" dirty="0">
                <a:ea typeface="Tahoma" panose="020B0604030504040204" pitchFamily="34" charset="0"/>
                <a:cs typeface="Tahoma" panose="020B0604030504040204" pitchFamily="34" charset="0"/>
              </a:rPr>
              <a:t>Σκεφτείτε πώς αυτοί οι </a:t>
            </a:r>
            <a:r>
              <a:rPr lang="el-GR" sz="1400" i="1" dirty="0" err="1">
                <a:ea typeface="Tahoma" panose="020B0604030504040204" pitchFamily="34" charset="0"/>
                <a:cs typeface="Tahoma" panose="020B0604030504040204" pitchFamily="34" charset="0"/>
              </a:rPr>
              <a:t>στρεσογόνοι</a:t>
            </a:r>
            <a:r>
              <a:rPr lang="el-GR" sz="1400" i="1" dirty="0">
                <a:ea typeface="Tahoma" panose="020B0604030504040204" pitchFamily="34" charset="0"/>
                <a:cs typeface="Tahoma" panose="020B0604030504040204" pitchFamily="34" charset="0"/>
              </a:rPr>
              <a:t> παράγοντες και τα σημάδια άγχους επηρεάζουν την καθημερινή σας ζωή και την εργασιακή σας απόδοση.</a:t>
            </a:r>
            <a:r>
              <a:rPr lang="el-GR" sz="1400" dirty="0">
                <a:ea typeface="Tahoma" panose="020B0604030504040204" pitchFamily="34" charset="0"/>
                <a:cs typeface="Tahoma" panose="020B0604030504040204" pitchFamily="34" charset="0"/>
              </a:rPr>
              <a:t> </a:t>
            </a:r>
            <a:r>
              <a:rPr lang="el-GR" sz="1400" i="1" dirty="0">
                <a:ea typeface="Tahoma" panose="020B0604030504040204" pitchFamily="34" charset="0"/>
                <a:cs typeface="Tahoma" panose="020B0604030504040204" pitchFamily="34" charset="0"/>
              </a:rPr>
              <a:t>Καταγράψτε τυχόν ιδέες ή μοτίβα που παρατηρείτε.</a:t>
            </a:r>
            <a:br>
              <a:rPr lang="el-GR" sz="1400" dirty="0">
                <a:ea typeface="Tahoma" panose="020B0604030504040204" pitchFamily="34" charset="0"/>
                <a:cs typeface="Tahoma" panose="020B0604030504040204" pitchFamily="34" charset="0"/>
              </a:rPr>
            </a:br>
            <a:endParaRPr lang="el-GR" sz="1400" dirty="0">
              <a:ea typeface="Tahoma" panose="020B0604030504040204" pitchFamily="34" charset="0"/>
              <a:cs typeface="Tahoma" panose="020B0604030504040204" pitchFamily="34" charset="0"/>
            </a:endParaRPr>
          </a:p>
          <a:p>
            <a:pPr algn="l"/>
            <a:r>
              <a:rPr lang="el-GR" sz="1400" dirty="0">
                <a:ea typeface="Tahoma" panose="020B0604030504040204" pitchFamily="34" charset="0"/>
                <a:cs typeface="Tahoma" panose="020B0604030504040204" pitchFamily="34" charset="0"/>
              </a:rPr>
              <a:t>1.</a:t>
            </a:r>
            <a:r>
              <a:rPr lang="el-GR" sz="1400" b="1" i="1" dirty="0">
                <a:ea typeface="Tahoma" panose="020B0604030504040204" pitchFamily="34" charset="0"/>
                <a:cs typeface="Tahoma" panose="020B0604030504040204" pitchFamily="34" charset="0"/>
              </a:rPr>
              <a:t>Διαπιστώσεις/Πρότυπα</a:t>
            </a:r>
            <a:endParaRPr lang="el-GR" sz="1400" dirty="0">
              <a:ea typeface="Tahoma" panose="020B0604030504040204" pitchFamily="34" charset="0"/>
              <a:cs typeface="Tahoma" panose="020B0604030504040204" pitchFamily="34" charset="0"/>
            </a:endParaRPr>
          </a:p>
          <a:p>
            <a:pPr algn="l"/>
            <a:br>
              <a:rPr lang="el-GR" sz="1400" dirty="0">
                <a:ea typeface="Tahoma" panose="020B0604030504040204" pitchFamily="34" charset="0"/>
                <a:cs typeface="Tahoma" panose="020B0604030504040204" pitchFamily="34" charset="0"/>
              </a:rPr>
            </a:br>
            <a:endParaRPr lang="el-GR" sz="1400" dirty="0">
              <a:ea typeface="Tahoma" panose="020B0604030504040204" pitchFamily="34" charset="0"/>
              <a:cs typeface="Tahoma" panose="020B0604030504040204" pitchFamily="34" charset="0"/>
            </a:endParaRPr>
          </a:p>
          <a:p>
            <a:pPr algn="l"/>
            <a:r>
              <a:rPr lang="el-GR" sz="1400" dirty="0">
                <a:ea typeface="Tahoma" panose="020B0604030504040204" pitchFamily="34" charset="0"/>
                <a:cs typeface="Tahoma" panose="020B0604030504040204" pitchFamily="34" charset="0"/>
              </a:rPr>
              <a:t>2.</a:t>
            </a:r>
            <a:r>
              <a:rPr lang="el-GR" sz="1400" b="1" i="1" dirty="0">
                <a:ea typeface="Tahoma" panose="020B0604030504040204" pitchFamily="34" charset="0"/>
                <a:cs typeface="Tahoma" panose="020B0604030504040204" pitchFamily="34" charset="0"/>
              </a:rPr>
              <a:t>Στρατηγικές που χρησιμοποιείτε επί του παρόντος για τη διαχείριση του άγχους</a:t>
            </a:r>
            <a:endParaRPr lang="el-GR" sz="1400" dirty="0">
              <a:ea typeface="Tahoma" panose="020B0604030504040204" pitchFamily="34" charset="0"/>
              <a:cs typeface="Tahoma" panose="020B0604030504040204" pitchFamily="34" charset="0"/>
            </a:endParaRPr>
          </a:p>
          <a:p>
            <a:pPr marR="0" algn="l">
              <a:lnSpc>
                <a:spcPct val="107000"/>
              </a:lnSpc>
              <a:spcBef>
                <a:spcPts val="0"/>
              </a:spcBef>
              <a:spcAft>
                <a:spcPts val="800"/>
              </a:spcAft>
            </a:pPr>
            <a:endParaRPr lang="ro-RO" sz="1800" dirty="0">
              <a:effectLst/>
              <a:ea typeface="Calibri" panose="020F0502020204030204" pitchFamily="34" charset="0"/>
              <a:cs typeface="Times New Roman" panose="02020603050405020304" pitchFamily="18" charset="0"/>
            </a:endParaRPr>
          </a:p>
          <a:p>
            <a:pPr algn="l">
              <a:lnSpc>
                <a:spcPct val="107000"/>
              </a:lnSpc>
              <a:spcBef>
                <a:spcPts val="0"/>
              </a:spcBef>
              <a:spcAft>
                <a:spcPts val="800"/>
              </a:spcAft>
            </a:pPr>
            <a:endParaRPr lang="ro-RO" sz="1800" dirty="0">
              <a:effectLst/>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569278" y="2085792"/>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2"/>
          <a:stretch>
            <a:fillRect/>
          </a:stretch>
        </p:blipFill>
        <p:spPr>
          <a:xfrm>
            <a:off x="137633" y="0"/>
            <a:ext cx="1627773" cy="1755800"/>
          </a:xfrm>
          <a:prstGeom prst="rect">
            <a:avLst/>
          </a:prstGeom>
        </p:spPr>
      </p:pic>
      <p:pic>
        <p:nvPicPr>
          <p:cNvPr id="8" name="Picture 7">
            <a:extLst>
              <a:ext uri="{FF2B5EF4-FFF2-40B4-BE49-F238E27FC236}">
                <a16:creationId xmlns:a16="http://schemas.microsoft.com/office/drawing/2014/main" id="{2EAD54AF-5945-067B-8FD1-177FEA3E0A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5823" y="965427"/>
            <a:ext cx="2085792" cy="2085792"/>
          </a:xfrm>
          <a:prstGeom prst="rect">
            <a:avLst/>
          </a:prstGeom>
        </p:spPr>
      </p:pic>
      <p:sp>
        <p:nvSpPr>
          <p:cNvPr id="11" name="TextBox 10">
            <a:extLst>
              <a:ext uri="{FF2B5EF4-FFF2-40B4-BE49-F238E27FC236}">
                <a16:creationId xmlns:a16="http://schemas.microsoft.com/office/drawing/2014/main" id="{D21E97E2-2C69-BB34-1928-65A7F5010C8E}"/>
              </a:ext>
            </a:extLst>
          </p:cNvPr>
          <p:cNvSpPr txBox="1"/>
          <p:nvPr/>
        </p:nvSpPr>
        <p:spPr>
          <a:xfrm>
            <a:off x="4572000" y="1019401"/>
            <a:ext cx="2813050" cy="369332"/>
          </a:xfrm>
          <a:prstGeom prst="rect">
            <a:avLst/>
          </a:prstGeom>
          <a:noFill/>
        </p:spPr>
        <p:txBody>
          <a:bodyPr wrap="square">
            <a:spAutoFit/>
          </a:bodyPr>
          <a:lstStyle/>
          <a:p>
            <a:r>
              <a:rPr lang="el-GR" b="1" i="1" dirty="0">
                <a:latin typeface="Franklin Gothic Book" panose="020B0503020102020204" pitchFamily="34" charset="0"/>
              </a:rPr>
              <a:t>Ενότητα 3: </a:t>
            </a:r>
            <a:r>
              <a:rPr lang="el-GR" b="1" i="1" dirty="0" err="1">
                <a:latin typeface="Franklin Gothic Book" panose="020B0503020102020204" pitchFamily="34" charset="0"/>
              </a:rPr>
              <a:t>Αναστοχασμός</a:t>
            </a:r>
            <a:endParaRPr lang="el-GR" dirty="0">
              <a:latin typeface="Franklin Gothic Book" panose="020B0503020102020204" pitchFamily="34" charset="0"/>
            </a:endParaRPr>
          </a:p>
        </p:txBody>
      </p:sp>
    </p:spTree>
    <p:extLst>
      <p:ext uri="{BB962C8B-B14F-4D97-AF65-F5344CB8AC3E}">
        <p14:creationId xmlns:p14="http://schemas.microsoft.com/office/powerpoint/2010/main" val="2736289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000138" y="1488533"/>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07000"/>
              </a:lnSpc>
              <a:spcBef>
                <a:spcPts val="0"/>
              </a:spcBef>
              <a:spcAft>
                <a:spcPts val="800"/>
              </a:spcAft>
            </a:pPr>
            <a:r>
              <a:rPr lang="el-GR" sz="1800" b="1" dirty="0">
                <a:latin typeface="Franklin Gothic Book" panose="020B0503020102020204" pitchFamily="34" charset="0"/>
                <a:ea typeface="Tahoma" panose="020B0604030504040204" pitchFamily="34" charset="0"/>
                <a:cs typeface="Tahoma" panose="020B0604030504040204" pitchFamily="34" charset="0"/>
              </a:rPr>
              <a:t>3</a:t>
            </a:r>
            <a:r>
              <a:rPr lang="en-US" sz="1800" b="1" dirty="0">
                <a:effectLst/>
                <a:latin typeface="Franklin Gothic Book" panose="020B0503020102020204" pitchFamily="34" charset="0"/>
                <a:ea typeface="Tahoma" panose="020B0604030504040204" pitchFamily="34" charset="0"/>
                <a:cs typeface="Tahoma" panose="020B0604030504040204" pitchFamily="34" charset="0"/>
              </a:rPr>
              <a:t>. </a:t>
            </a:r>
            <a:r>
              <a:rPr lang="el-GR" sz="1800" b="1" dirty="0">
                <a:latin typeface="Franklin Gothic Book" panose="020B0503020102020204" pitchFamily="34" charset="0"/>
                <a:ea typeface="Tahoma" panose="020B0604030504040204" pitchFamily="34" charset="0"/>
                <a:cs typeface="Tahoma" panose="020B0604030504040204" pitchFamily="34" charset="0"/>
              </a:rPr>
              <a:t>Πρακτικές Δεξιότητες για τη διαχείριση του άγχους (50 λεπτά)</a:t>
            </a:r>
            <a:endParaRPr lang="el-GR" sz="1800" dirty="0">
              <a:latin typeface="Franklin Gothic Book" panose="020B0503020102020204" pitchFamily="34" charset="0"/>
              <a:ea typeface="Tahoma" panose="020B0604030504040204" pitchFamily="34" charset="0"/>
              <a:cs typeface="Tahoma" panose="020B0604030504040204" pitchFamily="34" charset="0"/>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395654" y="2460177"/>
            <a:ext cx="10955216" cy="3802311"/>
          </a:xfrm>
        </p:spPr>
        <p:txBody>
          <a:bodyPr>
            <a:normAutofit/>
          </a:bodyPr>
          <a:lstStyle/>
          <a:p>
            <a:pPr algn="l"/>
            <a:r>
              <a:rPr lang="el-GR" sz="1400" b="1" dirty="0">
                <a:ea typeface="Tahoma" panose="020B0604030504040204" pitchFamily="34" charset="0"/>
                <a:cs typeface="Tahoma" panose="020B0604030504040204" pitchFamily="34" charset="0"/>
              </a:rPr>
              <a:t>Τεχνικές χαλάρωσης:</a:t>
            </a:r>
            <a:br>
              <a:rPr lang="el-GR" sz="1400" dirty="0">
                <a:ea typeface="Tahoma" panose="020B0604030504040204" pitchFamily="34" charset="0"/>
                <a:cs typeface="Tahoma" panose="020B0604030504040204" pitchFamily="34" charset="0"/>
              </a:rPr>
            </a:br>
            <a:endParaRPr lang="el-GR" sz="1400" dirty="0">
              <a:ea typeface="Tahoma" panose="020B0604030504040204" pitchFamily="34" charset="0"/>
              <a:cs typeface="Tahoma" panose="020B0604030504040204" pitchFamily="34" charset="0"/>
            </a:endParaRPr>
          </a:p>
          <a:p>
            <a:pPr algn="l"/>
            <a:r>
              <a:rPr lang="el-GR" sz="1400" dirty="0">
                <a:ea typeface="Tahoma" panose="020B0604030504040204" pitchFamily="34" charset="0"/>
                <a:cs typeface="Tahoma" panose="020B0604030504040204" pitchFamily="34" charset="0"/>
              </a:rPr>
              <a:t>(15 λεπτά): -</a:t>
            </a:r>
            <a:r>
              <a:rPr lang="el-GR" sz="1400" b="1" dirty="0">
                <a:ea typeface="Tahoma" panose="020B0604030504040204" pitchFamily="34" charset="0"/>
                <a:cs typeface="Tahoma" panose="020B0604030504040204" pitchFamily="34" charset="0"/>
              </a:rPr>
              <a:t> Ξεκινήστε </a:t>
            </a:r>
            <a:r>
              <a:rPr lang="el-GR" sz="1400" dirty="0">
                <a:ea typeface="Tahoma" panose="020B0604030504040204" pitchFamily="34" charset="0"/>
                <a:cs typeface="Tahoma" panose="020B0604030504040204" pitchFamily="34" charset="0"/>
              </a:rPr>
              <a:t>με μια άσκηση βαθιάς αναπνοής, καθώς αποτελεί τη βάση για όλες τις ασκήσεις χαλάρωσης/διαλογισμού.</a:t>
            </a:r>
          </a:p>
          <a:p>
            <a:pPr algn="l"/>
            <a:endParaRPr lang="ro-RO" sz="1800" dirty="0">
              <a:effectLst/>
              <a:ea typeface="Tahoma" panose="020B0604030504040204" pitchFamily="34" charset="0"/>
              <a:cs typeface="Tahoma" panose="020B0604030504040204" pitchFamily="34" charset="0"/>
            </a:endParaRPr>
          </a:p>
          <a:p>
            <a:pPr marL="285750" indent="-285750" algn="l">
              <a:lnSpc>
                <a:spcPct val="107000"/>
              </a:lnSpc>
              <a:spcBef>
                <a:spcPts val="0"/>
              </a:spcBef>
              <a:spcAft>
                <a:spcPts val="800"/>
              </a:spcAft>
              <a:buSzPts val="1000"/>
              <a:buFont typeface="Arial" panose="020B0604020202020204" pitchFamily="34" charset="0"/>
              <a:buChar char="•"/>
              <a:tabLst>
                <a:tab pos="457200" algn="l"/>
              </a:tabLst>
            </a:pPr>
            <a:r>
              <a:rPr lang="el-GR" sz="1400" b="1" dirty="0">
                <a:ea typeface="Tahoma" panose="020B0604030504040204" pitchFamily="34" charset="0"/>
                <a:cs typeface="Tahoma" panose="020B0604030504040204" pitchFamily="34" charset="0"/>
              </a:rPr>
              <a:t>Σταδιακή</a:t>
            </a:r>
            <a:r>
              <a:rPr lang="el-GR" sz="1400" dirty="0">
                <a:ea typeface="Tahoma" panose="020B0604030504040204" pitchFamily="34" charset="0"/>
                <a:cs typeface="Tahoma" panose="020B0604030504040204" pitchFamily="34" charset="0"/>
              </a:rPr>
              <a:t> </a:t>
            </a:r>
            <a:r>
              <a:rPr lang="el-GR" sz="1400" b="1" dirty="0">
                <a:ea typeface="Tahoma" panose="020B0604030504040204" pitchFamily="34" charset="0"/>
                <a:cs typeface="Tahoma" panose="020B0604030504040204" pitchFamily="34" charset="0"/>
              </a:rPr>
              <a:t>μυϊκή χαλάρωση</a:t>
            </a:r>
            <a:r>
              <a:rPr lang="el-GR" sz="1400" dirty="0">
                <a:ea typeface="Tahoma" panose="020B0604030504040204" pitchFamily="34" charset="0"/>
                <a:cs typeface="Tahoma" panose="020B0604030504040204" pitchFamily="34" charset="0"/>
              </a:rPr>
              <a:t> </a:t>
            </a:r>
          </a:p>
          <a:p>
            <a:pPr algn="l">
              <a:lnSpc>
                <a:spcPct val="107000"/>
              </a:lnSpc>
              <a:spcBef>
                <a:spcPts val="0"/>
              </a:spcBef>
              <a:spcAft>
                <a:spcPts val="800"/>
              </a:spcAft>
              <a:buSzPts val="1000"/>
              <a:tabLst>
                <a:tab pos="457200" algn="l"/>
              </a:tabLst>
            </a:pPr>
            <a:r>
              <a:rPr lang="el-GR" sz="1800" dirty="0">
                <a:effectLst/>
                <a:ea typeface="Tahoma" panose="020B0604030504040204" pitchFamily="34" charset="0"/>
                <a:cs typeface="Tahoma" panose="020B0604030504040204" pitchFamily="34" charset="0"/>
              </a:rPr>
              <a:t>Οι συμμετέχοντες θα ακούσουν το ακόλουθο βίντεο κατά την εξάσκηση της άσκησης: </a:t>
            </a:r>
            <a:r>
              <a:rPr lang="en-US" sz="1800" u="sng" dirty="0">
                <a:solidFill>
                  <a:srgbClr val="0563C1"/>
                </a:solidFill>
                <a:effectLst/>
                <a:ea typeface="Tahoma" panose="020B0604030504040204" pitchFamily="34" charset="0"/>
                <a:cs typeface="Tahoma" panose="020B0604030504040204" pitchFamily="34" charset="0"/>
                <a:hlinkClick r:id="rId2"/>
              </a:rPr>
              <a:t>https://www.youtube.com/watch?v=1nZEdqcGVzo</a:t>
            </a:r>
            <a:endParaRPr lang="en-US" sz="1800" u="sng" dirty="0">
              <a:solidFill>
                <a:srgbClr val="0563C1"/>
              </a:solidFill>
              <a:effectLst/>
              <a:ea typeface="Tahoma" panose="020B0604030504040204" pitchFamily="34" charset="0"/>
              <a:cs typeface="Tahoma" panose="020B0604030504040204" pitchFamily="34" charset="0"/>
            </a:endParaRPr>
          </a:p>
          <a:p>
            <a:pPr algn="l"/>
            <a:endParaRPr lang="en-US" sz="1800" u="sng" dirty="0">
              <a:solidFill>
                <a:srgbClr val="0563C1"/>
              </a:solidFill>
              <a:effectLst/>
              <a:ea typeface="Tahoma" panose="020B0604030504040204" pitchFamily="34" charset="0"/>
              <a:cs typeface="Tahoma" panose="020B0604030504040204" pitchFamily="34" charset="0"/>
            </a:endParaRPr>
          </a:p>
          <a:p>
            <a:pPr marL="285750" indent="-285750" algn="l">
              <a:buFont typeface="Arial" panose="020B0604020202020204" pitchFamily="34" charset="0"/>
              <a:buChar char="•"/>
            </a:pPr>
            <a:r>
              <a:rPr lang="el-GR" sz="1400" b="1" dirty="0">
                <a:ea typeface="Tahoma" panose="020B0604030504040204" pitchFamily="34" charset="0"/>
                <a:cs typeface="Tahoma" panose="020B0604030504040204" pitchFamily="34" charset="0"/>
              </a:rPr>
              <a:t>Σύντομος</a:t>
            </a:r>
            <a:r>
              <a:rPr lang="el-GR" sz="1400" dirty="0">
                <a:ea typeface="Tahoma" panose="020B0604030504040204" pitchFamily="34" charset="0"/>
                <a:cs typeface="Tahoma" panose="020B0604030504040204" pitchFamily="34" charset="0"/>
              </a:rPr>
              <a:t> </a:t>
            </a:r>
            <a:r>
              <a:rPr lang="el-GR" sz="1400" b="1" dirty="0">
                <a:ea typeface="Tahoma" panose="020B0604030504040204" pitchFamily="34" charset="0"/>
                <a:cs typeface="Tahoma" panose="020B0604030504040204" pitchFamily="34" charset="0"/>
              </a:rPr>
              <a:t>διαλογισμός </a:t>
            </a:r>
            <a:r>
              <a:rPr lang="el-GR" sz="1400" b="1" dirty="0" err="1">
                <a:ea typeface="Tahoma" panose="020B0604030504040204" pitchFamily="34" charset="0"/>
                <a:cs typeface="Tahoma" panose="020B0604030504040204" pitchFamily="34" charset="0"/>
              </a:rPr>
              <a:t>ενσυνειδητότητας</a:t>
            </a:r>
            <a:r>
              <a:rPr lang="en-US" sz="1800" b="1" dirty="0">
                <a:effectLst/>
                <a:ea typeface="Tahoma" panose="020B0604030504040204" pitchFamily="34" charset="0"/>
                <a:cs typeface="Tahoma" panose="020B0604030504040204" pitchFamily="34" charset="0"/>
              </a:rPr>
              <a:t> </a:t>
            </a:r>
            <a:endParaRPr lang="el-GR" sz="1800" b="1" dirty="0">
              <a:effectLst/>
              <a:ea typeface="Tahoma" panose="020B0604030504040204" pitchFamily="34" charset="0"/>
              <a:cs typeface="Tahoma" panose="020B0604030504040204" pitchFamily="34" charset="0"/>
            </a:endParaRPr>
          </a:p>
          <a:p>
            <a:pPr algn="l"/>
            <a:r>
              <a:rPr lang="en-US" sz="1800" u="sng" dirty="0">
                <a:solidFill>
                  <a:srgbClr val="0563C1"/>
                </a:solidFill>
                <a:effectLst/>
                <a:ea typeface="Tahoma" panose="020B0604030504040204" pitchFamily="34" charset="0"/>
                <a:cs typeface="Tahoma" panose="020B0604030504040204" pitchFamily="34" charset="0"/>
                <a:hlinkClick r:id="rId3"/>
              </a:rPr>
              <a:t>https://d1cy5zxxhbcbkk.cloudfront.net/guided-meditations/Body-Scan-Meditation.mp3</a:t>
            </a:r>
            <a:endParaRPr lang="ro-RO" sz="1800" dirty="0">
              <a:effectLst/>
              <a:ea typeface="Tahoma" panose="020B0604030504040204" pitchFamily="34" charset="0"/>
              <a:cs typeface="Tahoma" panose="020B0604030504040204" pitchFamily="34" charset="0"/>
            </a:endParaRPr>
          </a:p>
          <a:p>
            <a:pPr algn="l"/>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a:buNone/>
            </a:pPr>
            <a:endParaRPr lang="en-US" sz="2000" dirty="0"/>
          </a:p>
        </p:txBody>
      </p:sp>
      <p:sp>
        <p:nvSpPr>
          <p:cNvPr id="9" name="Rectangle 8">
            <a:extLst>
              <a:ext uri="{FF2B5EF4-FFF2-40B4-BE49-F238E27FC236}">
                <a16:creationId xmlns:a16="http://schemas.microsoft.com/office/drawing/2014/main" id="{7B144CC6-098F-5573-E1F4-C9651571446C}"/>
              </a:ext>
            </a:extLst>
          </p:cNvPr>
          <p:cNvSpPr/>
          <p:nvPr/>
        </p:nvSpPr>
        <p:spPr>
          <a:xfrm flipV="1">
            <a:off x="3878956" y="1905253"/>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srgbClr val="00B05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4"/>
          <a:stretch>
            <a:fillRect/>
          </a:stretch>
        </p:blipFill>
        <p:spPr>
          <a:xfrm>
            <a:off x="128669" y="2787"/>
            <a:ext cx="1627773" cy="1755800"/>
          </a:xfrm>
          <a:prstGeom prst="rect">
            <a:avLst/>
          </a:prstGeom>
        </p:spPr>
      </p:pic>
      <p:pic>
        <p:nvPicPr>
          <p:cNvPr id="13" name="Picture 12">
            <a:extLst>
              <a:ext uri="{FF2B5EF4-FFF2-40B4-BE49-F238E27FC236}">
                <a16:creationId xmlns:a16="http://schemas.microsoft.com/office/drawing/2014/main" id="{2157E697-54EB-CB0E-2723-FB5287D5BC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5179" y="110281"/>
            <a:ext cx="2041536" cy="2083864"/>
          </a:xfrm>
          <a:prstGeom prst="rect">
            <a:avLst/>
          </a:prstGeom>
        </p:spPr>
      </p:pic>
    </p:spTree>
    <p:extLst>
      <p:ext uri="{BB962C8B-B14F-4D97-AF65-F5344CB8AC3E}">
        <p14:creationId xmlns:p14="http://schemas.microsoft.com/office/powerpoint/2010/main" val="2473587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52293" y="144397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l-GR" sz="2400" b="1" dirty="0"/>
              <a:t>Διαχείριση χρόνου (20 λεπτά):</a:t>
            </a:r>
            <a:endParaRPr lang="el-GR" sz="2400" dirty="0"/>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12376" y="2232615"/>
            <a:ext cx="10955216" cy="4284726"/>
          </a:xfrm>
        </p:spPr>
        <p:txBody>
          <a:bodyPr>
            <a:normAutofit lnSpcReduction="10000"/>
          </a:bodyPr>
          <a:lstStyle/>
          <a:p>
            <a:pPr marL="0" marR="0" algn="l">
              <a:lnSpc>
                <a:spcPct val="107000"/>
              </a:lnSpc>
              <a:spcBef>
                <a:spcPts val="0"/>
              </a:spcBef>
              <a:spcAft>
                <a:spcPts val="800"/>
              </a:spcAft>
            </a:pPr>
            <a:r>
              <a:rPr lang="el-GR" sz="1800" b="1" dirty="0">
                <a:effectLst/>
                <a:ea typeface="Tahoma" panose="020B0604030504040204" pitchFamily="34" charset="0"/>
                <a:cs typeface="Tahoma" panose="020B0604030504040204" pitchFamily="34" charset="0"/>
              </a:rPr>
              <a:t>Στόχος</a:t>
            </a:r>
            <a:r>
              <a:rPr lang="en-US" sz="1800" b="1" dirty="0">
                <a:effectLst/>
                <a:ea typeface="Tahoma" panose="020B0604030504040204" pitchFamily="34" charset="0"/>
                <a:cs typeface="Tahoma" panose="020B0604030504040204" pitchFamily="34" charset="0"/>
              </a:rPr>
              <a:t>:</a:t>
            </a:r>
            <a:endParaRPr lang="ro-RO" sz="1800" dirty="0">
              <a:effectLst/>
              <a:ea typeface="Tahoma" panose="020B0604030504040204" pitchFamily="34" charset="0"/>
              <a:cs typeface="Tahoma" panose="020B0604030504040204" pitchFamily="34"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l-GR" sz="1800" dirty="0">
                <a:effectLst/>
                <a:ea typeface="Tahoma" panose="020B0604030504040204" pitchFamily="34" charset="0"/>
                <a:cs typeface="Tahoma" panose="020B0604030504040204" pitchFamily="34" charset="0"/>
              </a:rPr>
              <a:t>Η σημασία της ιεράρχησης των καθηκόντων και του καθορισμού ρεαλιστικών στόχων.</a:t>
            </a: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l-GR" sz="1800" dirty="0">
                <a:effectLst/>
                <a:ea typeface="Tahoma" panose="020B0604030504040204" pitchFamily="34" charset="0"/>
                <a:cs typeface="Tahoma" panose="020B0604030504040204" pitchFamily="34" charset="0"/>
              </a:rPr>
              <a:t>Τεχνικές για την αποτελεσματική διαχείριση του χρόνου σε ένα περιβάλλον υψηλής πίεσης.</a:t>
            </a:r>
          </a:p>
          <a:p>
            <a:pPr marR="0" lvl="0" algn="l">
              <a:lnSpc>
                <a:spcPct val="107000"/>
              </a:lnSpc>
              <a:spcBef>
                <a:spcPts val="0"/>
              </a:spcBef>
              <a:spcAft>
                <a:spcPts val="800"/>
              </a:spcAft>
              <a:buSzPts val="1000"/>
              <a:tabLst>
                <a:tab pos="457200" algn="l"/>
              </a:tabLst>
            </a:pPr>
            <a:endParaRPr lang="el-GR" sz="1800" b="1" dirty="0">
              <a:ea typeface="Tahoma" panose="020B0604030504040204" pitchFamily="34" charset="0"/>
              <a:cs typeface="Tahoma" panose="020B0604030504040204" pitchFamily="34" charset="0"/>
            </a:endParaRPr>
          </a:p>
          <a:p>
            <a:pPr algn="l"/>
            <a:r>
              <a:rPr lang="el-GR" sz="1400" b="1" dirty="0">
                <a:ea typeface="Tahoma" panose="020B0604030504040204" pitchFamily="34" charset="0"/>
                <a:cs typeface="Tahoma" panose="020B0604030504040204" pitchFamily="34" charset="0"/>
              </a:rPr>
              <a:t>Άσκηση διαχείρισης χρόνου (20 λεπτά):</a:t>
            </a:r>
            <a:endParaRPr lang="el-GR" sz="1400" dirty="0">
              <a:ea typeface="Tahoma" panose="020B0604030504040204" pitchFamily="34" charset="0"/>
              <a:cs typeface="Tahoma" panose="020B0604030504040204" pitchFamily="34" charset="0"/>
            </a:endParaRPr>
          </a:p>
          <a:p>
            <a:pPr algn="l"/>
            <a:r>
              <a:rPr lang="el-GR" sz="1800" dirty="0">
                <a:effectLst/>
                <a:ea typeface="Tahoma" panose="020B0604030504040204" pitchFamily="34" charset="0"/>
                <a:cs typeface="Tahoma" panose="020B0604030504040204" pitchFamily="34" charset="0"/>
              </a:rPr>
              <a:t>Σε μικρές ομάδες, οι συμμετέχοντες δημιουργούν ή χρησιμοποιούν (βλ. παράδειγμα) ένα απλό ημερήσιο πρόγραμμα που εστιάζει στο χρόνο για τα εργασιακά καθήκοντα, τα διαλείμματα και τον προσωπικό χρόνο.</a:t>
            </a:r>
          </a:p>
          <a:p>
            <a:pPr algn="l"/>
            <a:r>
              <a:rPr lang="el-GR" sz="1400" u="sng" dirty="0">
                <a:ea typeface="Tahoma" panose="020B0604030504040204" pitchFamily="34" charset="0"/>
                <a:cs typeface="Tahoma" panose="020B0604030504040204" pitchFamily="34" charset="0"/>
              </a:rPr>
              <a:t>Δραστηριότητα αναμετάδοσης (10 λεπτά):</a:t>
            </a:r>
            <a:endParaRPr lang="el-GR" sz="1400" dirty="0">
              <a:ea typeface="Tahoma" panose="020B0604030504040204" pitchFamily="34" charset="0"/>
              <a:cs typeface="Tahoma" panose="020B0604030504040204" pitchFamily="34" charset="0"/>
            </a:endParaRPr>
          </a:p>
          <a:p>
            <a:pPr marL="285750" indent="-285750" algn="l">
              <a:buFontTx/>
              <a:buChar char="-"/>
            </a:pPr>
            <a:r>
              <a:rPr lang="el-GR" sz="1800" dirty="0">
                <a:effectLst/>
                <a:ea typeface="Tahoma" panose="020B0604030504040204" pitchFamily="34" charset="0"/>
                <a:cs typeface="Tahoma" panose="020B0604030504040204" pitchFamily="34" charset="0"/>
              </a:rPr>
              <a:t>δημιουργήστε ένα ημερήσιο πρόγραμμα χρησιμοποιώντας τις αυτοκόλλητες σημειώσεις</a:t>
            </a:r>
          </a:p>
          <a:p>
            <a:pPr marL="285750" indent="-285750" algn="l">
              <a:buFontTx/>
              <a:buChar char="-"/>
            </a:pPr>
            <a:r>
              <a:rPr lang="el-GR" sz="1800" dirty="0">
                <a:effectLst/>
                <a:ea typeface="Tahoma" panose="020B0604030504040204" pitchFamily="34" charset="0"/>
                <a:cs typeface="Tahoma" panose="020B0604030504040204" pitchFamily="34" charset="0"/>
              </a:rPr>
              <a:t>κίτρινο για τις εργασίες, μπλε για τα διαλείμματα και πράσινο για τον προσωπικό χρόνο</a:t>
            </a:r>
          </a:p>
          <a:p>
            <a:pPr marL="285750" indent="-285750" algn="l">
              <a:buFontTx/>
              <a:buChar char="-"/>
            </a:pPr>
            <a:r>
              <a:rPr lang="el-GR" sz="1800" dirty="0">
                <a:effectLst/>
                <a:ea typeface="Tahoma" panose="020B0604030504040204" pitchFamily="34" charset="0"/>
                <a:cs typeface="Tahoma" panose="020B0604030504040204" pitchFamily="34" charset="0"/>
              </a:rPr>
              <a:t>καταιγισμός ιδεών με διαφορετικές δραστηριότητες/εργασίες για κάθε κατηγορία</a:t>
            </a:r>
          </a:p>
          <a:p>
            <a:pPr marL="285750" indent="-285750" algn="l">
              <a:buFontTx/>
              <a:buChar char="-"/>
            </a:pPr>
            <a:r>
              <a:rPr lang="el-GR" sz="1800" dirty="0">
                <a:effectLst/>
                <a:ea typeface="Tahoma" panose="020B0604030504040204" pitchFamily="34" charset="0"/>
                <a:cs typeface="Tahoma" panose="020B0604030504040204" pitchFamily="34" charset="0"/>
              </a:rPr>
              <a:t>γράψτε κάθε δραστηριότητα/εργασία στο αντίστοιχο χρωματιστό αυτοκόλλητο σημείωμα (5 λεπτά).</a:t>
            </a:r>
            <a:endParaRPr lang="en-US" sz="2000" dirty="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1859032"/>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2"/>
          <a:stretch>
            <a:fillRect/>
          </a:stretch>
        </p:blipFill>
        <p:spPr>
          <a:xfrm>
            <a:off x="78948" y="103232"/>
            <a:ext cx="1627773" cy="1755800"/>
          </a:xfrm>
          <a:prstGeom prst="rect">
            <a:avLst/>
          </a:prstGeom>
        </p:spPr>
      </p:pic>
      <p:pic>
        <p:nvPicPr>
          <p:cNvPr id="8" name="Picture 7">
            <a:extLst>
              <a:ext uri="{FF2B5EF4-FFF2-40B4-BE49-F238E27FC236}">
                <a16:creationId xmlns:a16="http://schemas.microsoft.com/office/drawing/2014/main" id="{6C0B826F-B718-D0F7-CBE2-4A22DBE58B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0140" y="1291574"/>
            <a:ext cx="2263377" cy="2263377"/>
          </a:xfrm>
          <a:prstGeom prst="rect">
            <a:avLst/>
          </a:prstGeom>
        </p:spPr>
      </p:pic>
    </p:spTree>
    <p:extLst>
      <p:ext uri="{BB962C8B-B14F-4D97-AF65-F5344CB8AC3E}">
        <p14:creationId xmlns:p14="http://schemas.microsoft.com/office/powerpoint/2010/main" val="58177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806823" y="2061882"/>
            <a:ext cx="7551869" cy="4601623"/>
          </a:xfrm>
        </p:spPr>
        <p:txBody>
          <a:bodyPr>
            <a:normAutofit/>
          </a:bodyPr>
          <a:lstStyle/>
          <a:p>
            <a:pPr algn="l"/>
            <a:r>
              <a:rPr lang="el-GR" sz="1600" u="sng" dirty="0">
                <a:ea typeface="Tahoma" panose="020B0604030504040204" pitchFamily="34" charset="0"/>
                <a:cs typeface="Tahoma" panose="020B0604030504040204" pitchFamily="34" charset="0"/>
              </a:rPr>
              <a:t>Δημιουργία του χρονοδιαγράμματος (5 λεπτά):</a:t>
            </a:r>
            <a:endParaRPr lang="el-GR" sz="1600" dirty="0">
              <a:ea typeface="Tahoma" panose="020B0604030504040204" pitchFamily="34" charset="0"/>
              <a:cs typeface="Tahoma" panose="020B0604030504040204" pitchFamily="34" charset="0"/>
            </a:endParaRPr>
          </a:p>
          <a:p>
            <a:pPr marR="0" algn="l">
              <a:lnSpc>
                <a:spcPct val="107000"/>
              </a:lnSpc>
              <a:spcBef>
                <a:spcPts val="0"/>
              </a:spcBef>
              <a:spcAft>
                <a:spcPts val="800"/>
              </a:spcAft>
            </a:pPr>
            <a:r>
              <a:rPr lang="en-US" sz="1600" dirty="0">
                <a:ea typeface="Tahoma" panose="020B0604030504040204" pitchFamily="34" charset="0"/>
                <a:cs typeface="Tahoma" panose="020B0604030504040204" pitchFamily="34" charset="0"/>
              </a:rPr>
              <a:t>- </a:t>
            </a:r>
            <a:r>
              <a:rPr lang="el-GR" sz="1600" dirty="0">
                <a:ea typeface="Tahoma" panose="020B0604030504040204" pitchFamily="34" charset="0"/>
                <a:cs typeface="Tahoma" panose="020B0604030504040204" pitchFamily="34" charset="0"/>
              </a:rPr>
              <a:t>κάθε ομάδα επιλέγει έναν εκπρόσωπο για να παρουσιάσει το πρόγραμμά της στην ευρύτερη ομάδα</a:t>
            </a:r>
            <a:endParaRPr lang="en-US" sz="1600" dirty="0">
              <a:effectLst/>
              <a:ea typeface="Tahoma" panose="020B0604030504040204" pitchFamily="34" charset="0"/>
              <a:cs typeface="Tahoma" panose="020B0604030504040204" pitchFamily="34" charset="0"/>
            </a:endParaRPr>
          </a:p>
          <a:p>
            <a:pPr algn="l"/>
            <a:r>
              <a:rPr lang="el-GR" sz="1600" u="sng" dirty="0">
                <a:ea typeface="Tahoma" panose="020B0604030504040204" pitchFamily="34" charset="0"/>
                <a:cs typeface="Tahoma" panose="020B0604030504040204" pitchFamily="34" charset="0"/>
              </a:rPr>
              <a:t>Παρουσίαση και συζήτηση (5 λεπτά):</a:t>
            </a:r>
            <a:endParaRPr lang="el-GR" sz="1600" dirty="0">
              <a:ea typeface="Tahoma" panose="020B0604030504040204" pitchFamily="34" charset="0"/>
              <a:cs typeface="Tahoma" panose="020B0604030504040204" pitchFamily="34" charset="0"/>
            </a:endParaRPr>
          </a:p>
          <a:p>
            <a:pPr marL="285750" indent="-285750" algn="l">
              <a:lnSpc>
                <a:spcPct val="150000"/>
              </a:lnSpc>
              <a:spcBef>
                <a:spcPts val="0"/>
              </a:spcBef>
              <a:spcAft>
                <a:spcPts val="800"/>
              </a:spcAft>
              <a:buFontTx/>
              <a:buChar char="-"/>
            </a:pPr>
            <a:r>
              <a:rPr lang="el-GR" sz="1600" dirty="0">
                <a:effectLst/>
                <a:ea typeface="Tahoma" panose="020B0604030504040204" pitchFamily="34" charset="0"/>
                <a:cs typeface="Tahoma" panose="020B0604030504040204" pitchFamily="34" charset="0"/>
              </a:rPr>
              <a:t>κάθε ομάδα παρουσιάζει το ημερήσιο πρόγραμμά της στην ευρύτερη ομάδα</a:t>
            </a:r>
          </a:p>
          <a:p>
            <a:pPr marL="285750" indent="-285750" algn="l">
              <a:lnSpc>
                <a:spcPct val="107000"/>
              </a:lnSpc>
              <a:spcBef>
                <a:spcPts val="0"/>
              </a:spcBef>
              <a:spcAft>
                <a:spcPts val="800"/>
              </a:spcAft>
              <a:buFontTx/>
              <a:buChar char="-"/>
            </a:pPr>
            <a:r>
              <a:rPr lang="el-GR" sz="1600" dirty="0">
                <a:effectLst/>
                <a:ea typeface="Tahoma" panose="020B0604030504040204" pitchFamily="34" charset="0"/>
                <a:cs typeface="Tahoma" panose="020B0604030504040204" pitchFamily="34" charset="0"/>
              </a:rPr>
              <a:t>συζητούν τις διαφορετικές προσεγγίσεις που υιοθέτησε κάθε ομάδα και επισημαίνουν τις αποτελεσματικές στρατηγικές προγραμματισμού</a:t>
            </a:r>
          </a:p>
          <a:p>
            <a:pPr algn="l">
              <a:lnSpc>
                <a:spcPct val="107000"/>
              </a:lnSpc>
              <a:spcBef>
                <a:spcPts val="0"/>
              </a:spcBef>
              <a:spcAft>
                <a:spcPts val="800"/>
              </a:spcAft>
            </a:pPr>
            <a:r>
              <a:rPr lang="el-GR" sz="1600" u="sng" dirty="0">
                <a:effectLst/>
                <a:ea typeface="Tahoma" panose="020B0604030504040204" pitchFamily="34" charset="0"/>
                <a:cs typeface="Tahoma" panose="020B0604030504040204" pitchFamily="34" charset="0"/>
              </a:rPr>
              <a:t>Συμπέρασμα</a:t>
            </a:r>
            <a:r>
              <a:rPr lang="en-US" sz="1600" u="sng" dirty="0">
                <a:effectLst/>
                <a:ea typeface="Tahoma" panose="020B0604030504040204" pitchFamily="34" charset="0"/>
                <a:cs typeface="Tahoma" panose="020B0604030504040204" pitchFamily="34" charset="0"/>
              </a:rPr>
              <a:t> (5 </a:t>
            </a:r>
            <a:r>
              <a:rPr lang="el-GR" sz="1600" u="sng" dirty="0">
                <a:effectLst/>
                <a:ea typeface="Tahoma" panose="020B0604030504040204" pitchFamily="34" charset="0"/>
                <a:cs typeface="Tahoma" panose="020B0604030504040204" pitchFamily="34" charset="0"/>
              </a:rPr>
              <a:t>λεπτά</a:t>
            </a:r>
            <a:r>
              <a:rPr lang="en-US" sz="1600" u="sng" dirty="0">
                <a:effectLst/>
                <a:ea typeface="Tahoma" panose="020B0604030504040204" pitchFamily="34" charset="0"/>
                <a:cs typeface="Tahoma" panose="020B0604030504040204" pitchFamily="34" charset="0"/>
              </a:rPr>
              <a:t>)</a:t>
            </a:r>
            <a:r>
              <a:rPr lang="en-US" sz="1600" dirty="0">
                <a:effectLst/>
                <a:ea typeface="Tahoma" panose="020B0604030504040204" pitchFamily="34" charset="0"/>
                <a:cs typeface="Tahoma" panose="020B0604030504040204" pitchFamily="34" charset="0"/>
              </a:rPr>
              <a:t>:</a:t>
            </a:r>
            <a:endParaRPr lang="ro-RO" sz="1600" dirty="0">
              <a:effectLst/>
              <a:ea typeface="Tahoma" panose="020B0604030504040204" pitchFamily="34" charset="0"/>
              <a:cs typeface="Tahoma" panose="020B0604030504040204" pitchFamily="34" charset="0"/>
            </a:endParaRPr>
          </a:p>
          <a:p>
            <a:pPr marL="285750" marR="0" indent="-285750" algn="l">
              <a:lnSpc>
                <a:spcPct val="107000"/>
              </a:lnSpc>
              <a:spcBef>
                <a:spcPts val="0"/>
              </a:spcBef>
              <a:spcAft>
                <a:spcPts val="800"/>
              </a:spcAft>
              <a:buFontTx/>
              <a:buChar char="-"/>
            </a:pPr>
            <a:r>
              <a:rPr lang="el-GR" sz="1600" dirty="0">
                <a:effectLst/>
                <a:ea typeface="Tahoma" panose="020B0604030504040204" pitchFamily="34" charset="0"/>
                <a:cs typeface="Tahoma" panose="020B0604030504040204" pitchFamily="34" charset="0"/>
              </a:rPr>
              <a:t>ανακεφαλαίωση των βασικών σημείων της δημιουργίας ενός ισορροπημένου ημερήσιου προγράμματος</a:t>
            </a:r>
          </a:p>
          <a:p>
            <a:pPr marL="285750" marR="0" indent="-285750" algn="l">
              <a:lnSpc>
                <a:spcPct val="107000"/>
              </a:lnSpc>
              <a:spcBef>
                <a:spcPts val="0"/>
              </a:spcBef>
              <a:spcAft>
                <a:spcPts val="800"/>
              </a:spcAft>
              <a:buFontTx/>
              <a:buChar char="-"/>
            </a:pPr>
            <a:r>
              <a:rPr lang="el-GR" sz="1600" dirty="0">
                <a:effectLst/>
                <a:ea typeface="Tahoma" panose="020B0604030504040204" pitchFamily="34" charset="0"/>
                <a:cs typeface="Tahoma" panose="020B0604030504040204" pitchFamily="34" charset="0"/>
              </a:rPr>
              <a:t>ενθάρρυνση των συμμετεχόντων να προβληματιστούν για το πώς μπορούν να εφαρμόσουν παρόμοια χρονοδιαγράμματα στη δική τους ζωή</a:t>
            </a:r>
            <a:endParaRPr lang="ro-RO" sz="1600" u="sng" dirty="0">
              <a:effectLst/>
              <a:ea typeface="Tahoma" panose="020B0604030504040204" pitchFamily="34" charset="0"/>
              <a:cs typeface="Tahoma" panose="020B0604030504040204" pitchFamily="34" charset="0"/>
            </a:endParaRPr>
          </a:p>
          <a:p>
            <a:pPr marR="0" algn="l">
              <a:lnSpc>
                <a:spcPct val="107000"/>
              </a:lnSpc>
              <a:spcBef>
                <a:spcPts val="0"/>
              </a:spcBef>
              <a:spcAft>
                <a:spcPts val="800"/>
              </a:spcAft>
            </a:pP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2"/>
          <a:stretch>
            <a:fillRect/>
          </a:stretch>
        </p:blipFill>
        <p:spPr>
          <a:xfrm>
            <a:off x="78948" y="0"/>
            <a:ext cx="1627773" cy="1755800"/>
          </a:xfrm>
          <a:prstGeom prst="rect">
            <a:avLst/>
          </a:prstGeom>
        </p:spPr>
      </p:pic>
      <p:pic>
        <p:nvPicPr>
          <p:cNvPr id="8" name="Picture 7">
            <a:extLst>
              <a:ext uri="{FF2B5EF4-FFF2-40B4-BE49-F238E27FC236}">
                <a16:creationId xmlns:a16="http://schemas.microsoft.com/office/drawing/2014/main" id="{FF144117-45C7-5DCB-2807-FE419E33F7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1273" y="1169898"/>
            <a:ext cx="2155442" cy="2155442"/>
          </a:xfrm>
          <a:prstGeom prst="rect">
            <a:avLst/>
          </a:prstGeom>
        </p:spPr>
      </p:pic>
    </p:spTree>
    <p:extLst>
      <p:ext uri="{BB962C8B-B14F-4D97-AF65-F5344CB8AC3E}">
        <p14:creationId xmlns:p14="http://schemas.microsoft.com/office/powerpoint/2010/main" val="4065991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d13fdc3-0444-4f55-897d-bd2b52edf2ee" xsi:nil="true"/>
    <lcf76f155ced4ddcb4097134ff3c332f xmlns="0bd02c47-7657-498f-a2be-d7ff3ac0367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Έγγραφο" ma:contentTypeID="0x010100F96D730E271E8F4DA956E400259CAAFD" ma:contentTypeVersion="15" ma:contentTypeDescription="Δημιουργία νέου εγγράφου" ma:contentTypeScope="" ma:versionID="2eb0cb512eaf8288e9a4134238626835">
  <xsd:schema xmlns:xsd="http://www.w3.org/2001/XMLSchema" xmlns:xs="http://www.w3.org/2001/XMLSchema" xmlns:p="http://schemas.microsoft.com/office/2006/metadata/properties" xmlns:ns2="0bd02c47-7657-498f-a2be-d7ff3ac03674" xmlns:ns3="ad13fdc3-0444-4f55-897d-bd2b52edf2ee" targetNamespace="http://schemas.microsoft.com/office/2006/metadata/properties" ma:root="true" ma:fieldsID="b3914e64bc0c0b007a626641b6aff5e2" ns2:_="" ns3:_="">
    <xsd:import namespace="0bd02c47-7657-498f-a2be-d7ff3ac03674"/>
    <xsd:import namespace="ad13fdc3-0444-4f55-897d-bd2b52edf2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d02c47-7657-498f-a2be-d7ff3ac036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Ετικέτες εικόνας" ma:readOnly="false" ma:fieldId="{5cf76f15-5ced-4ddc-b409-7134ff3c332f}" ma:taxonomyMulti="true" ma:sspId="bdb98f44-1da0-42b7-b2c7-4323d9932be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3fdc3-0444-4f55-897d-bd2b52edf2e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e6bf9a5-81d3-41b9-baf5-d91bd5b25a3b}" ma:internalName="TaxCatchAll" ma:showField="CatchAllData" ma:web="ad13fdc3-0444-4f55-897d-bd2b52edf2e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9C600D-B2AE-45F3-AD43-5BD804EA7C29}">
  <ds:schemaRefs>
    <ds:schemaRef ds:uri="http://schemas.microsoft.com/sharepoint/v3/contenttype/forms"/>
  </ds:schemaRefs>
</ds:datastoreItem>
</file>

<file path=customXml/itemProps2.xml><?xml version="1.0" encoding="utf-8"?>
<ds:datastoreItem xmlns:ds="http://schemas.openxmlformats.org/officeDocument/2006/customXml" ds:itemID="{F64FA9FC-EBB5-4E3F-B35E-D608AF80AB06}">
  <ds:schemaRefs>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terms/"/>
    <ds:schemaRef ds:uri="http://schemas.openxmlformats.org/package/2006/metadata/core-properties"/>
    <ds:schemaRef ds:uri="http://purl.org/dc/elements/1.1/"/>
    <ds:schemaRef ds:uri="ad13fdc3-0444-4f55-897d-bd2b52edf2ee"/>
    <ds:schemaRef ds:uri="0bd02c47-7657-498f-a2be-d7ff3ac03674"/>
    <ds:schemaRef ds:uri="http://purl.org/dc/dcmitype/"/>
  </ds:schemaRefs>
</ds:datastoreItem>
</file>

<file path=customXml/itemProps3.xml><?xml version="1.0" encoding="utf-8"?>
<ds:datastoreItem xmlns:ds="http://schemas.openxmlformats.org/officeDocument/2006/customXml" ds:itemID="{41BB3271-7F1F-486A-B44B-2C0E2243D2C7}"/>
</file>

<file path=docProps/app.xml><?xml version="1.0" encoding="utf-8"?>
<Properties xmlns="http://schemas.openxmlformats.org/officeDocument/2006/extended-properties" xmlns:vt="http://schemas.openxmlformats.org/officeDocument/2006/docPropsVTypes">
  <TotalTime>2383</TotalTime>
  <Words>1036</Words>
  <Application>Microsoft Office PowerPoint</Application>
  <PresentationFormat>Ευρεία οθόνη</PresentationFormat>
  <Paragraphs>100</Paragraphs>
  <Slides>13</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13</vt:i4>
      </vt:variant>
    </vt:vector>
  </HeadingPairs>
  <TitlesOfParts>
    <vt:vector size="21" baseType="lpstr">
      <vt:lpstr>Arial</vt:lpstr>
      <vt:lpstr>Calibri</vt:lpstr>
      <vt:lpstr>Franklin Gothic Book</vt:lpstr>
      <vt:lpstr>Franklin Gothic Demi</vt:lpstr>
      <vt:lpstr>Symbol</vt:lpstr>
      <vt:lpstr>Tahoma</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Dionysia Toufexi</dc:creator>
  <cp:lastModifiedBy>Dimitris</cp:lastModifiedBy>
  <cp:revision>77</cp:revision>
  <dcterms:created xsi:type="dcterms:W3CDTF">2023-01-05T08:33:01Z</dcterms:created>
  <dcterms:modified xsi:type="dcterms:W3CDTF">2024-11-08T13:24:26Z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0x010100F96D730E271E8F4DA956E400259CAAFD</vt:lpwstr>
  </property>
  <property fmtid="{D5CDD505-2E9C-101B-9397-08002B2CF9AE}" pid="3" name="MediaServiceImageTags">
    <vt:lpwstr/>
  </property>
</Properties>
</file>