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71" r:id="rId7"/>
    <p:sldId id="309" r:id="rId8"/>
    <p:sldId id="305" r:id="rId9"/>
    <p:sldId id="306" r:id="rId10"/>
    <p:sldId id="294" r:id="rId11"/>
    <p:sldId id="272" r:id="rId12"/>
    <p:sldId id="307" r:id="rId13"/>
    <p:sldId id="288" r:id="rId14"/>
    <p:sldId id="289" r:id="rId15"/>
    <p:sldId id="308" r:id="rId16"/>
    <p:sldId id="268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395"/>
    <a:srgbClr val="EB7C69"/>
    <a:srgbClr val="688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6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5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1DC8B-5A15-CD7A-0B7B-811892DFA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4D0BA-7B47-B570-70F8-C4842228F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F187A-A296-C762-126E-68D9C9BA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793FD-833F-591B-B12E-AE0FB0CC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035E5-555F-68C9-83F6-0D2D4243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135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1B483-154D-1A7D-8D9E-9469E61A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9EDCC-737E-1AAB-B2E3-104C734E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7E5D7-76D8-9D0E-7E87-EB7EAC81D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C42FB-C192-CCB7-76A2-AF745DED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2E293-5B95-3597-8D76-AF47D7BC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8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783A0E-0B8D-941E-92CD-11CB93F44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DB2A1-D4E3-9129-A143-82B37ED27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2F5E8-05DC-F0CB-2D33-29D318BD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998F8-31F9-E2FB-12E0-8D4C21ECB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6DDBB-D2A0-6E5E-1EBC-7C72C9D3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739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BF2DA-9517-8E8E-B247-87F491C3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4F0FF-CCF9-2E42-E353-306605610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46A45-2FF0-10BA-2F6E-B737AEB80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F53BA-7F56-7DAC-7098-2825281E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59411-97F3-2C9B-CD0D-166ABB17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651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A2787-F9AF-B5C4-7930-00CF82003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F584B-B7DA-3655-805D-461A5C158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E4E9E-C739-FEEF-5A44-5BC96444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925B6-7541-DFB5-6870-5E73FF71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B5FA0-8149-6977-E154-FB13801D9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7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32E2-7B3F-6A76-BED8-CB062BAF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A5567-49C3-4AFA-1324-B653FA2B6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70125-45FF-860D-3795-3659857D2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4241A-2D00-6BFA-CEAE-D02BA1309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78E8A-1F6D-3421-BC4B-FE4C5BB5D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D9F74-B604-AED6-0A5C-AE38A088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420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3CBD-A9F7-E79C-6616-E7B6CC92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69A6A-3934-C074-3494-371D3E830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D45C4-9A51-45B4-5825-5E19D104A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248272-0182-AC4B-89F8-A179C2846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763BB-1426-D1C4-BCA5-993E16B67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A0DEB4-8CE3-B224-1859-F8FA230C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F65738-6A41-8940-DFFC-594524C9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E8286-749D-A6C3-4F85-ACE29B4D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51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591E-4D99-8245-E7D2-8C51ED36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E7C78-BAAE-2A26-106A-17DECA63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369396-45AD-7521-C8DA-BFF3040FF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63816-DD8A-06B0-866D-F6212E36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537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3AE9A-EE81-B7DF-1C67-EE143625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A8DFD9-7A74-2114-E070-FA34254D3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24A3A-DB05-F950-8207-171B0078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61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7D66E-A671-9690-F8A2-5DD02D335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BFFD8-32D3-E11F-A022-57E3A4C07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84EEA-D365-7737-2DB2-4FD78A711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1D875-C100-CA6A-9A1B-EE6BC9544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A3DA0-2C88-1DE7-D0EF-6ECA7990B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8994F-D964-4B24-B6DD-BE5B1E83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377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3F9C-C547-1849-7121-EF6EC5D7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0D3C91-2751-F538-7709-66E606F531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E08F27-C9D5-9699-B6D5-5B6583446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8265A-D06C-0EC4-B78C-B60228A2F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31DB2-5F21-8934-5D0A-A359EF72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09DB4-5B03-8D96-1E2B-C7B01A47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532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575AA-E4F9-CB67-051A-6456215DE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Klik for at redigere mastertitlens stil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B8D4F-BAB7-1221-B049-9AC5C9C0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Klik for at redigere Master-tekststile</a:t>
            </a:r>
          </a:p>
          <a:p>
            <a:pPr lvl="1"/>
            <a:r>
              <a:rPr lang="en-US" dirty="0"/>
              <a:t>Andet niveau</a:t>
            </a:r>
          </a:p>
          <a:p>
            <a:pPr lvl="2"/>
            <a:r>
              <a:rPr lang="en-US" dirty="0"/>
              <a:t>Tredje niveau</a:t>
            </a:r>
          </a:p>
          <a:p>
            <a:pPr lvl="3"/>
            <a:r>
              <a:rPr lang="en-US" dirty="0"/>
              <a:t>Fjerde niveau</a:t>
            </a:r>
          </a:p>
          <a:p>
            <a:pPr lvl="4"/>
            <a:r>
              <a:rPr lang="en-US" dirty="0"/>
              <a:t>Femte niveau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3BF7A-A975-0297-5FDD-65A064ACA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6387A-7222-4937-82DE-07BA11F88A02}" type="datetimeFigureOut">
              <a:rPr lang="el-GR" smtClean="0"/>
              <a:t>17/10/2024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77B2F-5B4D-BDD4-1DF5-089682A2A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3735A-9CB5-FCA0-8F7C-C5214C0E7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B7E91-0940-431C-B33D-7C26447573F7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925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f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f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1cy5zxxhbcbkk.cloudfront.net/guided-meditations/Body-Scan-Meditation.mp3" TargetMode="External"/><Relationship Id="rId2" Type="http://schemas.openxmlformats.org/officeDocument/2006/relationships/hyperlink" Target="https://www.youtube.com/watch?v=1nZEdqcGVzo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B4C44E-E615-1A2F-39D8-F69812F59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3586" y="3074705"/>
            <a:ext cx="792910" cy="110631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360041" y="2158139"/>
            <a:ext cx="9759119" cy="1203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 VI - SELVPLEJE OG VELFÆRD</a:t>
            </a:r>
            <a:endParaRPr lang="ro-RO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Varighed: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timer</a:t>
            </a:r>
            <a:endParaRPr lang="en-US" sz="2000" b="0" i="0" dirty="0">
              <a:effectLst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0041" y="3496240"/>
            <a:ext cx="7108431" cy="130469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Målsætning: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Udstyre fængselspersonalet med værktøjer til at identificere stressudløsere,    </a:t>
            </a:r>
          </a:p>
          <a:p>
            <a:pPr marL="0" indent="0" algn="l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håndtere stress effektivt og skabe et støttende og sundt miljø.    </a:t>
            </a:r>
          </a:p>
          <a:p>
            <a:pPr marL="0" indent="0" algn="l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arbejdsmiljø.</a:t>
            </a:r>
            <a:endParaRPr lang="en-US" sz="2400" b="0" i="0" dirty="0">
              <a:effectLst/>
            </a:endParaRPr>
          </a:p>
          <a:p>
            <a:endParaRPr lang="el-G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E17787-94DD-24C2-71E7-7C58E5C10EBF}"/>
              </a:ext>
            </a:extLst>
          </p:cNvPr>
          <p:cNvSpPr/>
          <p:nvPr/>
        </p:nvSpPr>
        <p:spPr>
          <a:xfrm>
            <a:off x="0" y="232956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08BE3D-8F8C-773C-CEEE-2B9FDB79DF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40" y="5442648"/>
            <a:ext cx="745901" cy="745221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576D0B2-90D7-09E6-841B-CC7D3839E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27" y="5564900"/>
            <a:ext cx="1052995" cy="44199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0808821-948C-C404-8EED-1443220FAC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54" y="5415033"/>
            <a:ext cx="980054" cy="7622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5D7846-8CAB-B097-FAD1-11D2210E9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656" y="5558565"/>
            <a:ext cx="651720" cy="6517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604B68-E29D-E44C-FECA-5B1EE56645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67" y="5466733"/>
            <a:ext cx="876610" cy="876610"/>
          </a:xfrm>
          <a:prstGeom prst="rect">
            <a:avLst/>
          </a:prstGeom>
        </p:spPr>
      </p:pic>
      <p:pic>
        <p:nvPicPr>
          <p:cNvPr id="16" name="Εικόνα 8">
            <a:extLst>
              <a:ext uri="{FF2B5EF4-FFF2-40B4-BE49-F238E27FC236}">
                <a16:creationId xmlns:a16="http://schemas.microsoft.com/office/drawing/2014/main" id="{29098376-3EB7-4BCD-BF97-3E63CDF96D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12" y="5596690"/>
            <a:ext cx="1906111" cy="39925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639FD96-DB31-E487-9BDC-3CFC597D9261}"/>
              </a:ext>
            </a:extLst>
          </p:cNvPr>
          <p:cNvSpPr/>
          <p:nvPr/>
        </p:nvSpPr>
        <p:spPr>
          <a:xfrm>
            <a:off x="10565584" y="513387"/>
            <a:ext cx="1626416" cy="1755897"/>
          </a:xfrm>
          <a:prstGeom prst="rect">
            <a:avLst/>
          </a:prstGeom>
          <a:blipFill dpi="0" rotWithShape="1">
            <a:blip r:embed="rId9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6460FE5-289A-CCDF-121A-084EC7B1B3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84" y="5473773"/>
            <a:ext cx="619488" cy="616735"/>
          </a:xfrm>
          <a:prstGeom prst="rect">
            <a:avLst/>
          </a:prstGeom>
        </p:spPr>
      </p:pic>
      <p:pic>
        <p:nvPicPr>
          <p:cNvPr id="32" name="Picture 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78CFD3-F795-D80C-792A-B6009C96AA6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45" y="5588841"/>
            <a:ext cx="715036" cy="5725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11867499" y="2880957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094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885705" y="681067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18437" y="219915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Eksempel på tidsplan: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018428"/>
            <a:ext cx="5145741" cy="3802311"/>
          </a:xfrm>
        </p:spPr>
        <p:txBody>
          <a:bodyPr>
            <a:norm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Godmorgen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i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7:00 - 8:00 OM MORGENEN: Vågn op og morgenrutine (personlig tid - grøn)</a:t>
            </a:r>
            <a:endParaRPr lang="ro-RO" sz="1600" dirty="0"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i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8:00 - 8:30 AM: Morgenmad (personlig tid - grøn)</a:t>
            </a:r>
            <a:endParaRPr lang="ro-RO" sz="1600" dirty="0"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8:30 - 10:00 OM MORGENEN: Fokuseret arbejdstid (arbejdsopgave - gul)</a:t>
            </a:r>
            <a:endParaRPr lang="ro-RO" sz="16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i="1" dirty="0">
                <a:effectLst/>
                <a:highlight>
                  <a:srgbClr val="0000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10:00 - 10:15 AM: Formiddagspause (pause - blå)</a:t>
            </a:r>
            <a:endParaRPr lang="ro-RO" sz="1600" dirty="0">
              <a:effectLst/>
              <a:highlight>
                <a:srgbClr val="0000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10:15 - 12:00: Fortsat arbejdstid (arbejdsopgave - gul)</a:t>
            </a:r>
            <a:endParaRPr lang="ro-RO" sz="16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i="1" dirty="0">
                <a:effectLst/>
                <a:highlight>
                  <a:srgbClr val="0000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12:00 - 13:00: Frokostpause (pause - blå)</a:t>
            </a:r>
            <a:endParaRPr lang="ro-RO" sz="1600" dirty="0">
              <a:effectLst/>
              <a:highlight>
                <a:srgbClr val="0000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4592500" y="1077885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4" y="95160"/>
            <a:ext cx="1627773" cy="17558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964EFA34-6397-FA5A-4C60-BFF43C43FF1A}"/>
              </a:ext>
            </a:extLst>
          </p:cNvPr>
          <p:cNvSpPr txBox="1">
            <a:spLocks/>
          </p:cNvSpPr>
          <p:nvPr/>
        </p:nvSpPr>
        <p:spPr>
          <a:xfrm>
            <a:off x="5602941" y="2018427"/>
            <a:ext cx="5145741" cy="38023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eftermiddagen: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13:00 - 15:00: Fokuseret arbejdstid (arbejdsopgave - gul)</a:t>
            </a:r>
            <a:endParaRPr lang="ro-RO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highlight>
                  <a:srgbClr val="0000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15:00 - 15:15: Eftermiddagspause (pause - blå)</a:t>
            </a:r>
            <a:endParaRPr lang="ro-RO" sz="1800" dirty="0">
              <a:effectLst/>
              <a:highlight>
                <a:srgbClr val="0000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15:15 - 17:00: Afsluttende arbejdstid (arbejdsopgave - gul)</a:t>
            </a:r>
            <a:endParaRPr lang="ro-RO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Aften: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17:00 - 18:00: Aftensmad og familietid (personlig tid - grøn)</a:t>
            </a:r>
            <a:endParaRPr lang="ro-RO" sz="1800" dirty="0"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18:00 - 19:00: Træning (personlig tid - grøn)</a:t>
            </a:r>
            <a:endParaRPr lang="ro-RO" sz="1800" dirty="0"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19:00 - 20:00: Fritidsaktivitet (personlig tid - grøn)</a:t>
            </a:r>
            <a:endParaRPr lang="ro-RO" sz="1800" dirty="0"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20:00 - 21:00: Afslapning og selvpleje (personlig tid - grøn)</a:t>
            </a:r>
            <a:endParaRPr lang="ro-RO" sz="1800" dirty="0"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21:00 - 22:00: Afrunding (personlig tid - grøn)</a:t>
            </a:r>
            <a:endParaRPr lang="ro-RO" sz="1800" dirty="0"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B3D2ED-06B7-53C3-05F8-23C45F73499C}"/>
              </a:ext>
            </a:extLst>
          </p:cNvPr>
          <p:cNvSpPr txBox="1"/>
          <p:nvPr/>
        </p:nvSpPr>
        <p:spPr>
          <a:xfrm>
            <a:off x="3030070" y="59849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gul til arbejdsopgaver, blå til pauser og grøn til personlig tid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4F02CE-27D4-4DCF-FC2B-BFD3469408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368" y="648776"/>
            <a:ext cx="602018" cy="60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70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278047" y="1383304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78807" y="1070391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Praksis for egenomsorg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(30 min):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166" y="2936141"/>
            <a:ext cx="3108068" cy="1223484"/>
          </a:xfrm>
        </p:spPr>
        <p:txBody>
          <a:bodyPr>
            <a:norm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Diskussion (5-10 minutter):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vigtigheden af egenomsorg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4045213" y="1806869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8477065" y="2801719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63" y="192491"/>
            <a:ext cx="1627773" cy="175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17E299-F5B9-9548-7466-ED636624F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84" y="3530154"/>
            <a:ext cx="2831581" cy="18803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441573-1FC6-792A-941A-E55EC0BD8627}"/>
              </a:ext>
            </a:extLst>
          </p:cNvPr>
          <p:cNvSpPr txBox="1"/>
          <p:nvPr/>
        </p:nvSpPr>
        <p:spPr>
          <a:xfrm>
            <a:off x="3174590" y="3916925"/>
            <a:ext cx="2956562" cy="873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Aktivitet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 tungt er dit glas? 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71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905573" y="1239864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78807" y="1070391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Plan for egenomsorg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(20 minutter):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165" y="2936141"/>
            <a:ext cx="7259621" cy="2466894"/>
          </a:xfrm>
        </p:spPr>
        <p:txBody>
          <a:bodyPr>
            <a:normAutofit/>
          </a:bodyPr>
          <a:lstStyle/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Efter aktiviteten, hvor deltagerne lavede en dagsplan, vil de blive bedt om at inkludere aktiviteter i deres dagsplan, som de nyder, og som de realistisk set kan indarbejde i deres rutine, hvis de ikke gjorde det tidligere, eller at opgradere deres liste med andre aktiviteter, som de nyder (egenomsorgsplan).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Deltagerne går sammen to og to for at dele deres planer og give hinanden støtte.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4652871" y="2341954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7966077" y="2647875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8" y="538327"/>
            <a:ext cx="1627773" cy="175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F0EE43-F5E1-C4EC-95DF-22673A805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597" y="3342997"/>
            <a:ext cx="4114238" cy="231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64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B4C44E-E615-1A2F-39D8-F69812F59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3586" y="3074705"/>
            <a:ext cx="792910" cy="110631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451073" y="2710944"/>
            <a:ext cx="8165172" cy="1203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Franklin Gothic Book" panose="020B0503020102020204" pitchFamily="34" charset="0"/>
              </a:rPr>
              <a:t>Tak skal du have!</a:t>
            </a:r>
            <a:endParaRPr lang="en-US" sz="3600" b="0" i="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E17787-94DD-24C2-71E7-7C58E5C10EBF}"/>
              </a:ext>
            </a:extLst>
          </p:cNvPr>
          <p:cNvSpPr/>
          <p:nvPr/>
        </p:nvSpPr>
        <p:spPr>
          <a:xfrm>
            <a:off x="0" y="239649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08BE3D-8F8C-773C-CEEE-2B9FDB79DF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40" y="5442648"/>
            <a:ext cx="745901" cy="745221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576D0B2-90D7-09E6-841B-CC7D3839E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27" y="5564900"/>
            <a:ext cx="1052995" cy="44199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0808821-948C-C404-8EED-1443220FAC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54" y="5415033"/>
            <a:ext cx="980054" cy="7622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5D7846-8CAB-B097-FAD1-11D2210E9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656" y="5558565"/>
            <a:ext cx="651720" cy="6517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604B68-E29D-E44C-FECA-5B1EE56645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67" y="5466733"/>
            <a:ext cx="876610" cy="876610"/>
          </a:xfrm>
          <a:prstGeom prst="rect">
            <a:avLst/>
          </a:prstGeom>
        </p:spPr>
      </p:pic>
      <p:pic>
        <p:nvPicPr>
          <p:cNvPr id="16" name="Εικόνα 8">
            <a:extLst>
              <a:ext uri="{FF2B5EF4-FFF2-40B4-BE49-F238E27FC236}">
                <a16:creationId xmlns:a16="http://schemas.microsoft.com/office/drawing/2014/main" id="{29098376-3EB7-4BCD-BF97-3E63CDF96D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12" y="5596690"/>
            <a:ext cx="1906111" cy="39925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639FD96-DB31-E487-9BDC-3CFC597D9261}"/>
              </a:ext>
            </a:extLst>
          </p:cNvPr>
          <p:cNvSpPr/>
          <p:nvPr/>
        </p:nvSpPr>
        <p:spPr>
          <a:xfrm>
            <a:off x="10387186" y="840557"/>
            <a:ext cx="1626416" cy="1755897"/>
          </a:xfrm>
          <a:prstGeom prst="rect">
            <a:avLst/>
          </a:prstGeom>
          <a:blipFill dpi="0" rotWithShape="1">
            <a:blip r:embed="rId9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6460FE5-289A-CCDF-121A-084EC7B1B3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84" y="5473773"/>
            <a:ext cx="619488" cy="616735"/>
          </a:xfrm>
          <a:prstGeom prst="rect">
            <a:avLst/>
          </a:prstGeom>
        </p:spPr>
      </p:pic>
      <p:pic>
        <p:nvPicPr>
          <p:cNvPr id="32" name="Picture 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78CFD3-F795-D80C-792A-B6009C96AA6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45" y="5588841"/>
            <a:ext cx="715036" cy="5725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11867499" y="2880957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20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2659479" y="1499553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78807" y="1070391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Introduktion og oversigt over workshoppen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 minutter)</a:t>
            </a:r>
            <a:endParaRPr lang="ro-R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662" y="2582335"/>
            <a:ext cx="10339754" cy="3802311"/>
          </a:xfrm>
        </p:spPr>
        <p:txBody>
          <a:bodyPr>
            <a:normAutofit/>
          </a:bodyPr>
          <a:lstStyle/>
          <a:p>
            <a:pPr algn="l"/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Isbryder </a:t>
            </a:r>
          </a:p>
          <a:p>
            <a:pPr algn="l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en væg eller et stort stykke papir skriver deltagerne deres navn, profession og mindst én forventning fra workshoppen. 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2000" b="0" i="0" dirty="0">
              <a:effectLst/>
            </a:endParaRPr>
          </a:p>
          <a:p>
            <a:pPr marL="0" indent="0">
              <a:buNone/>
            </a:pPr>
            <a:endParaRPr lang="en-US" sz="1800" b="0" i="0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3544349" y="1916276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640996" y="2899973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491"/>
            <a:ext cx="1627773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484232" y="764195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774371" y="348261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 Identificering af stressudløsere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 minutter)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094" y="2588924"/>
            <a:ext cx="4456826" cy="2665974"/>
          </a:xfrm>
        </p:spPr>
        <p:txBody>
          <a:bodyPr>
            <a:norm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Personlige stressfaktorer og tidlige tegn på stress:</a:t>
            </a:r>
          </a:p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Interaktiv diskussion (15 minutter):</a:t>
            </a:r>
          </a:p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almindelige stressfaktorer (f.eks. høj arbejdsbyrde, håndtering af vanskelige indsatte, skifteholdsarbejde)</a:t>
            </a:r>
          </a:p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tidlige tegn på stress: irritabilitet, træthed, koncentrationsbesvær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4251398" y="1212299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569278" y="1933390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8" y="109387"/>
            <a:ext cx="1627773" cy="175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1AE32D-B3D6-53B5-42B2-42A6D79CE3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59" y="2588924"/>
            <a:ext cx="3677911" cy="252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8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484" y="1943269"/>
            <a:ext cx="9903242" cy="4159502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i personlig refleksion (5 minutter):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Afsnit 1: Identificering af personlige stressfaktorer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Instruktioner: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Lav en liste over de stressfaktorer, du møder i dit daglige arbejde og privatliv. Tænk på situationer, opgaver eller interaktioner, som konsekvent giver dig stress.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Arbejdsrelaterede stressfaktorer</a:t>
            </a:r>
          </a:p>
          <a:p>
            <a:pPr marL="342900" marR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Stressfaktorer i privatlivet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AutoNum type="arabicPeriod"/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Miljømæssige stressfaktorer (f.eks. støj, overbelægning):</a:t>
            </a:r>
          </a:p>
          <a:p>
            <a:pPr marL="342900" marR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9397953" y="1427452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537577" y="1473171"/>
            <a:ext cx="86385" cy="32906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8" y="109387"/>
            <a:ext cx="1627773" cy="175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E6F8AB-B334-FF12-F7EC-D60B1F41A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70" y="0"/>
            <a:ext cx="1801372" cy="168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6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4732" y="2149456"/>
            <a:ext cx="10339754" cy="4159502"/>
          </a:xfrm>
        </p:spPr>
        <p:txBody>
          <a:bodyPr>
            <a:norm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Instruktioner:</a:t>
            </a:r>
            <a:endParaRPr lang="en-US" sz="1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Identificer de tidlige tegn på stress, som du bemærker hos dig selv. Disse tegn kan være fysiske, følelsesmæssige, adfærdsmæssige eller kognitive. 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AutoNum type="arabicPeriod"/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Fysiske tegn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AutoNum type="arabicPeriod"/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Følelsesmæssige tegn</a:t>
            </a:r>
            <a:endParaRPr lang="en-US" sz="1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AutoNum type="arabicPeriod"/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Adfærdsmæssige tegn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AutoNum type="arabicPeriod"/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Kognitive tegn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569278" y="1933390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3" y="0"/>
            <a:ext cx="1627773" cy="175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1B592C-D09A-57B2-8018-1791A3E79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263" y="533884"/>
            <a:ext cx="1213187" cy="14281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998BA9-CCAC-8DF0-60D1-1701BA9F9D1C}"/>
              </a:ext>
            </a:extLst>
          </p:cNvPr>
          <p:cNvSpPr txBox="1"/>
          <p:nvPr/>
        </p:nvSpPr>
        <p:spPr>
          <a:xfrm>
            <a:off x="3693459" y="877900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Afsnit 2: Genkendelse af tidlige tegn på stress</a:t>
            </a:r>
          </a:p>
        </p:txBody>
      </p:sp>
    </p:spTree>
    <p:extLst>
      <p:ext uri="{BB962C8B-B14F-4D97-AF65-F5344CB8AC3E}">
        <p14:creationId xmlns:p14="http://schemas.microsoft.com/office/powerpoint/2010/main" val="341330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697" y="2122562"/>
            <a:ext cx="10339754" cy="4159502"/>
          </a:xfrm>
        </p:spPr>
        <p:txBody>
          <a:bodyPr>
            <a:norm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Instruktioner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Reflekter over dine svar ovenfor. Overvej, hvordan disse stressfaktorer og tegn på stress påvirker dit daglige liv og din arbejdsindsats. Skriv eventuelle indsigter eller mønstre ned, som du bemærker.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Indsigt/mønstre 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Strategier, du bruger til at håndtere stress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569278" y="2085792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3" y="0"/>
            <a:ext cx="1627773" cy="175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AD54AF-5945-067B-8FD1-177FEA3E0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23" y="965427"/>
            <a:ext cx="2085792" cy="20857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1E97E2-2C69-BB34-1928-65A7F5010C8E}"/>
              </a:ext>
            </a:extLst>
          </p:cNvPr>
          <p:cNvSpPr txBox="1"/>
          <p:nvPr/>
        </p:nvSpPr>
        <p:spPr>
          <a:xfrm>
            <a:off x="4572000" y="1019401"/>
            <a:ext cx="240254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Afsnit 3: Refleksion</a:t>
            </a:r>
          </a:p>
        </p:txBody>
      </p:sp>
    </p:spTree>
    <p:extLst>
      <p:ext uri="{BB962C8B-B14F-4D97-AF65-F5344CB8AC3E}">
        <p14:creationId xmlns:p14="http://schemas.microsoft.com/office/powerpoint/2010/main" val="273628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000138" y="1488533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78807" y="1070391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Praktiske færdigheder til at håndtere stress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(50 min)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654" y="2460177"/>
            <a:ext cx="10955216" cy="3802311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Afspændingsteknikker: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Vejledt praksis (15 minutter): - Start med en dyb vejrtrækningsøvelse, da den er grundlaget for alle afspændings-/meditationsøvelser.</a:t>
            </a:r>
          </a:p>
          <a:p>
            <a:pPr algn="l"/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Progressiv muskelafspænding</a:t>
            </a:r>
            <a:endParaRPr lang="ro-RO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Deltagerne skal lytte til følgende video, når de øver sig på øvelsen: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https://www.youtube.com/watch?v=1nZEdqcGVzo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Kort mindfulness-meditation</a:t>
            </a:r>
          </a:p>
          <a:p>
            <a:pPr algn="l"/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https://d1cy5zxxhbcbkk.cloudfront.net/guided-meditations/Body-Scan-Meditation.mp3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3878956" y="1905253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640996" y="2899973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69" y="2787"/>
            <a:ext cx="1627773" cy="1755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57E697-54EB-CB0E-2723-FB5287D5BC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179" y="110281"/>
            <a:ext cx="2041536" cy="20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87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952293" y="1443974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78807" y="1070391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Tidsstyring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 min):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376" y="2232615"/>
            <a:ext cx="10955216" cy="4284726"/>
          </a:xfrm>
        </p:spPr>
        <p:txBody>
          <a:bodyPr>
            <a:norm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Målsætning: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Vigtigheden af at prioritere opgaver og sætte realistiske mål.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Teknikker til at styre tiden effektivt i et stresset miljø.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i tidsstyring (20 minutter):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små grupper udarbejder eller bruger deltagerne (se eksempel) en enkel dagsplan med fokus på tid til arbejdsopgaver, pauser og personlig tid.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Stafetaktivitet (10 min):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 et dagligt skema ved hjælp af klistermærkerne </a:t>
            </a:r>
          </a:p>
          <a:p>
            <a:pPr marL="342900" indent="-342900" algn="l"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gul til arbejdsopgaver, blå til pauser og grøn til personlig tid</a:t>
            </a:r>
          </a:p>
          <a:p>
            <a:pPr marL="342900" indent="-342900" algn="l"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Brainstorm forskellige aktiviteter/opgaver for hver kategori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Skriv hver aktivitet/opgave på den tilsvarende farvede sticky note (5 min).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4652871" y="1859032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640996" y="2899973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8" y="103232"/>
            <a:ext cx="1627773" cy="175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0B826F-B718-D0F7-CBE2-4A22DBE58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90" y="1443974"/>
            <a:ext cx="2263377" cy="226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7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823" y="2061882"/>
            <a:ext cx="7551869" cy="4601623"/>
          </a:xfrm>
        </p:spPr>
        <p:txBody>
          <a:bodyPr>
            <a:norm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Opbygning af skemaet </a:t>
            </a: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 minutter):</a:t>
            </a:r>
          </a:p>
          <a:p>
            <a:pPr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Hver gruppe vælger en repræsentant til at præsentere deres tidsplan for den større gruppe.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Præsentation og diskussion (5 minutter):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Hver gruppe præsenterer deres dagsplan for den større gruppe.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diskutere de forskellige tilgange, som hver gruppe har taget, og fremhæve effektive planlægningsstrategier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Konklusion (5 minutter)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opsummere de vigtigste punkter i at skabe en afbalanceret dagsplan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opfordre deltagerne til at reflektere over, hvordan de kan implementere lignende skemaer i deres eget liv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640996" y="2899973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8" y="0"/>
            <a:ext cx="1627773" cy="175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144117-45C7-5DCB-2807-FE419E33F7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273" y="1169898"/>
            <a:ext cx="2155442" cy="21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91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13fdc3-0444-4f55-897d-bd2b52edf2ee" xsi:nil="true"/>
    <lcf76f155ced4ddcb4097134ff3c332f xmlns="0bd02c47-7657-498f-a2be-d7ff3ac0367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96D730E271E8F4DA956E400259CAAFD" ma:contentTypeVersion="14" ma:contentTypeDescription="Opret et nyt dokument." ma:contentTypeScope="" ma:versionID="17dab73011247f2cce3fa2837ebf578c">
  <xsd:schema xmlns:xsd="http://www.w3.org/2001/XMLSchema" xmlns:xs="http://www.w3.org/2001/XMLSchema" xmlns:p="http://schemas.microsoft.com/office/2006/metadata/properties" xmlns:ns2="0bd02c47-7657-498f-a2be-d7ff3ac03674" xmlns:ns3="ad13fdc3-0444-4f55-897d-bd2b52edf2ee" targetNamespace="http://schemas.microsoft.com/office/2006/metadata/properties" ma:root="true" ma:fieldsID="ef2a580f6705f3f11c66da40eb6cff5b" ns2:_="" ns3:_="">
    <xsd:import namespace="0bd02c47-7657-498f-a2be-d7ff3ac03674"/>
    <xsd:import namespace="ad13fdc3-0444-4f55-897d-bd2b52edf2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d02c47-7657-498f-a2be-d7ff3ac036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bdb98f44-1da0-42b7-b2c7-4323d9932b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3fdc3-0444-4f55-897d-bd2b52edf2e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e6bf9a5-81d3-41b9-baf5-d91bd5b25a3b}" ma:internalName="TaxCatchAll" ma:showField="CatchAllData" ma:web="ad13fdc3-0444-4f55-897d-bd2b52edf2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9C600D-B2AE-45F3-AD43-5BD804EA7C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4FA9FC-EBB5-4E3F-B35E-D608AF80AB06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ad13fdc3-0444-4f55-897d-bd2b52edf2ee"/>
    <ds:schemaRef ds:uri="0bd02c47-7657-498f-a2be-d7ff3ac0367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06CDE14-9C09-4528-B53A-7DE8BBA904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d02c47-7657-498f-a2be-d7ff3ac03674"/>
    <ds:schemaRef ds:uri="ad13fdc3-0444-4f55-897d-bd2b52edf2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857</Words>
  <Application>Microsoft Office PowerPoint</Application>
  <PresentationFormat>Widescreen</PresentationFormat>
  <Paragraphs>98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20" baseType="lpstr">
      <vt:lpstr>Arial</vt:lpstr>
      <vt:lpstr>Calibri</vt:lpstr>
      <vt:lpstr>Franklin Gothic Book</vt:lpstr>
      <vt:lpstr>Franklin Gothic Demi</vt:lpstr>
      <vt:lpstr>Symbol</vt:lpstr>
      <vt:lpstr>Wingdings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Dionysia Toufexi</dc:creator>
  <cp:keywords>, docId:7B357141024CBEB4A448510DD6955255</cp:keywords>
  <cp:lastModifiedBy>Søren Gregersen</cp:lastModifiedBy>
  <cp:revision>75</cp:revision>
  <dcterms:created xsi:type="dcterms:W3CDTF">2023-01-05T08:33:01Z</dcterms:created>
  <dcterms:modified xsi:type="dcterms:W3CDTF">2024-10-17T11:43:33Z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0x010100F96D730E271E8F4DA956E400259CAAFD</vt:lpwstr>
  </property>
  <property fmtid="{D5CDD505-2E9C-101B-9397-08002B2CF9AE}" pid="3" name="MediaServiceImageTags">
    <vt:lpwstr/>
  </property>
</Properties>
</file>