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8" r:id="rId6"/>
    <p:sldId id="311" r:id="rId7"/>
    <p:sldId id="312" r:id="rId8"/>
    <p:sldId id="313" r:id="rId9"/>
    <p:sldId id="265" r:id="rId10"/>
    <p:sldId id="271" r:id="rId11"/>
    <p:sldId id="309" r:id="rId12"/>
    <p:sldId id="305" r:id="rId13"/>
    <p:sldId id="306" r:id="rId14"/>
    <p:sldId id="294" r:id="rId15"/>
    <p:sldId id="272" r:id="rId16"/>
    <p:sldId id="307" r:id="rId17"/>
    <p:sldId id="288" r:id="rId18"/>
    <p:sldId id="289" r:id="rId19"/>
    <p:sldId id="308" r:id="rId20"/>
    <p:sldId id="310"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395"/>
    <a:srgbClr val="EB7C69"/>
    <a:srgbClr val="688B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61" autoAdjust="0"/>
    <p:restoredTop sz="94660"/>
  </p:normalViewPr>
  <p:slideViewPr>
    <p:cSldViewPr snapToGrid="0">
      <p:cViewPr varScale="1">
        <p:scale>
          <a:sx n="75" d="100"/>
          <a:sy n="75" d="100"/>
        </p:scale>
        <p:origin x="534" y="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1DC8B-5A15-CD7A-0B7B-811892DFAD77}"/>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l-GR" dirty="0"/>
          </a:p>
        </p:txBody>
      </p:sp>
      <p:sp>
        <p:nvSpPr>
          <p:cNvPr id="3" name="Subtitle 2">
            <a:extLst>
              <a:ext uri="{FF2B5EF4-FFF2-40B4-BE49-F238E27FC236}">
                <a16:creationId xmlns:a16="http://schemas.microsoft.com/office/drawing/2014/main" id="{9094D0BA-7B47-B570-70F8-C4842228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a:extLst>
              <a:ext uri="{FF2B5EF4-FFF2-40B4-BE49-F238E27FC236}">
                <a16:creationId xmlns:a16="http://schemas.microsoft.com/office/drawing/2014/main" id="{203F187A-A296-C762-126E-68D9C9BABB21}"/>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76F793FD-833F-591B-B12E-AE0FB0CC9B68}"/>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BC2035E5-555F-68C9-83F6-0D2D4243C3D9}"/>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551357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1B483-154D-1A7D-8D9E-9469E61AB911}"/>
              </a:ext>
            </a:extLst>
          </p:cNvPr>
          <p:cNvSpPr>
            <a:spLocks noGrp="1"/>
          </p:cNvSpPr>
          <p:nvPr>
            <p:ph type="title"/>
          </p:nvPr>
        </p:nvSpPr>
        <p:spPr/>
        <p:txBody>
          <a:bodyPr/>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9289EDCC-737E-1AAB-B2E3-104C734E25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9887E5D7-76D8-9D0E-7E87-EB7EAC81D7A1}"/>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D96C42FB-C192-CCB7-76A2-AF745DED4E97}"/>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FA52E293-5B95-3597-8D76-AF47D7BC6FDE}"/>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1187083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783A0E-0B8D-941E-92CD-11CB93F443F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a:extLst>
              <a:ext uri="{FF2B5EF4-FFF2-40B4-BE49-F238E27FC236}">
                <a16:creationId xmlns:a16="http://schemas.microsoft.com/office/drawing/2014/main" id="{7A3DB2A1-D4E3-9129-A143-82B37ED27B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a:extLst>
              <a:ext uri="{FF2B5EF4-FFF2-40B4-BE49-F238E27FC236}">
                <a16:creationId xmlns:a16="http://schemas.microsoft.com/office/drawing/2014/main" id="{4FF2F5E8-05DC-F0CB-2D33-29D318BD46FF}"/>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EDE998F8-31F9-E2FB-12E0-8D4C21ECB209}"/>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85F6DDBB-D2A0-6E5E-1EBC-7C72C9D33199}"/>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413739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BF2DA-9517-8E8E-B247-87F491C3748C}"/>
              </a:ext>
            </a:extLst>
          </p:cNvPr>
          <p:cNvSpPr>
            <a:spLocks noGrp="1"/>
          </p:cNvSpPr>
          <p:nvPr>
            <p:ph type="title"/>
          </p:nvPr>
        </p:nvSpPr>
        <p:spPr/>
        <p:txBody>
          <a:bodyPr/>
          <a:lstStyle>
            <a:lvl1pPr>
              <a:defRPr>
                <a:latin typeface="Franklin Gothic Demi" panose="020B0703020102020204" pitchFamily="34" charset="0"/>
              </a:defRPr>
            </a:lvl1pPr>
          </a:lstStyle>
          <a:p>
            <a:r>
              <a:rPr lang="en-US" dirty="0"/>
              <a:t>Click to edit Master title style</a:t>
            </a:r>
            <a:endParaRPr lang="el-GR" dirty="0"/>
          </a:p>
        </p:txBody>
      </p:sp>
      <p:sp>
        <p:nvSpPr>
          <p:cNvPr id="3" name="Content Placeholder 2">
            <a:extLst>
              <a:ext uri="{FF2B5EF4-FFF2-40B4-BE49-F238E27FC236}">
                <a16:creationId xmlns:a16="http://schemas.microsoft.com/office/drawing/2014/main" id="{1694F0FF-CCF9-2E42-E353-306605610946}"/>
              </a:ext>
            </a:extLst>
          </p:cNvPr>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
        <p:nvSpPr>
          <p:cNvPr id="4" name="Date Placeholder 3">
            <a:extLst>
              <a:ext uri="{FF2B5EF4-FFF2-40B4-BE49-F238E27FC236}">
                <a16:creationId xmlns:a16="http://schemas.microsoft.com/office/drawing/2014/main" id="{EF946A45-2FF0-10BA-2F6E-B737AEB802F2}"/>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281F53BA-7F56-7DAC-7098-2825281E7A25}"/>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90B59411-97F3-2C9B-CD0D-166ABB17D8E7}"/>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3456512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A2787-F9AF-B5C4-7930-00CF820031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a:extLst>
              <a:ext uri="{FF2B5EF4-FFF2-40B4-BE49-F238E27FC236}">
                <a16:creationId xmlns:a16="http://schemas.microsoft.com/office/drawing/2014/main" id="{50BF584B-B7DA-3655-805D-461A5C158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7E4E9E-C739-FEEF-5A44-5BC9644490CB}"/>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8B6925B6-7541-DFB5-6870-5E73FF7199CB}"/>
              </a:ext>
            </a:extLst>
          </p:cNvPr>
          <p:cNvSpPr>
            <a:spLocks noGrp="1"/>
          </p:cNvSpPr>
          <p:nvPr>
            <p:ph type="ftr" sz="quarter" idx="11"/>
          </p:nvPr>
        </p:nvSpPr>
        <p:spPr/>
        <p:txBody>
          <a:bodyPr/>
          <a:lstStyle/>
          <a:p>
            <a:endParaRPr lang="el-GR"/>
          </a:p>
        </p:txBody>
      </p:sp>
      <p:sp>
        <p:nvSpPr>
          <p:cNvPr id="6" name="Slide Number Placeholder 5">
            <a:extLst>
              <a:ext uri="{FF2B5EF4-FFF2-40B4-BE49-F238E27FC236}">
                <a16:creationId xmlns:a16="http://schemas.microsoft.com/office/drawing/2014/main" id="{ACDB5FA0-8149-6977-E154-FB13801D9D49}"/>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5407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E32E2-7B3F-6A76-BED8-CB062BAFEEEB}"/>
              </a:ext>
            </a:extLst>
          </p:cNvPr>
          <p:cNvSpPr>
            <a:spLocks noGrp="1"/>
          </p:cNvSpPr>
          <p:nvPr>
            <p:ph type="title"/>
          </p:nvPr>
        </p:nvSpPr>
        <p:spPr/>
        <p:txBody>
          <a:bodyPr/>
          <a:lstStyle/>
          <a:p>
            <a:r>
              <a:rPr lang="en-US"/>
              <a:t>Click to edit Master title style</a:t>
            </a:r>
            <a:endParaRPr lang="el-GR"/>
          </a:p>
        </p:txBody>
      </p:sp>
      <p:sp>
        <p:nvSpPr>
          <p:cNvPr id="3" name="Content Placeholder 2">
            <a:extLst>
              <a:ext uri="{FF2B5EF4-FFF2-40B4-BE49-F238E27FC236}">
                <a16:creationId xmlns:a16="http://schemas.microsoft.com/office/drawing/2014/main" id="{FCFA5567-49C3-4AFA-1324-B653FA2B65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a:extLst>
              <a:ext uri="{FF2B5EF4-FFF2-40B4-BE49-F238E27FC236}">
                <a16:creationId xmlns:a16="http://schemas.microsoft.com/office/drawing/2014/main" id="{D4A70125-45FF-860D-3795-3659857D2E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a:extLst>
              <a:ext uri="{FF2B5EF4-FFF2-40B4-BE49-F238E27FC236}">
                <a16:creationId xmlns:a16="http://schemas.microsoft.com/office/drawing/2014/main" id="{0A14241A-2D00-6BFA-CEAE-D02BA1309359}"/>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6" name="Footer Placeholder 5">
            <a:extLst>
              <a:ext uri="{FF2B5EF4-FFF2-40B4-BE49-F238E27FC236}">
                <a16:creationId xmlns:a16="http://schemas.microsoft.com/office/drawing/2014/main" id="{D8F78E8A-1F6D-3421-BC4B-FE4C5BB5DE5C}"/>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959D9F74-B604-AED6-0A5C-AE38A0882F01}"/>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65420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23CBD-A9F7-E79C-6616-E7B6CC92F607}"/>
              </a:ext>
            </a:extLst>
          </p:cNvPr>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a:extLst>
              <a:ext uri="{FF2B5EF4-FFF2-40B4-BE49-F238E27FC236}">
                <a16:creationId xmlns:a16="http://schemas.microsoft.com/office/drawing/2014/main" id="{FC169A6A-3934-C074-3494-371D3E8305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67D45C4-9A51-45B4-5825-5E19D104AE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a:extLst>
              <a:ext uri="{FF2B5EF4-FFF2-40B4-BE49-F238E27FC236}">
                <a16:creationId xmlns:a16="http://schemas.microsoft.com/office/drawing/2014/main" id="{88248272-0182-AC4B-89F8-A179C2846C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763BB-1426-D1C4-BCA5-993E16B67B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a:extLst>
              <a:ext uri="{FF2B5EF4-FFF2-40B4-BE49-F238E27FC236}">
                <a16:creationId xmlns:a16="http://schemas.microsoft.com/office/drawing/2014/main" id="{57A0DEB4-8CE3-B224-1859-F8FA230C8D84}"/>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8" name="Footer Placeholder 7">
            <a:extLst>
              <a:ext uri="{FF2B5EF4-FFF2-40B4-BE49-F238E27FC236}">
                <a16:creationId xmlns:a16="http://schemas.microsoft.com/office/drawing/2014/main" id="{ABF65738-6A41-8940-DFFC-594524C933B0}"/>
              </a:ext>
            </a:extLst>
          </p:cNvPr>
          <p:cNvSpPr>
            <a:spLocks noGrp="1"/>
          </p:cNvSpPr>
          <p:nvPr>
            <p:ph type="ftr" sz="quarter" idx="11"/>
          </p:nvPr>
        </p:nvSpPr>
        <p:spPr/>
        <p:txBody>
          <a:bodyPr/>
          <a:lstStyle/>
          <a:p>
            <a:endParaRPr lang="el-GR"/>
          </a:p>
        </p:txBody>
      </p:sp>
      <p:sp>
        <p:nvSpPr>
          <p:cNvPr id="9" name="Slide Number Placeholder 8">
            <a:extLst>
              <a:ext uri="{FF2B5EF4-FFF2-40B4-BE49-F238E27FC236}">
                <a16:creationId xmlns:a16="http://schemas.microsoft.com/office/drawing/2014/main" id="{94EE8286-749D-A6C3-4F85-ACE29B4D6966}"/>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358251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4591E-4D99-8245-E7D2-8C51ED36C07A}"/>
              </a:ext>
            </a:extLst>
          </p:cNvPr>
          <p:cNvSpPr>
            <a:spLocks noGrp="1"/>
          </p:cNvSpPr>
          <p:nvPr>
            <p:ph type="title"/>
          </p:nvPr>
        </p:nvSpPr>
        <p:spPr/>
        <p:txBody>
          <a:bodyPr/>
          <a:lstStyle/>
          <a:p>
            <a:r>
              <a:rPr lang="en-US"/>
              <a:t>Click to edit Master title style</a:t>
            </a:r>
            <a:endParaRPr lang="el-GR"/>
          </a:p>
        </p:txBody>
      </p:sp>
      <p:sp>
        <p:nvSpPr>
          <p:cNvPr id="3" name="Date Placeholder 2">
            <a:extLst>
              <a:ext uri="{FF2B5EF4-FFF2-40B4-BE49-F238E27FC236}">
                <a16:creationId xmlns:a16="http://schemas.microsoft.com/office/drawing/2014/main" id="{72DE7C78-BAAE-2A26-106A-17DECA634786}"/>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4" name="Footer Placeholder 3">
            <a:extLst>
              <a:ext uri="{FF2B5EF4-FFF2-40B4-BE49-F238E27FC236}">
                <a16:creationId xmlns:a16="http://schemas.microsoft.com/office/drawing/2014/main" id="{FF369396-45AD-7521-C8DA-BFF3040FFF38}"/>
              </a:ext>
            </a:extLst>
          </p:cNvPr>
          <p:cNvSpPr>
            <a:spLocks noGrp="1"/>
          </p:cNvSpPr>
          <p:nvPr>
            <p:ph type="ftr" sz="quarter" idx="11"/>
          </p:nvPr>
        </p:nvSpPr>
        <p:spPr/>
        <p:txBody>
          <a:bodyPr/>
          <a:lstStyle/>
          <a:p>
            <a:endParaRPr lang="el-GR"/>
          </a:p>
        </p:txBody>
      </p:sp>
      <p:sp>
        <p:nvSpPr>
          <p:cNvPr id="5" name="Slide Number Placeholder 4">
            <a:extLst>
              <a:ext uri="{FF2B5EF4-FFF2-40B4-BE49-F238E27FC236}">
                <a16:creationId xmlns:a16="http://schemas.microsoft.com/office/drawing/2014/main" id="{4B363816-DD8A-06B0-866D-F6212E36EDC3}"/>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265537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E3AE9A-EE81-B7DF-1C67-EE1436259CD0}"/>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3" name="Footer Placeholder 2">
            <a:extLst>
              <a:ext uri="{FF2B5EF4-FFF2-40B4-BE49-F238E27FC236}">
                <a16:creationId xmlns:a16="http://schemas.microsoft.com/office/drawing/2014/main" id="{D4A8DFD9-7A74-2114-E070-FA34254D3407}"/>
              </a:ext>
            </a:extLst>
          </p:cNvPr>
          <p:cNvSpPr>
            <a:spLocks noGrp="1"/>
          </p:cNvSpPr>
          <p:nvPr>
            <p:ph type="ftr" sz="quarter" idx="11"/>
          </p:nvPr>
        </p:nvSpPr>
        <p:spPr/>
        <p:txBody>
          <a:bodyPr/>
          <a:lstStyle/>
          <a:p>
            <a:endParaRPr lang="el-GR"/>
          </a:p>
        </p:txBody>
      </p:sp>
      <p:sp>
        <p:nvSpPr>
          <p:cNvPr id="4" name="Slide Number Placeholder 3">
            <a:extLst>
              <a:ext uri="{FF2B5EF4-FFF2-40B4-BE49-F238E27FC236}">
                <a16:creationId xmlns:a16="http://schemas.microsoft.com/office/drawing/2014/main" id="{8D724A3A-DB05-F950-8207-171B0078952F}"/>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203961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7D66E-A671-9690-F8A2-5DD02D3356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a:extLst>
              <a:ext uri="{FF2B5EF4-FFF2-40B4-BE49-F238E27FC236}">
                <a16:creationId xmlns:a16="http://schemas.microsoft.com/office/drawing/2014/main" id="{5C9BFFD8-32D3-E11F-A022-57E3A4C07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a:extLst>
              <a:ext uri="{FF2B5EF4-FFF2-40B4-BE49-F238E27FC236}">
                <a16:creationId xmlns:a16="http://schemas.microsoft.com/office/drawing/2014/main" id="{87284EEA-D365-7737-2DB2-4FD78A711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21D875-C100-CA6A-9A1B-EE6BC95440E4}"/>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6" name="Footer Placeholder 5">
            <a:extLst>
              <a:ext uri="{FF2B5EF4-FFF2-40B4-BE49-F238E27FC236}">
                <a16:creationId xmlns:a16="http://schemas.microsoft.com/office/drawing/2014/main" id="{F4FA3DA0-2C88-1DE7-D0EF-6ECA7990BCD9}"/>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0598994F-D964-4B24-B6DD-BE5B1E83BC82}"/>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3103770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F3F9C-C547-1849-7121-EF6EC5D7D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a:extLst>
              <a:ext uri="{FF2B5EF4-FFF2-40B4-BE49-F238E27FC236}">
                <a16:creationId xmlns:a16="http://schemas.microsoft.com/office/drawing/2014/main" id="{7D0D3C91-2751-F538-7709-66E606F531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a:extLst>
              <a:ext uri="{FF2B5EF4-FFF2-40B4-BE49-F238E27FC236}">
                <a16:creationId xmlns:a16="http://schemas.microsoft.com/office/drawing/2014/main" id="{C9E08F27-C9D5-9699-B6D5-5B65834466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F8265A-D06C-0EC4-B78C-B60228A2F059}"/>
              </a:ext>
            </a:extLst>
          </p:cNvPr>
          <p:cNvSpPr>
            <a:spLocks noGrp="1"/>
          </p:cNvSpPr>
          <p:nvPr>
            <p:ph type="dt" sz="half" idx="10"/>
          </p:nvPr>
        </p:nvSpPr>
        <p:spPr/>
        <p:txBody>
          <a:bodyPr/>
          <a:lstStyle/>
          <a:p>
            <a:fld id="{7046387A-7222-4937-82DE-07BA11F88A02}" type="datetimeFigureOut">
              <a:rPr lang="el-GR" smtClean="0"/>
              <a:t>27/9/2025</a:t>
            </a:fld>
            <a:endParaRPr lang="el-GR"/>
          </a:p>
        </p:txBody>
      </p:sp>
      <p:sp>
        <p:nvSpPr>
          <p:cNvPr id="6" name="Footer Placeholder 5">
            <a:extLst>
              <a:ext uri="{FF2B5EF4-FFF2-40B4-BE49-F238E27FC236}">
                <a16:creationId xmlns:a16="http://schemas.microsoft.com/office/drawing/2014/main" id="{0D231DB2-5F21-8934-5D0A-A359EF72A573}"/>
              </a:ext>
            </a:extLst>
          </p:cNvPr>
          <p:cNvSpPr>
            <a:spLocks noGrp="1"/>
          </p:cNvSpPr>
          <p:nvPr>
            <p:ph type="ftr" sz="quarter" idx="11"/>
          </p:nvPr>
        </p:nvSpPr>
        <p:spPr/>
        <p:txBody>
          <a:bodyPr/>
          <a:lstStyle/>
          <a:p>
            <a:endParaRPr lang="el-GR"/>
          </a:p>
        </p:txBody>
      </p:sp>
      <p:sp>
        <p:nvSpPr>
          <p:cNvPr id="7" name="Slide Number Placeholder 6">
            <a:extLst>
              <a:ext uri="{FF2B5EF4-FFF2-40B4-BE49-F238E27FC236}">
                <a16:creationId xmlns:a16="http://schemas.microsoft.com/office/drawing/2014/main" id="{62D09DB4-5B03-8D96-1E2B-C7B01A475C46}"/>
              </a:ext>
            </a:extLst>
          </p:cNvPr>
          <p:cNvSpPr>
            <a:spLocks noGrp="1"/>
          </p:cNvSpPr>
          <p:nvPr>
            <p:ph type="sldNum" sz="quarter" idx="12"/>
          </p:nvPr>
        </p:nvSpPr>
        <p:spPr/>
        <p:txBody>
          <a:bodyPr/>
          <a:lstStyle/>
          <a:p>
            <a:fld id="{556B7E91-0940-431C-B33D-7C26447573F7}" type="slidenum">
              <a:rPr lang="el-GR" smtClean="0"/>
              <a:t>‹#›</a:t>
            </a:fld>
            <a:endParaRPr lang="el-GR"/>
          </a:p>
        </p:txBody>
      </p:sp>
    </p:spTree>
    <p:extLst>
      <p:ext uri="{BB962C8B-B14F-4D97-AF65-F5344CB8AC3E}">
        <p14:creationId xmlns:p14="http://schemas.microsoft.com/office/powerpoint/2010/main" val="355532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C575AA-E4F9-CB67-051A-6456215DE3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Faceți clic pentru a edita stilul titlului principal</a:t>
            </a:r>
            <a:endParaRPr lang="el-GR" dirty="0"/>
          </a:p>
        </p:txBody>
      </p:sp>
      <p:sp>
        <p:nvSpPr>
          <p:cNvPr id="3" name="Text Placeholder 2">
            <a:extLst>
              <a:ext uri="{FF2B5EF4-FFF2-40B4-BE49-F238E27FC236}">
                <a16:creationId xmlns:a16="http://schemas.microsoft.com/office/drawing/2014/main" id="{28AB8D4F-BAB7-1221-B049-9AC5C9C067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Faceți clic pentru a edita stilurile textului principal</a:t>
            </a:r>
          </a:p>
          <a:p>
            <a:pPr lvl="1"/>
            <a:r>
              <a:rPr lang="en-US" dirty="0"/>
              <a:t>Al doilea nivel</a:t>
            </a:r>
          </a:p>
          <a:p>
            <a:pPr lvl="2"/>
            <a:r>
              <a:rPr lang="en-US" dirty="0"/>
              <a:t>Al treilea nivel</a:t>
            </a:r>
          </a:p>
          <a:p>
            <a:pPr lvl="3"/>
            <a:r>
              <a:rPr lang="en-US" dirty="0"/>
              <a:t>Al patrulea nivel</a:t>
            </a:r>
          </a:p>
          <a:p>
            <a:pPr lvl="4"/>
            <a:r>
              <a:rPr lang="en-US" dirty="0"/>
              <a:t>Al cincilea nivel</a:t>
            </a:r>
            <a:endParaRPr lang="el-GR" dirty="0"/>
          </a:p>
        </p:txBody>
      </p:sp>
      <p:sp>
        <p:nvSpPr>
          <p:cNvPr id="4" name="Date Placeholder 3">
            <a:extLst>
              <a:ext uri="{FF2B5EF4-FFF2-40B4-BE49-F238E27FC236}">
                <a16:creationId xmlns:a16="http://schemas.microsoft.com/office/drawing/2014/main" id="{0B53BF7A-A975-0297-5FDD-65A064ACA9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6387A-7222-4937-82DE-07BA11F88A02}" type="datetimeFigureOut">
              <a:rPr lang="el-GR" smtClean="0"/>
              <a:t>27/9/2025</a:t>
            </a:fld>
            <a:endParaRPr lang="el-GR"/>
          </a:p>
        </p:txBody>
      </p:sp>
      <p:sp>
        <p:nvSpPr>
          <p:cNvPr id="5" name="Footer Placeholder 4">
            <a:extLst>
              <a:ext uri="{FF2B5EF4-FFF2-40B4-BE49-F238E27FC236}">
                <a16:creationId xmlns:a16="http://schemas.microsoft.com/office/drawing/2014/main" id="{55377B2F-5B4D-BDD4-1DF5-089682A2A1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a:extLst>
              <a:ext uri="{FF2B5EF4-FFF2-40B4-BE49-F238E27FC236}">
                <a16:creationId xmlns:a16="http://schemas.microsoft.com/office/drawing/2014/main" id="{2703735A-9CB5-FCA0-8F7C-C5214C0E7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B7E91-0940-431C-B33D-7C26447573F7}" type="slidenum">
              <a:rPr lang="el-GR" smtClean="0"/>
              <a:t>‹#›</a:t>
            </a:fld>
            <a:endParaRPr lang="el-GR"/>
          </a:p>
        </p:txBody>
      </p:sp>
    </p:spTree>
    <p:extLst>
      <p:ext uri="{BB962C8B-B14F-4D97-AF65-F5344CB8AC3E}">
        <p14:creationId xmlns:p14="http://schemas.microsoft.com/office/powerpoint/2010/main" val="3989255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Franklin Gothic Demi" panose="020B07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f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1cy5zxxhbcbkk.cloudfront.net/guided-meditations/Body-Scan-Meditation.mp3" TargetMode="External"/><Relationship Id="rId2" Type="http://schemas.openxmlformats.org/officeDocument/2006/relationships/hyperlink" Target="https://www.youtube.com/watch?v=1nZEdqcGVzo" TargetMode="Externa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fi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4C44E-E615-1A2F-39D8-F69812F59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63586" y="3074705"/>
            <a:ext cx="792910" cy="1106313"/>
          </a:xfrm>
          <a:prstGeom prst="rect">
            <a:avLst/>
          </a:prstGeom>
        </p:spPr>
      </p:pic>
      <p:sp>
        <p:nvSpPr>
          <p:cNvPr id="17" name="Title 1">
            <a:extLst>
              <a:ext uri="{FF2B5EF4-FFF2-40B4-BE49-F238E27FC236}">
                <a16:creationId xmlns:a16="http://schemas.microsoft.com/office/drawing/2014/main" id="{31662649-4807-39B2-8D1A-D2050E030FC3}"/>
              </a:ext>
            </a:extLst>
          </p:cNvPr>
          <p:cNvSpPr txBox="1">
            <a:spLocks/>
          </p:cNvSpPr>
          <p:nvPr/>
        </p:nvSpPr>
        <p:spPr>
          <a:xfrm>
            <a:off x="1360041" y="2158139"/>
            <a:ext cx="9759119"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r>
              <a:rPr lang="en-US" sz="3600" b="1" dirty="0">
                <a:effectLst/>
                <a:latin typeface="Calibri" panose="020F0502020204030204" pitchFamily="34" charset="0"/>
                <a:ea typeface="Calibri" panose="020F0502020204030204" pitchFamily="34" charset="0"/>
                <a:cs typeface="Times New Roman" panose="02020603050405020304" pitchFamily="18" charset="0"/>
              </a:rPr>
              <a:t>Modulul VI</a:t>
            </a:r>
            <a:r>
              <a:rPr lang="en-US" sz="3600" b="1" dirty="0">
                <a:latin typeface="Calibri" panose="020F0502020204030204" pitchFamily="34" charset="0"/>
                <a:ea typeface="Calibri" panose="020F0502020204030204" pitchFamily="34" charset="0"/>
                <a:cs typeface="Times New Roman" panose="02020603050405020304" pitchFamily="18" charset="0"/>
              </a:rPr>
              <a:t>: </a:t>
            </a:r>
            <a:r>
              <a:rPr lang="en-US" sz="3600" b="1" dirty="0">
                <a:effectLst/>
                <a:latin typeface="Calibri" panose="020F0502020204030204" pitchFamily="34" charset="0"/>
                <a:ea typeface="Calibri" panose="020F0502020204030204" pitchFamily="34" charset="0"/>
                <a:cs typeface="Times New Roman" panose="02020603050405020304" pitchFamily="18" charset="0"/>
              </a:rPr>
              <a:t>ÎNGRIJIREA DE SINE ȘI BUNĂSTAREA</a:t>
            </a:r>
            <a:endParaRPr lang="ro-RO" sz="36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000" b="0" i="0" dirty="0">
              <a:effectLst/>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1360041" y="3496240"/>
            <a:ext cx="7108431" cy="1304699"/>
          </a:xfrm>
        </p:spPr>
        <p:txBody>
          <a:bodyPr>
            <a:normAutofit/>
          </a:bodyPr>
          <a:lstStyle/>
          <a:p>
            <a:endParaRPr lang="el-GR" dirty="0"/>
          </a:p>
        </p:txBody>
      </p:sp>
      <p:sp>
        <p:nvSpPr>
          <p:cNvPr id="25" name="Rectangle 24">
            <a:extLst>
              <a:ext uri="{FF2B5EF4-FFF2-40B4-BE49-F238E27FC236}">
                <a16:creationId xmlns:a16="http://schemas.microsoft.com/office/drawing/2014/main" id="{4FE17787-94DD-24C2-71E7-7C58E5C10EBF}"/>
              </a:ext>
            </a:extLst>
          </p:cNvPr>
          <p:cNvSpPr/>
          <p:nvPr/>
        </p:nvSpPr>
        <p:spPr>
          <a:xfrm>
            <a:off x="0" y="232956"/>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7">
            <a:extLst>
              <a:ext uri="{FF2B5EF4-FFF2-40B4-BE49-F238E27FC236}">
                <a16:creationId xmlns:a16="http://schemas.microsoft.com/office/drawing/2014/main" id="{4C08BE3D-8F8C-773C-CEEE-2B9FDB79D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40" y="5442648"/>
            <a:ext cx="745901" cy="745221"/>
          </a:xfrm>
          <a:prstGeom prst="rect">
            <a:avLst/>
          </a:prstGeom>
        </p:spPr>
      </p:pic>
      <p:pic>
        <p:nvPicPr>
          <p:cNvPr id="4" name="Picture 3" descr="Text&#10;&#10;Description automatically generated">
            <a:extLst>
              <a:ext uri="{FF2B5EF4-FFF2-40B4-BE49-F238E27FC236}">
                <a16:creationId xmlns:a16="http://schemas.microsoft.com/office/drawing/2014/main" id="{4576D0B2-90D7-09E6-841B-CC7D3839E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827" y="5564900"/>
            <a:ext cx="1052995" cy="441995"/>
          </a:xfrm>
          <a:prstGeom prst="rect">
            <a:avLst/>
          </a:prstGeom>
        </p:spPr>
      </p:pic>
      <p:pic>
        <p:nvPicPr>
          <p:cNvPr id="6" name="Picture 5" descr="Logo&#10;&#10;Description automatically generated">
            <a:extLst>
              <a:ext uri="{FF2B5EF4-FFF2-40B4-BE49-F238E27FC236}">
                <a16:creationId xmlns:a16="http://schemas.microsoft.com/office/drawing/2014/main" id="{10808821-948C-C404-8EED-1443220FA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0254" y="5415033"/>
            <a:ext cx="980054" cy="762265"/>
          </a:xfrm>
          <a:prstGeom prst="rect">
            <a:avLst/>
          </a:prstGeom>
        </p:spPr>
      </p:pic>
      <p:pic>
        <p:nvPicPr>
          <p:cNvPr id="15" name="Picture 14">
            <a:extLst>
              <a:ext uri="{FF2B5EF4-FFF2-40B4-BE49-F238E27FC236}">
                <a16:creationId xmlns:a16="http://schemas.microsoft.com/office/drawing/2014/main" id="{695D7846-8CAB-B097-FAD1-11D2210E97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1656" y="5558565"/>
            <a:ext cx="651720" cy="651720"/>
          </a:xfrm>
          <a:prstGeom prst="rect">
            <a:avLst/>
          </a:prstGeom>
        </p:spPr>
      </p:pic>
      <p:pic>
        <p:nvPicPr>
          <p:cNvPr id="21" name="Picture 20">
            <a:extLst>
              <a:ext uri="{FF2B5EF4-FFF2-40B4-BE49-F238E27FC236}">
                <a16:creationId xmlns:a16="http://schemas.microsoft.com/office/drawing/2014/main" id="{EB604B68-E29D-E44C-FECA-5B1EE5664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0667" y="5466733"/>
            <a:ext cx="876610" cy="876610"/>
          </a:xfrm>
          <a:prstGeom prst="rect">
            <a:avLst/>
          </a:prstGeom>
        </p:spPr>
      </p:pic>
      <p:pic>
        <p:nvPicPr>
          <p:cNvPr id="16" name="Εικόνα 8">
            <a:extLst>
              <a:ext uri="{FF2B5EF4-FFF2-40B4-BE49-F238E27FC236}">
                <a16:creationId xmlns:a16="http://schemas.microsoft.com/office/drawing/2014/main" id="{29098376-3EB7-4BCD-BF97-3E63CDF96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2712" y="5596690"/>
            <a:ext cx="1906111" cy="399253"/>
          </a:xfrm>
          <a:prstGeom prst="rect">
            <a:avLst/>
          </a:prstGeom>
        </p:spPr>
      </p:pic>
      <p:sp>
        <p:nvSpPr>
          <p:cNvPr id="27" name="Rectangle 26">
            <a:extLst>
              <a:ext uri="{FF2B5EF4-FFF2-40B4-BE49-F238E27FC236}">
                <a16:creationId xmlns:a16="http://schemas.microsoft.com/office/drawing/2014/main" id="{0639FD96-DB31-E487-9BDC-3CFC597D9261}"/>
              </a:ext>
            </a:extLst>
          </p:cNvPr>
          <p:cNvSpPr/>
          <p:nvPr/>
        </p:nvSpPr>
        <p:spPr>
          <a:xfrm>
            <a:off x="10565584" y="513387"/>
            <a:ext cx="1626416" cy="1755897"/>
          </a:xfrm>
          <a:prstGeom prst="rect">
            <a:avLst/>
          </a:prstGeom>
          <a:blipFill dpi="0" rotWithShape="1">
            <a:blip r:embed="rId9"/>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 name="Picture 29">
            <a:extLst>
              <a:ext uri="{FF2B5EF4-FFF2-40B4-BE49-F238E27FC236}">
                <a16:creationId xmlns:a16="http://schemas.microsoft.com/office/drawing/2014/main" id="{16460FE5-289A-CCDF-121A-084EC7B1B3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7584" y="5473773"/>
            <a:ext cx="619488" cy="616735"/>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6078CFD3-F795-D80C-792A-B6009C96AA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6245" y="5588841"/>
            <a:ext cx="715036" cy="572598"/>
          </a:xfrm>
          <a:prstGeom prst="rect">
            <a:avLst/>
          </a:prstGeom>
        </p:spPr>
      </p:pic>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009473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1063697" y="2122562"/>
            <a:ext cx="10339754" cy="4159502"/>
          </a:xfrm>
        </p:spPr>
        <p:txBody>
          <a:bodyPr>
            <a:normAutofit/>
          </a:bodyPr>
          <a:lstStyle/>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Instrucțiuni</a:t>
            </a: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Reflectați asupra răspunsurilor dvs. de mai sus. Luați în considerare modul în care acești factori de stres și semnele de stres vă afectează viața de zi cu zi și performanța la locul de muncă. Notați orice observații sau tipare pe care le remarcați.</a:t>
            </a: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Observații/Modele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mj-lt"/>
              <a:buAutoNum type="arabicPeriod"/>
              <a:tabLst>
                <a:tab pos="457200" algn="l"/>
              </a:tabLs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Strategii pe care le utilizați în prezent pentru a gestiona stresul</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569278" y="2085792"/>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37633" y="0"/>
            <a:ext cx="1627773" cy="1755800"/>
          </a:xfrm>
          <a:prstGeom prst="rect">
            <a:avLst/>
          </a:prstGeom>
        </p:spPr>
      </p:pic>
      <p:pic>
        <p:nvPicPr>
          <p:cNvPr id="8" name="Picture 7">
            <a:extLst>
              <a:ext uri="{FF2B5EF4-FFF2-40B4-BE49-F238E27FC236}">
                <a16:creationId xmlns:a16="http://schemas.microsoft.com/office/drawing/2014/main" id="{2EAD54AF-5945-067B-8FD1-177FEA3E0A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823" y="965427"/>
            <a:ext cx="2085792" cy="2085792"/>
          </a:xfrm>
          <a:prstGeom prst="rect">
            <a:avLst/>
          </a:prstGeom>
        </p:spPr>
      </p:pic>
      <p:sp>
        <p:nvSpPr>
          <p:cNvPr id="11" name="TextBox 10">
            <a:extLst>
              <a:ext uri="{FF2B5EF4-FFF2-40B4-BE49-F238E27FC236}">
                <a16:creationId xmlns:a16="http://schemas.microsoft.com/office/drawing/2014/main" id="{D21E97E2-2C69-BB34-1928-65A7F5010C8E}"/>
              </a:ext>
            </a:extLst>
          </p:cNvPr>
          <p:cNvSpPr txBox="1"/>
          <p:nvPr/>
        </p:nvSpPr>
        <p:spPr>
          <a:xfrm>
            <a:off x="4572000" y="1019401"/>
            <a:ext cx="2402541" cy="375552"/>
          </a:xfrm>
          <a:prstGeom prst="rect">
            <a:avLst/>
          </a:prstGeom>
          <a:noFill/>
        </p:spPr>
        <p:txBody>
          <a:bodyPr wrap="square">
            <a:spAutoFit/>
          </a:bodyPr>
          <a:lstStyle/>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Secțiunea 3: Reflecție</a:t>
            </a:r>
          </a:p>
        </p:txBody>
      </p:sp>
    </p:spTree>
    <p:extLst>
      <p:ext uri="{BB962C8B-B14F-4D97-AF65-F5344CB8AC3E}">
        <p14:creationId xmlns:p14="http://schemas.microsoft.com/office/powerpoint/2010/main" val="2736289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000138" y="1488533"/>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78807" y="107039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III. Abilități practice pentru gestionarea stresului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(50 min)</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395654" y="2460177"/>
            <a:ext cx="10955216" cy="3802311"/>
          </a:xfrm>
        </p:spPr>
        <p:txBody>
          <a:bodyPr>
            <a:normAutofit/>
          </a:bodyPr>
          <a:lstStyle/>
          <a:p>
            <a:pPr algn="l"/>
            <a:r>
              <a:rPr lang="en-US" sz="1800" b="1" dirty="0">
                <a:effectLst/>
                <a:latin typeface="Calibri" panose="020F0502020204030204" pitchFamily="34" charset="0"/>
                <a:ea typeface="Calibri" panose="020F0502020204030204" pitchFamily="34" charset="0"/>
                <a:cs typeface="Times New Roman" panose="02020603050405020304" pitchFamily="18" charset="0"/>
              </a:rPr>
              <a:t>Tehnici de relaxare: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Exerciții ghidate (15 minute):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începeți cu un exercițiu de respirație profundă, deoarece acesta constituie baza tuturor exercițiilor de relaxare/meditație.</a:t>
            </a:r>
          </a:p>
          <a:p>
            <a:pPr algn="l"/>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7000"/>
              </a:lnSpc>
              <a:spcBef>
                <a:spcPts val="0"/>
              </a:spcBef>
              <a:spcAft>
                <a:spcPts val="800"/>
              </a:spcAft>
              <a:buSzPts val="1000"/>
              <a:buFont typeface="Arial" panose="020B0604020202020204" pitchFamily="34" charset="0"/>
              <a:buChar char="•"/>
              <a:tabLst>
                <a:tab pos="457200" algn="l"/>
              </a:tabLs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Relaxare musculară progresivă</a:t>
            </a:r>
            <a:endParaRPr lang="ro-RO" sz="1800" b="1"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Participanții vor asculta următorul videoclip în timp ce practică exercițiul: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https://www.youtube.com/watch?v=1nZEdqcGVzo</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 typeface="Arial" panose="020B0604020202020204" pitchFamily="34" charset="0"/>
              <a:buChar cha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Meditație scurtă de mindfulness</a:t>
            </a:r>
          </a:p>
          <a:p>
            <a:pPr algn="l"/>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https://d1cy5zxxhbcbkk.cloudfront.net/guided-meditations/Body-Scan-Meditation.mp3</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n-US" sz="2000" dirty="0"/>
          </a:p>
        </p:txBody>
      </p:sp>
      <p:sp>
        <p:nvSpPr>
          <p:cNvPr id="9" name="Rectangle 8">
            <a:extLst>
              <a:ext uri="{FF2B5EF4-FFF2-40B4-BE49-F238E27FC236}">
                <a16:creationId xmlns:a16="http://schemas.microsoft.com/office/drawing/2014/main" id="{7B144CC6-098F-5573-E1F4-C9651571446C}"/>
              </a:ext>
            </a:extLst>
          </p:cNvPr>
          <p:cNvSpPr/>
          <p:nvPr/>
        </p:nvSpPr>
        <p:spPr>
          <a:xfrm flipV="1">
            <a:off x="3878956" y="1905253"/>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640996" y="2899973"/>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4"/>
          <a:stretch>
            <a:fillRect/>
          </a:stretch>
        </p:blipFill>
        <p:spPr>
          <a:xfrm>
            <a:off x="128669" y="2787"/>
            <a:ext cx="1627773" cy="1755800"/>
          </a:xfrm>
          <a:prstGeom prst="rect">
            <a:avLst/>
          </a:prstGeom>
        </p:spPr>
      </p:pic>
      <p:pic>
        <p:nvPicPr>
          <p:cNvPr id="13" name="Picture 12">
            <a:extLst>
              <a:ext uri="{FF2B5EF4-FFF2-40B4-BE49-F238E27FC236}">
                <a16:creationId xmlns:a16="http://schemas.microsoft.com/office/drawing/2014/main" id="{2157E697-54EB-CB0E-2723-FB5287D5BC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5179" y="110281"/>
            <a:ext cx="2041536" cy="2083864"/>
          </a:xfrm>
          <a:prstGeom prst="rect">
            <a:avLst/>
          </a:prstGeom>
        </p:spPr>
      </p:pic>
    </p:spTree>
    <p:extLst>
      <p:ext uri="{BB962C8B-B14F-4D97-AF65-F5344CB8AC3E}">
        <p14:creationId xmlns:p14="http://schemas.microsoft.com/office/powerpoint/2010/main" val="2473587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952293" y="1443974"/>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78807" y="107039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Gestionarea timpului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(20 min):</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412376" y="2232615"/>
            <a:ext cx="10955216" cy="4284726"/>
          </a:xfrm>
        </p:spPr>
        <p:txBody>
          <a:bodyPr>
            <a:normAutofit/>
          </a:bodyPr>
          <a:lstStyle/>
          <a:p>
            <a:pPr marL="0" marR="0" algn="l">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Obiectiv:</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Importanța prioritizării sarcinilor și stabilirii unor obiective realiste.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Tehnici pentru gestionarea eficientă a timpului într-un mediu cu un nivel ridicat de stres.</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b="1" dirty="0">
                <a:effectLst/>
                <a:latin typeface="Calibri" panose="020F0502020204030204" pitchFamily="34" charset="0"/>
                <a:ea typeface="Calibri" panose="020F0502020204030204" pitchFamily="34" charset="0"/>
                <a:cs typeface="Times New Roman" panose="02020603050405020304" pitchFamily="18" charset="0"/>
              </a:rPr>
              <a:t>Exercițiu de gestionare a timpului (20 minute):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În grupuri mici, participanții creează sau utilizează (vezi exemplul) un program zilnic simplu, concentrându-se pe timpul alocat sarcinilor de lucru, pauzelor și timpului personal.</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u="sng" dirty="0">
                <a:effectLst/>
                <a:latin typeface="Calibri" panose="020F0502020204030204" pitchFamily="34" charset="0"/>
                <a:ea typeface="Calibri" panose="020F0502020204030204" pitchFamily="34" charset="0"/>
                <a:cs typeface="Times New Roman" panose="02020603050405020304" pitchFamily="18" charset="0"/>
              </a:rPr>
              <a:t>Activitate de ștafetă (10 min):</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creați un program zilnic folosind bilețele adezive </a:t>
            </a:r>
          </a:p>
          <a:p>
            <a:pPr marL="342900" indent="-342900" algn="l">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galbene pentru sarcinile de lucru, albastre pentru pauze și verzi pentru timpul personal</a:t>
            </a:r>
          </a:p>
          <a:p>
            <a:pPr marL="342900" indent="-342900" algn="l">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faceți brainstorming pentru diferite activități/sarcini pentru fiecare categorie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scrieți fiecare activitate/sarcină pe bilețelul adeziv de culoarea corespunzătoare (5 min).</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Tx/>
              <a:buChar char="-"/>
            </a:pPr>
            <a:endParaRPr lang="en-US" sz="2000" dirty="0"/>
          </a:p>
        </p:txBody>
      </p:sp>
      <p:sp>
        <p:nvSpPr>
          <p:cNvPr id="9" name="Rectangle 8">
            <a:extLst>
              <a:ext uri="{FF2B5EF4-FFF2-40B4-BE49-F238E27FC236}">
                <a16:creationId xmlns:a16="http://schemas.microsoft.com/office/drawing/2014/main" id="{7B144CC6-098F-5573-E1F4-C9651571446C}"/>
              </a:ext>
            </a:extLst>
          </p:cNvPr>
          <p:cNvSpPr/>
          <p:nvPr/>
        </p:nvSpPr>
        <p:spPr>
          <a:xfrm flipV="1">
            <a:off x="4652871" y="1859032"/>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640996" y="2899973"/>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78948" y="103232"/>
            <a:ext cx="1627773" cy="1755800"/>
          </a:xfrm>
          <a:prstGeom prst="rect">
            <a:avLst/>
          </a:prstGeom>
        </p:spPr>
      </p:pic>
      <p:pic>
        <p:nvPicPr>
          <p:cNvPr id="8" name="Picture 7">
            <a:extLst>
              <a:ext uri="{FF2B5EF4-FFF2-40B4-BE49-F238E27FC236}">
                <a16:creationId xmlns:a16="http://schemas.microsoft.com/office/drawing/2014/main" id="{6C0B826F-B718-D0F7-CBE2-4A22DBE58B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2290" y="1443974"/>
            <a:ext cx="2263377" cy="2263377"/>
          </a:xfrm>
          <a:prstGeom prst="rect">
            <a:avLst/>
          </a:prstGeom>
        </p:spPr>
      </p:pic>
    </p:spTree>
    <p:extLst>
      <p:ext uri="{BB962C8B-B14F-4D97-AF65-F5344CB8AC3E}">
        <p14:creationId xmlns:p14="http://schemas.microsoft.com/office/powerpoint/2010/main" val="581775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806823" y="2061882"/>
            <a:ext cx="7551869" cy="4601623"/>
          </a:xfrm>
        </p:spPr>
        <p:txBody>
          <a:bodyPr>
            <a:normAutofit/>
          </a:bodyPr>
          <a:lstStyle/>
          <a:p>
            <a:pPr marL="0" marR="0" algn="l">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Elaborarea programului </a:t>
            </a:r>
            <a:r>
              <a:rPr lang="en-US" sz="1600" u="sng" dirty="0">
                <a:effectLst/>
                <a:latin typeface="Calibri" panose="020F0502020204030204" pitchFamily="34" charset="0"/>
                <a:ea typeface="Calibri" panose="020F0502020204030204" pitchFamily="34" charset="0"/>
                <a:cs typeface="Times New Roman" panose="02020603050405020304" pitchFamily="18" charset="0"/>
              </a:rPr>
              <a:t>(5 minute):</a:t>
            </a:r>
          </a:p>
          <a:p>
            <a:pPr marR="0" algn="l">
              <a:lnSpc>
                <a:spcPct val="107000"/>
              </a:lnSpc>
              <a:spcBef>
                <a:spcPts val="0"/>
              </a:spcBef>
              <a:spcAft>
                <a:spcPts val="800"/>
              </a:spcAft>
            </a:pPr>
            <a:r>
              <a:rPr lang="en-US" sz="1600" dirty="0">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fiecare grup alege un reprezentant care să prezinte programul grupului mai mare</a:t>
            </a:r>
          </a:p>
          <a:p>
            <a:pPr algn="l">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Prezentare și discuție (5 minute):</a:t>
            </a:r>
          </a:p>
          <a:p>
            <a:pPr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fiecare grup prezintă programul său zilnic întregului grup</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se discută diferitele abordări adoptate de fiecare grup și se evidențiază strategiile eficiente de planificare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u="sng" dirty="0">
                <a:effectLst/>
                <a:latin typeface="Calibri" panose="020F0502020204030204" pitchFamily="34" charset="0"/>
                <a:ea typeface="Calibri" panose="020F0502020204030204" pitchFamily="34" charset="0"/>
                <a:cs typeface="Times New Roman" panose="02020603050405020304" pitchFamily="18" charset="0"/>
              </a:rPr>
              <a:t>Concluzie (5 minute)</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recapitularea punctelor cheie pentru crearea unui program zilnic echilibrat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R="0"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încurajați participanții să reflecteze asupra modului în care pot implementa programe similare în propria viață</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ro-RO" sz="1800" u="sng" dirty="0">
              <a:effectLst/>
              <a:latin typeface="Calibri" panose="020F0502020204030204" pitchFamily="34" charset="0"/>
              <a:ea typeface="Calibri" panose="020F0502020204030204" pitchFamily="34" charset="0"/>
              <a:cs typeface="Times New Roman" panose="02020603050405020304" pitchFamily="18" charset="0"/>
            </a:endParaRPr>
          </a:p>
          <a:p>
            <a:pPr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640996" y="2899973"/>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78948" y="0"/>
            <a:ext cx="1627773" cy="1755800"/>
          </a:xfrm>
          <a:prstGeom prst="rect">
            <a:avLst/>
          </a:prstGeom>
        </p:spPr>
      </p:pic>
      <p:pic>
        <p:nvPicPr>
          <p:cNvPr id="8" name="Picture 7">
            <a:extLst>
              <a:ext uri="{FF2B5EF4-FFF2-40B4-BE49-F238E27FC236}">
                <a16:creationId xmlns:a16="http://schemas.microsoft.com/office/drawing/2014/main" id="{FF144117-45C7-5DCB-2807-FE419E33F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1273" y="1169898"/>
            <a:ext cx="2155442" cy="2155442"/>
          </a:xfrm>
          <a:prstGeom prst="rect">
            <a:avLst/>
          </a:prstGeom>
        </p:spPr>
      </p:pic>
    </p:spTree>
    <p:extLst>
      <p:ext uri="{BB962C8B-B14F-4D97-AF65-F5344CB8AC3E}">
        <p14:creationId xmlns:p14="http://schemas.microsoft.com/office/powerpoint/2010/main" val="4065991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885705" y="681067"/>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18437" y="219915"/>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Exemplu de program:</a:t>
            </a: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457200" y="2018428"/>
            <a:ext cx="5145741" cy="3802311"/>
          </a:xfrm>
        </p:spPr>
        <p:txBody>
          <a:bodyPr>
            <a:normAutofit/>
          </a:bodyPr>
          <a:lstStyle/>
          <a:p>
            <a:pPr marL="0" marR="0" algn="l">
              <a:lnSpc>
                <a:spcPct val="107000"/>
              </a:lnSpc>
              <a:spcBef>
                <a:spcPts val="0"/>
              </a:spcBef>
              <a:spcAft>
                <a:spcPts val="800"/>
              </a:spcAft>
            </a:pPr>
            <a:r>
              <a:rPr lang="en-US" sz="1400" i="1" dirty="0">
                <a:effectLst/>
                <a:latin typeface="Calibri" panose="020F0502020204030204" pitchFamily="34" charset="0"/>
                <a:ea typeface="Calibri" panose="020F0502020204030204" pitchFamily="34" charset="0"/>
                <a:cs typeface="Times New Roman" panose="02020603050405020304" pitchFamily="18" charset="0"/>
              </a:rPr>
              <a:t>Dimineața</a:t>
            </a:r>
            <a:r>
              <a:rPr lang="en-US" sz="1800" i="1"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7:00 - 8:00: Trezirea și rutina de dimineață (Timp personal - Verde)</a:t>
            </a:r>
            <a:endParaRPr lang="ro-RO"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8:00 - 8:30: Mic dejun (Timp personal - Verde)</a:t>
            </a:r>
            <a:endParaRPr lang="ro-RO" sz="16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8:30 - 10:00: Timp dedicat muncii (Sarcini de lucru - Galben)</a:t>
            </a:r>
            <a:endParaRPr lang="ro-RO"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10:00 - 10:15: Pauză de dimineață (Pauză - Albastru)</a:t>
            </a:r>
            <a:endParaRPr lang="ro-RO" sz="1600"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10:15 - 12:00: Continuarea timpului de lucru (Sarcini de lucru - Galben)</a:t>
            </a:r>
            <a:endParaRPr lang="ro-RO" sz="16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600" i="1"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12:00 - 13:00: Pauză de prânz (Pauză - Albastru)</a:t>
            </a:r>
            <a:endParaRPr lang="ro-RO" sz="1600"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4592500" y="1077885"/>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51034" y="95160"/>
            <a:ext cx="1627773" cy="1755800"/>
          </a:xfrm>
          <a:prstGeom prst="rect">
            <a:avLst/>
          </a:prstGeom>
        </p:spPr>
      </p:pic>
      <p:sp>
        <p:nvSpPr>
          <p:cNvPr id="7" name="Subtitle 2">
            <a:extLst>
              <a:ext uri="{FF2B5EF4-FFF2-40B4-BE49-F238E27FC236}">
                <a16:creationId xmlns:a16="http://schemas.microsoft.com/office/drawing/2014/main" id="{964EFA34-6397-FA5A-4C60-BFF43C43FF1A}"/>
              </a:ext>
            </a:extLst>
          </p:cNvPr>
          <p:cNvSpPr txBox="1">
            <a:spLocks/>
          </p:cNvSpPr>
          <p:nvPr/>
        </p:nvSpPr>
        <p:spPr>
          <a:xfrm>
            <a:off x="5602941" y="2018427"/>
            <a:ext cx="5145741" cy="3802311"/>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Franklin Gothic Book" panose="020B05030201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Franklin Gothic Book" panose="020B05030201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Franklin Gothic Book" panose="020B05030201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Book" panose="020B05030201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Franklin Gothic Book" panose="020B05030201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algn="l">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După-amiaza:</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13:00 - 15:00: Timp dedicat muncii concentrate (Sarcini de lucru - Galben)</a:t>
            </a:r>
            <a:endParaRPr lang="ro-R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15:00 - 15:15: Pauză de după-amiază (Pauză - Albastru)</a:t>
            </a:r>
            <a:endParaRPr lang="ro-RO" sz="1800" dirty="0">
              <a:effectLst/>
              <a:highlight>
                <a:srgbClr val="0000FF"/>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15:15 - 17:00: Timp de lucru de finalizare (Sarcina de lucru - Galben)</a:t>
            </a:r>
            <a:endParaRPr lang="ro-RO"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Seara:</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17:00 - 18:00: Cină și timp petrecut cu familia (Timp personal - Verde)</a:t>
            </a:r>
            <a:endParaRPr lang="ro-RO"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18:00 - 19:00: Exerciții fizice (Timp personal - Verde)</a:t>
            </a:r>
            <a:endParaRPr lang="ro-RO"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19:00 - 20:00: Activitate de agrement (Timp personal - Verde)</a:t>
            </a:r>
            <a:endParaRPr lang="ro-RO"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20:00 - 21:00: Relaxare și îngrijire personală (Timp personal - Verde)</a:t>
            </a:r>
            <a:endParaRPr lang="ro-RO"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21:00 - 22:00: Relaxare (Timp personal - Verde)</a:t>
            </a:r>
            <a:endParaRPr lang="ro-RO"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0B3D2ED-06B7-53C3-05F8-23C45F73499C}"/>
              </a:ext>
            </a:extLst>
          </p:cNvPr>
          <p:cNvSpPr txBox="1"/>
          <p:nvPr/>
        </p:nvSpPr>
        <p:spPr>
          <a:xfrm>
            <a:off x="3030070" y="5984907"/>
            <a:ext cx="6096000" cy="646331"/>
          </a:xfrm>
          <a:prstGeom prst="rect">
            <a:avLst/>
          </a:prstGeom>
          <a:noFill/>
        </p:spPr>
        <p:txBody>
          <a:bodyPr wrap="square">
            <a:spAutoFit/>
          </a:bodyPr>
          <a:lstStyle/>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 galben pentru sarcini de serviciu, albastru pentru pauze și verde pentru timp personal</a:t>
            </a:r>
          </a:p>
        </p:txBody>
      </p:sp>
      <p:pic>
        <p:nvPicPr>
          <p:cNvPr id="12" name="Picture 11">
            <a:extLst>
              <a:ext uri="{FF2B5EF4-FFF2-40B4-BE49-F238E27FC236}">
                <a16:creationId xmlns:a16="http://schemas.microsoft.com/office/drawing/2014/main" id="{A64F02CE-27D4-4DCF-FC2B-BFD346940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2368" y="648776"/>
            <a:ext cx="602018" cy="602018"/>
          </a:xfrm>
          <a:prstGeom prst="rect">
            <a:avLst/>
          </a:prstGeom>
        </p:spPr>
      </p:pic>
    </p:spTree>
    <p:extLst>
      <p:ext uri="{BB962C8B-B14F-4D97-AF65-F5344CB8AC3E}">
        <p14:creationId xmlns:p14="http://schemas.microsoft.com/office/powerpoint/2010/main" val="3112070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278047" y="1383304"/>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78807" y="107039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Practici de îngrijire personală </a:t>
            </a:r>
            <a:r>
              <a:rPr kumimoji="0" lang="en-US" sz="24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(30 min):</a:t>
            </a: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466166" y="2936141"/>
            <a:ext cx="3108068" cy="1223484"/>
          </a:xfrm>
        </p:spPr>
        <p:txBody>
          <a:bodyPr>
            <a:normAutofit/>
          </a:bodyPr>
          <a:lstStyle/>
          <a:p>
            <a:pPr marL="0" marR="0" algn="l">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Discuție (5-10 minute): </a:t>
            </a:r>
          </a:p>
          <a:p>
            <a:pPr marL="0" marR="0" algn="l">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importanța îngrijirii personale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lnSpc>
                <a:spcPct val="107000"/>
              </a:lnSpc>
              <a:spcBef>
                <a:spcPts val="0"/>
              </a:spcBef>
              <a:spcAft>
                <a:spcPts val="800"/>
              </a:spcAft>
              <a:buFontTx/>
              <a:buChar char="-"/>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4045213" y="1806869"/>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8477065" y="2801719"/>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55563" y="192491"/>
            <a:ext cx="1627773" cy="1755800"/>
          </a:xfrm>
          <a:prstGeom prst="rect">
            <a:avLst/>
          </a:prstGeom>
        </p:spPr>
      </p:pic>
      <p:pic>
        <p:nvPicPr>
          <p:cNvPr id="11" name="Picture 10">
            <a:extLst>
              <a:ext uri="{FF2B5EF4-FFF2-40B4-BE49-F238E27FC236}">
                <a16:creationId xmlns:a16="http://schemas.microsoft.com/office/drawing/2014/main" id="{4017E299-F5B9-9548-7466-ED636624F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5484" y="3530154"/>
            <a:ext cx="2831581" cy="1880347"/>
          </a:xfrm>
          <a:prstGeom prst="rect">
            <a:avLst/>
          </a:prstGeom>
        </p:spPr>
      </p:pic>
      <p:sp>
        <p:nvSpPr>
          <p:cNvPr id="15" name="TextBox 14">
            <a:extLst>
              <a:ext uri="{FF2B5EF4-FFF2-40B4-BE49-F238E27FC236}">
                <a16:creationId xmlns:a16="http://schemas.microsoft.com/office/drawing/2014/main" id="{74441573-1FC6-792A-941A-E55EC0BD8627}"/>
              </a:ext>
            </a:extLst>
          </p:cNvPr>
          <p:cNvSpPr txBox="1"/>
          <p:nvPr/>
        </p:nvSpPr>
        <p:spPr>
          <a:xfrm>
            <a:off x="3174590" y="3916925"/>
            <a:ext cx="2956562" cy="873316"/>
          </a:xfrm>
          <a:prstGeom prst="rect">
            <a:avLst/>
          </a:prstGeom>
          <a:noFill/>
        </p:spPr>
        <p:txBody>
          <a:bodyPr wrap="square">
            <a:spAutoFit/>
          </a:bodyPr>
          <a:lstStyle/>
          <a:p>
            <a:pPr algn="l">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Activitate</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algn="l">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Cât de greu este paharul tău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70171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905573" y="1239864"/>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78807" y="107039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Planul de îngrijire personală </a:t>
            </a:r>
            <a:r>
              <a:rPr kumimoji="0" lang="en-US" sz="28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rPr>
              <a:t>(20 minute):</a:t>
            </a:r>
            <a:endParaRPr kumimoji="0" lang="en-US" sz="3600" b="0" i="0" u="none" strike="noStrike" kern="1200" cap="none" spc="0" normalizeH="0" baseline="0" noProof="0" dirty="0">
              <a:ln>
                <a:noFill/>
              </a:ln>
              <a:solidFill>
                <a:prstClr val="black"/>
              </a:solidFill>
              <a:effectLst/>
              <a:uLnTx/>
              <a:uFillTx/>
              <a:latin typeface="Franklin Gothic Book" panose="020B0503020102020204" pitchFamily="34" charset="0"/>
              <a:ea typeface="+mj-ea"/>
              <a:cs typeface="+mj-cs"/>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466165" y="2936141"/>
            <a:ext cx="7259621" cy="2466894"/>
          </a:xfrm>
        </p:spPr>
        <p:txBody>
          <a:bodyPr>
            <a:normAutofit/>
          </a:bodyPr>
          <a:lstStyle/>
          <a:p>
            <a:pPr marL="342900" marR="0" lvl="0" indent="-342900" algn="l">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După activitatea în care participanții au creat un program zilnic, li se va cere să includă în programul lor zilnic activități care le plac și pe care le pot integra în mod realist în rutina lor, dacă nu le-au făcut anterior, sau să își completeze lista cu alte activități care le plac (plan de îngrijire personală).</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Participanții se împerechează pentru a-și împărtăși planurile și a se sprijini reciproc.</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l">
              <a:lnSpc>
                <a:spcPct val="107000"/>
              </a:lnSpc>
              <a:spcBef>
                <a:spcPts val="0"/>
              </a:spcBef>
              <a:spcAft>
                <a:spcPts val="800"/>
              </a:spcAft>
              <a:buFontTx/>
              <a:buChar char="-"/>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4652871" y="2341954"/>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7966077" y="2647875"/>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46598" y="538327"/>
            <a:ext cx="1627773" cy="1755800"/>
          </a:xfrm>
          <a:prstGeom prst="rect">
            <a:avLst/>
          </a:prstGeom>
        </p:spPr>
      </p:pic>
      <p:pic>
        <p:nvPicPr>
          <p:cNvPr id="7" name="Picture 6">
            <a:extLst>
              <a:ext uri="{FF2B5EF4-FFF2-40B4-BE49-F238E27FC236}">
                <a16:creationId xmlns:a16="http://schemas.microsoft.com/office/drawing/2014/main" id="{1EF0EE43-F5E1-C4EC-95DF-22673A805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597" y="3342997"/>
            <a:ext cx="4114238" cy="2315728"/>
          </a:xfrm>
          <a:prstGeom prst="rect">
            <a:avLst/>
          </a:prstGeom>
        </p:spPr>
      </p:pic>
    </p:spTree>
    <p:extLst>
      <p:ext uri="{BB962C8B-B14F-4D97-AF65-F5344CB8AC3E}">
        <p14:creationId xmlns:p14="http://schemas.microsoft.com/office/powerpoint/2010/main" val="2722064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B4C44E-E615-1A2F-39D8-F69812F59A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963586" y="3074705"/>
            <a:ext cx="792910" cy="1106313"/>
          </a:xfrm>
          <a:prstGeom prst="rect">
            <a:avLst/>
          </a:prstGeom>
        </p:spPr>
      </p:pic>
      <p:sp>
        <p:nvSpPr>
          <p:cNvPr id="17" name="Title 1">
            <a:extLst>
              <a:ext uri="{FF2B5EF4-FFF2-40B4-BE49-F238E27FC236}">
                <a16:creationId xmlns:a16="http://schemas.microsoft.com/office/drawing/2014/main" id="{31662649-4807-39B2-8D1A-D2050E030FC3}"/>
              </a:ext>
            </a:extLst>
          </p:cNvPr>
          <p:cNvSpPr txBox="1">
            <a:spLocks/>
          </p:cNvSpPr>
          <p:nvPr/>
        </p:nvSpPr>
        <p:spPr>
          <a:xfrm>
            <a:off x="1451073" y="2710944"/>
            <a:ext cx="8165172"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r>
              <a:rPr lang="en-US" sz="3600" dirty="0">
                <a:latin typeface="Franklin Gothic Book" panose="020B0503020102020204" pitchFamily="34" charset="0"/>
              </a:rPr>
              <a:t>Mulțumesc!</a:t>
            </a:r>
            <a:endParaRPr lang="en-US" sz="3600" b="0" i="0" dirty="0">
              <a:effectLst/>
              <a:latin typeface="Franklin Gothic Book" panose="020B0503020102020204" pitchFamily="34" charset="0"/>
            </a:endParaRPr>
          </a:p>
        </p:txBody>
      </p:sp>
      <p:sp>
        <p:nvSpPr>
          <p:cNvPr id="25" name="Rectangle 24">
            <a:extLst>
              <a:ext uri="{FF2B5EF4-FFF2-40B4-BE49-F238E27FC236}">
                <a16:creationId xmlns:a16="http://schemas.microsoft.com/office/drawing/2014/main" id="{4FE17787-94DD-24C2-71E7-7C58E5C10EBF}"/>
              </a:ext>
            </a:extLst>
          </p:cNvPr>
          <p:cNvSpPr/>
          <p:nvPr/>
        </p:nvSpPr>
        <p:spPr>
          <a:xfrm>
            <a:off x="0" y="239649"/>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7">
            <a:extLst>
              <a:ext uri="{FF2B5EF4-FFF2-40B4-BE49-F238E27FC236}">
                <a16:creationId xmlns:a16="http://schemas.microsoft.com/office/drawing/2014/main" id="{4C08BE3D-8F8C-773C-CEEE-2B9FDB79D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140" y="5442648"/>
            <a:ext cx="745901" cy="745221"/>
          </a:xfrm>
          <a:prstGeom prst="rect">
            <a:avLst/>
          </a:prstGeom>
        </p:spPr>
      </p:pic>
      <p:pic>
        <p:nvPicPr>
          <p:cNvPr id="4" name="Picture 3" descr="Text&#10;&#10;Description automatically generated">
            <a:extLst>
              <a:ext uri="{FF2B5EF4-FFF2-40B4-BE49-F238E27FC236}">
                <a16:creationId xmlns:a16="http://schemas.microsoft.com/office/drawing/2014/main" id="{4576D0B2-90D7-09E6-841B-CC7D3839EF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0827" y="5564900"/>
            <a:ext cx="1052995" cy="441995"/>
          </a:xfrm>
          <a:prstGeom prst="rect">
            <a:avLst/>
          </a:prstGeom>
        </p:spPr>
      </p:pic>
      <p:pic>
        <p:nvPicPr>
          <p:cNvPr id="6" name="Picture 5" descr="Logo&#10;&#10;Description automatically generated">
            <a:extLst>
              <a:ext uri="{FF2B5EF4-FFF2-40B4-BE49-F238E27FC236}">
                <a16:creationId xmlns:a16="http://schemas.microsoft.com/office/drawing/2014/main" id="{10808821-948C-C404-8EED-1443220FAC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0254" y="5415033"/>
            <a:ext cx="980054" cy="762265"/>
          </a:xfrm>
          <a:prstGeom prst="rect">
            <a:avLst/>
          </a:prstGeom>
        </p:spPr>
      </p:pic>
      <p:pic>
        <p:nvPicPr>
          <p:cNvPr id="15" name="Picture 14">
            <a:extLst>
              <a:ext uri="{FF2B5EF4-FFF2-40B4-BE49-F238E27FC236}">
                <a16:creationId xmlns:a16="http://schemas.microsoft.com/office/drawing/2014/main" id="{695D7846-8CAB-B097-FAD1-11D2210E97D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1656" y="5558565"/>
            <a:ext cx="651720" cy="651720"/>
          </a:xfrm>
          <a:prstGeom prst="rect">
            <a:avLst/>
          </a:prstGeom>
        </p:spPr>
      </p:pic>
      <p:pic>
        <p:nvPicPr>
          <p:cNvPr id="21" name="Picture 20">
            <a:extLst>
              <a:ext uri="{FF2B5EF4-FFF2-40B4-BE49-F238E27FC236}">
                <a16:creationId xmlns:a16="http://schemas.microsoft.com/office/drawing/2014/main" id="{EB604B68-E29D-E44C-FECA-5B1EE56645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0667" y="5466733"/>
            <a:ext cx="876610" cy="876610"/>
          </a:xfrm>
          <a:prstGeom prst="rect">
            <a:avLst/>
          </a:prstGeom>
        </p:spPr>
      </p:pic>
      <p:pic>
        <p:nvPicPr>
          <p:cNvPr id="16" name="Εικόνα 8">
            <a:extLst>
              <a:ext uri="{FF2B5EF4-FFF2-40B4-BE49-F238E27FC236}">
                <a16:creationId xmlns:a16="http://schemas.microsoft.com/office/drawing/2014/main" id="{29098376-3EB7-4BCD-BF97-3E63CDF96D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62712" y="5596690"/>
            <a:ext cx="1906111" cy="399253"/>
          </a:xfrm>
          <a:prstGeom prst="rect">
            <a:avLst/>
          </a:prstGeom>
        </p:spPr>
      </p:pic>
      <p:sp>
        <p:nvSpPr>
          <p:cNvPr id="27" name="Rectangle 26">
            <a:extLst>
              <a:ext uri="{FF2B5EF4-FFF2-40B4-BE49-F238E27FC236}">
                <a16:creationId xmlns:a16="http://schemas.microsoft.com/office/drawing/2014/main" id="{0639FD96-DB31-E487-9BDC-3CFC597D9261}"/>
              </a:ext>
            </a:extLst>
          </p:cNvPr>
          <p:cNvSpPr/>
          <p:nvPr/>
        </p:nvSpPr>
        <p:spPr>
          <a:xfrm>
            <a:off x="10387186" y="840557"/>
            <a:ext cx="1626416" cy="1755897"/>
          </a:xfrm>
          <a:prstGeom prst="rect">
            <a:avLst/>
          </a:prstGeom>
          <a:blipFill dpi="0" rotWithShape="1">
            <a:blip r:embed="rId9"/>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30" name="Picture 29">
            <a:extLst>
              <a:ext uri="{FF2B5EF4-FFF2-40B4-BE49-F238E27FC236}">
                <a16:creationId xmlns:a16="http://schemas.microsoft.com/office/drawing/2014/main" id="{16460FE5-289A-CCDF-121A-084EC7B1B3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27584" y="5473773"/>
            <a:ext cx="619488" cy="616735"/>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6078CFD3-F795-D80C-792A-B6009C96AA6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616245" y="5588841"/>
            <a:ext cx="715036" cy="572598"/>
          </a:xfrm>
          <a:prstGeom prst="rect">
            <a:avLst/>
          </a:prstGeom>
        </p:spPr>
      </p:pic>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544527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1662649-4807-39B2-8D1A-D2050E030FC3}"/>
              </a:ext>
            </a:extLst>
          </p:cNvPr>
          <p:cNvSpPr txBox="1">
            <a:spLocks/>
          </p:cNvSpPr>
          <p:nvPr/>
        </p:nvSpPr>
        <p:spPr>
          <a:xfrm>
            <a:off x="1451073" y="2710944"/>
            <a:ext cx="8165172"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endParaRPr lang="en-US" sz="3600" b="0" i="0" dirty="0">
              <a:effectLst/>
              <a:latin typeface="Franklin Gothic Book" panose="020B0503020102020204" pitchFamily="34" charset="0"/>
            </a:endParaRPr>
          </a:p>
        </p:txBody>
      </p:sp>
      <p:sp>
        <p:nvSpPr>
          <p:cNvPr id="25" name="Rectangle 24">
            <a:extLst>
              <a:ext uri="{FF2B5EF4-FFF2-40B4-BE49-F238E27FC236}">
                <a16:creationId xmlns:a16="http://schemas.microsoft.com/office/drawing/2014/main" id="{4FE17787-94DD-24C2-71E7-7C58E5C10EBF}"/>
              </a:ext>
            </a:extLst>
          </p:cNvPr>
          <p:cNvSpPr/>
          <p:nvPr/>
        </p:nvSpPr>
        <p:spPr>
          <a:xfrm>
            <a:off x="0" y="239649"/>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a:extLst>
              <a:ext uri="{FF2B5EF4-FFF2-40B4-BE49-F238E27FC236}">
                <a16:creationId xmlns:a16="http://schemas.microsoft.com/office/drawing/2014/main" id="{0639FD96-DB31-E487-9BDC-3CFC597D9261}"/>
              </a:ext>
            </a:extLst>
          </p:cNvPr>
          <p:cNvSpPr/>
          <p:nvPr/>
        </p:nvSpPr>
        <p:spPr>
          <a:xfrm>
            <a:off x="10387186" y="840557"/>
            <a:ext cx="1626416" cy="1755897"/>
          </a:xfrm>
          <a:prstGeom prst="rect">
            <a:avLst/>
          </a:prstGeom>
          <a:blipFill dpi="0" rotWithShape="1">
            <a:blip r:embed="rId2"/>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2185851" y="1123406"/>
            <a:ext cx="6958149" cy="4378250"/>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CONȚINUT</a:t>
            </a:r>
          </a:p>
          <a:p>
            <a:pPr marL="285750" indent="-285750">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Times New Roman" panose="02020603050405020304" pitchFamily="18" charset="0"/>
              </a:rPr>
              <a:t>Introducere</a:t>
            </a:r>
          </a:p>
          <a:p>
            <a:pPr marL="285750" indent="-285750">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Times New Roman" panose="02020603050405020304" pitchFamily="18" charset="0"/>
              </a:rPr>
              <a:t>Concepte cheie</a:t>
            </a:r>
          </a:p>
          <a:p>
            <a:pPr marL="285750" indent="-285750">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Times New Roman" panose="02020603050405020304" pitchFamily="18" charset="0"/>
              </a:rPr>
              <a:t>Identificarea factorilor declanșatori ai stresului</a:t>
            </a:r>
          </a:p>
          <a:p>
            <a:pPr marL="342900" lvl="0" indent="-342900">
              <a:lnSpc>
                <a:spcPct val="107000"/>
              </a:lnSpc>
              <a:spcAft>
                <a:spcPts val="800"/>
              </a:spcAft>
              <a:buSzPts val="1000"/>
              <a:buFont typeface="Wingdings" panose="05000000000000000000" pitchFamily="2" charset="2"/>
              <a:buChar char="q"/>
              <a:tabLst>
                <a:tab pos="457200" algn="l"/>
              </a:tabLst>
            </a:pPr>
            <a:r>
              <a:rPr lang="en-US" i="1" dirty="0">
                <a:latin typeface="Calibri" panose="020F0502020204030204" pitchFamily="34" charset="0"/>
                <a:ea typeface="Calibri" panose="020F0502020204030204" pitchFamily="34" charset="0"/>
                <a:cs typeface="Times New Roman" panose="02020603050405020304" pitchFamily="18" charset="0"/>
              </a:rPr>
              <a:t>Factori personali de stres și semne timpurii ale stresului</a:t>
            </a:r>
          </a:p>
          <a:p>
            <a:pPr marL="342900" lvl="0" indent="-342900">
              <a:lnSpc>
                <a:spcPct val="107000"/>
              </a:lnSpc>
              <a:spcAft>
                <a:spcPts val="800"/>
              </a:spcAft>
              <a:buSzPts val="1000"/>
              <a:buFont typeface="Wingdings" panose="05000000000000000000" pitchFamily="2" charset="2"/>
              <a:buChar char="q"/>
              <a:tabLst>
                <a:tab pos="457200" algn="l"/>
              </a:tabLst>
            </a:pPr>
            <a:r>
              <a:rPr lang="en-US" i="1" dirty="0">
                <a:latin typeface="Calibri" panose="020F0502020204030204" pitchFamily="34" charset="0"/>
                <a:ea typeface="Calibri" panose="020F0502020204030204" pitchFamily="34" charset="0"/>
                <a:cs typeface="Times New Roman" panose="02020603050405020304" pitchFamily="18" charset="0"/>
              </a:rPr>
              <a:t>Experiența mea cu stresul</a:t>
            </a:r>
          </a:p>
          <a:p>
            <a:pPr marL="285750" indent="-285750">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Times New Roman" panose="02020603050405020304" pitchFamily="18" charset="0"/>
              </a:rPr>
              <a:t>Abilități practice pentru gestionarea stresului </a:t>
            </a:r>
          </a:p>
          <a:p>
            <a:pPr marL="342900" lvl="0" indent="-342900">
              <a:lnSpc>
                <a:spcPct val="107000"/>
              </a:lnSpc>
              <a:spcAft>
                <a:spcPts val="800"/>
              </a:spcAft>
              <a:buSzPts val="1000"/>
              <a:buFont typeface="Wingdings" panose="05000000000000000000" pitchFamily="2" charset="2"/>
              <a:buChar char="q"/>
              <a:tabLst>
                <a:tab pos="457200" algn="l"/>
              </a:tabLst>
            </a:pPr>
            <a:r>
              <a:rPr lang="en-US" i="1" dirty="0">
                <a:latin typeface="Calibri" panose="020F0502020204030204" pitchFamily="34" charset="0"/>
                <a:ea typeface="Calibri" panose="020F0502020204030204" pitchFamily="34" charset="0"/>
                <a:cs typeface="Times New Roman" panose="02020603050405020304" pitchFamily="18" charset="0"/>
              </a:rPr>
              <a:t>Tehnici de relaxare</a:t>
            </a:r>
          </a:p>
          <a:p>
            <a:pPr marL="342900" lvl="0" indent="-342900">
              <a:lnSpc>
                <a:spcPct val="107000"/>
              </a:lnSpc>
              <a:spcAft>
                <a:spcPts val="800"/>
              </a:spcAft>
              <a:buSzPts val="1000"/>
              <a:buFont typeface="Wingdings" panose="05000000000000000000" pitchFamily="2" charset="2"/>
              <a:buChar char="q"/>
              <a:tabLst>
                <a:tab pos="457200" algn="l"/>
              </a:tabLst>
            </a:pPr>
            <a:r>
              <a:rPr lang="en-US" i="1" dirty="0">
                <a:latin typeface="Calibri" panose="020F0502020204030204" pitchFamily="34" charset="0"/>
                <a:ea typeface="Calibri" panose="020F0502020204030204" pitchFamily="34" charset="0"/>
                <a:cs typeface="Times New Roman" panose="02020603050405020304" pitchFamily="18" charset="0"/>
              </a:rPr>
              <a:t>Gestionarea timpului </a:t>
            </a:r>
          </a:p>
          <a:p>
            <a:pPr marL="342900" lvl="0" indent="-342900">
              <a:lnSpc>
                <a:spcPct val="107000"/>
              </a:lnSpc>
              <a:spcAft>
                <a:spcPts val="800"/>
              </a:spcAft>
              <a:buSzPts val="1000"/>
              <a:buFont typeface="Wingdings" panose="05000000000000000000" pitchFamily="2" charset="2"/>
              <a:buChar char="q"/>
              <a:tabLst>
                <a:tab pos="457200" algn="l"/>
              </a:tabLst>
            </a:pPr>
            <a:r>
              <a:rPr lang="en-US" i="1" dirty="0">
                <a:latin typeface="Calibri" panose="020F0502020204030204" pitchFamily="34" charset="0"/>
                <a:ea typeface="Calibri" panose="020F0502020204030204" pitchFamily="34" charset="0"/>
                <a:cs typeface="Times New Roman" panose="02020603050405020304" pitchFamily="18" charset="0"/>
              </a:rPr>
              <a:t>Practici de îngrijire personală </a:t>
            </a:r>
          </a:p>
          <a:p>
            <a:pPr marL="285750" indent="-285750">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Times New Roman" panose="02020603050405020304" pitchFamily="18" charset="0"/>
              </a:rPr>
              <a:t>Concluzie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7203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1662649-4807-39B2-8D1A-D2050E030FC3}"/>
              </a:ext>
            </a:extLst>
          </p:cNvPr>
          <p:cNvSpPr txBox="1">
            <a:spLocks/>
          </p:cNvSpPr>
          <p:nvPr/>
        </p:nvSpPr>
        <p:spPr>
          <a:xfrm>
            <a:off x="1451073" y="2710944"/>
            <a:ext cx="8165172"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endParaRPr lang="en-US" sz="3600" b="0" i="0" dirty="0">
              <a:effectLst/>
              <a:latin typeface="Franklin Gothic Book" panose="020B0503020102020204" pitchFamily="34" charset="0"/>
            </a:endParaRPr>
          </a:p>
        </p:txBody>
      </p:sp>
      <p:sp>
        <p:nvSpPr>
          <p:cNvPr id="25" name="Rectangle 24">
            <a:extLst>
              <a:ext uri="{FF2B5EF4-FFF2-40B4-BE49-F238E27FC236}">
                <a16:creationId xmlns:a16="http://schemas.microsoft.com/office/drawing/2014/main" id="{4FE17787-94DD-24C2-71E7-7C58E5C10EBF}"/>
              </a:ext>
            </a:extLst>
          </p:cNvPr>
          <p:cNvSpPr/>
          <p:nvPr/>
        </p:nvSpPr>
        <p:spPr>
          <a:xfrm>
            <a:off x="0" y="239649"/>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a:extLst>
              <a:ext uri="{FF2B5EF4-FFF2-40B4-BE49-F238E27FC236}">
                <a16:creationId xmlns:a16="http://schemas.microsoft.com/office/drawing/2014/main" id="{0639FD96-DB31-E487-9BDC-3CFC597D9261}"/>
              </a:ext>
            </a:extLst>
          </p:cNvPr>
          <p:cNvSpPr/>
          <p:nvPr/>
        </p:nvSpPr>
        <p:spPr>
          <a:xfrm>
            <a:off x="10387186" y="840557"/>
            <a:ext cx="1626416" cy="1755897"/>
          </a:xfrm>
          <a:prstGeom prst="rect">
            <a:avLst/>
          </a:prstGeom>
          <a:blipFill dpi="0" rotWithShape="1">
            <a:blip r:embed="rId2"/>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3352801" y="2394750"/>
            <a:ext cx="5791200" cy="2976199"/>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INTRODUCERE</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Să începem prin a face legătura între acest modul și cel anterior: </a:t>
            </a:r>
          </a:p>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Modulul 5: Intervenția în situații de criză</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Ce vă amintiți cel mai bine din conținutul modulului? </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Aveți nevoie de clarificări înainte de a trece la modulul 6? Aveți nelămuriri?</a:t>
            </a:r>
          </a:p>
          <a:p>
            <a:pP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270062" y="399858"/>
            <a:ext cx="3021778" cy="1994892"/>
          </a:xfrm>
          <a:prstGeom prst="rect">
            <a:avLst/>
          </a:prstGeom>
        </p:spPr>
      </p:pic>
    </p:spTree>
    <p:extLst>
      <p:ext uri="{BB962C8B-B14F-4D97-AF65-F5344CB8AC3E}">
        <p14:creationId xmlns:p14="http://schemas.microsoft.com/office/powerpoint/2010/main" val="30725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1662649-4807-39B2-8D1A-D2050E030FC3}"/>
              </a:ext>
            </a:extLst>
          </p:cNvPr>
          <p:cNvSpPr txBox="1">
            <a:spLocks/>
          </p:cNvSpPr>
          <p:nvPr/>
        </p:nvSpPr>
        <p:spPr>
          <a:xfrm>
            <a:off x="1451073" y="2710944"/>
            <a:ext cx="8165172"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endParaRPr lang="en-US" sz="3600" b="0" i="0" dirty="0">
              <a:effectLst/>
              <a:latin typeface="Franklin Gothic Book" panose="020B0503020102020204" pitchFamily="34" charset="0"/>
            </a:endParaRPr>
          </a:p>
        </p:txBody>
      </p:sp>
      <p:sp>
        <p:nvSpPr>
          <p:cNvPr id="25" name="Rectangle 24">
            <a:extLst>
              <a:ext uri="{FF2B5EF4-FFF2-40B4-BE49-F238E27FC236}">
                <a16:creationId xmlns:a16="http://schemas.microsoft.com/office/drawing/2014/main" id="{4FE17787-94DD-24C2-71E7-7C58E5C10EBF}"/>
              </a:ext>
            </a:extLst>
          </p:cNvPr>
          <p:cNvSpPr/>
          <p:nvPr/>
        </p:nvSpPr>
        <p:spPr>
          <a:xfrm>
            <a:off x="0" y="239649"/>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a:extLst>
              <a:ext uri="{FF2B5EF4-FFF2-40B4-BE49-F238E27FC236}">
                <a16:creationId xmlns:a16="http://schemas.microsoft.com/office/drawing/2014/main" id="{0639FD96-DB31-E487-9BDC-3CFC597D9261}"/>
              </a:ext>
            </a:extLst>
          </p:cNvPr>
          <p:cNvSpPr/>
          <p:nvPr/>
        </p:nvSpPr>
        <p:spPr>
          <a:xfrm>
            <a:off x="10387186" y="840557"/>
            <a:ext cx="1626416" cy="1755897"/>
          </a:xfrm>
          <a:prstGeom prst="rect">
            <a:avLst/>
          </a:prstGeom>
          <a:blipFill dpi="0" rotWithShape="1">
            <a:blip r:embed="rId2"/>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3352801" y="2394750"/>
            <a:ext cx="5791200" cy="2726644"/>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INTRODUCERE</a:t>
            </a:r>
          </a:p>
          <a:p>
            <a:pPr lvl="0"/>
            <a:r>
              <a:rPr lang="en-US" b="1" dirty="0">
                <a:solidFill>
                  <a:srgbClr val="4472C4"/>
                </a:solidFill>
              </a:rPr>
              <a:t>Bine</a:t>
            </a:r>
            <a:r>
              <a:rPr lang="en-US" b="1" dirty="0">
                <a:solidFill>
                  <a:prstClr val="black"/>
                </a:solidFill>
              </a:rPr>
              <a:t>, </a:t>
            </a:r>
            <a:r>
              <a:rPr lang="en-US" dirty="0">
                <a:solidFill>
                  <a:prstClr val="black"/>
                </a:solidFill>
              </a:rPr>
              <a:t>să ne punem măștile și să ne apucăm de noul modul despre </a:t>
            </a:r>
            <a:r>
              <a:rPr lang="en-US" b="1" dirty="0">
                <a:solidFill>
                  <a:prstClr val="black"/>
                </a:solidFill>
              </a:rPr>
              <a:t>ÎNGRIJIREA DE SINE ȘI BUNĂSTARE</a:t>
            </a:r>
            <a:r>
              <a:rPr lang="en-US" dirty="0">
                <a:solidFill>
                  <a:prstClr val="black"/>
                </a:solidFill>
              </a:rPr>
              <a:t>! </a:t>
            </a:r>
          </a:p>
          <a:p>
            <a:pPr lvl="0"/>
            <a:endParaRPr lang="en-US" dirty="0">
              <a:solidFill>
                <a:prstClr val="black"/>
              </a:solidFill>
            </a:endParaRPr>
          </a:p>
          <a:p>
            <a:pPr lvl="0"/>
            <a:r>
              <a:rPr lang="en-US" dirty="0">
                <a:solidFill>
                  <a:prstClr val="black"/>
                </a:solidFill>
              </a:rPr>
              <a:t>Sunt convinsă că ați finalizat cu toții partea asincronă online. Aveți întrebări sau nelămuriri cu privire la material? Există ceva ce ați dori să aprofundați sau să clarificați?</a:t>
            </a:r>
          </a:p>
          <a:p>
            <a:pP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505" y="399858"/>
            <a:ext cx="1994892" cy="1994892"/>
          </a:xfrm>
          <a:prstGeom prst="rect">
            <a:avLst/>
          </a:prstGeom>
        </p:spPr>
      </p:pic>
    </p:spTree>
    <p:extLst>
      <p:ext uri="{BB962C8B-B14F-4D97-AF65-F5344CB8AC3E}">
        <p14:creationId xmlns:p14="http://schemas.microsoft.com/office/powerpoint/2010/main" val="934448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31662649-4807-39B2-8D1A-D2050E030FC3}"/>
              </a:ext>
            </a:extLst>
          </p:cNvPr>
          <p:cNvSpPr txBox="1">
            <a:spLocks/>
          </p:cNvSpPr>
          <p:nvPr/>
        </p:nvSpPr>
        <p:spPr>
          <a:xfrm>
            <a:off x="1451073" y="2710944"/>
            <a:ext cx="8165172" cy="12036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algn="l"/>
            <a:endParaRPr lang="en-US" sz="3600" b="0" i="0" dirty="0">
              <a:effectLst/>
              <a:latin typeface="Franklin Gothic Book" panose="020B0503020102020204" pitchFamily="34" charset="0"/>
            </a:endParaRPr>
          </a:p>
        </p:txBody>
      </p:sp>
      <p:sp>
        <p:nvSpPr>
          <p:cNvPr id="25" name="Rectangle 24">
            <a:extLst>
              <a:ext uri="{FF2B5EF4-FFF2-40B4-BE49-F238E27FC236}">
                <a16:creationId xmlns:a16="http://schemas.microsoft.com/office/drawing/2014/main" id="{4FE17787-94DD-24C2-71E7-7C58E5C10EBF}"/>
              </a:ext>
            </a:extLst>
          </p:cNvPr>
          <p:cNvSpPr/>
          <p:nvPr/>
        </p:nvSpPr>
        <p:spPr>
          <a:xfrm>
            <a:off x="0" y="239649"/>
            <a:ext cx="1219200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Rectangle 26">
            <a:extLst>
              <a:ext uri="{FF2B5EF4-FFF2-40B4-BE49-F238E27FC236}">
                <a16:creationId xmlns:a16="http://schemas.microsoft.com/office/drawing/2014/main" id="{0639FD96-DB31-E487-9BDC-3CFC597D9261}"/>
              </a:ext>
            </a:extLst>
          </p:cNvPr>
          <p:cNvSpPr/>
          <p:nvPr/>
        </p:nvSpPr>
        <p:spPr>
          <a:xfrm>
            <a:off x="10387186" y="840557"/>
            <a:ext cx="1626416" cy="1755897"/>
          </a:xfrm>
          <a:prstGeom prst="rect">
            <a:avLst/>
          </a:prstGeom>
          <a:blipFill dpi="0" rotWithShape="1">
            <a:blip r:embed="rId2"/>
            <a:srcRect/>
            <a:stretch>
              <a:fillRect l="-35000" t="-40000" r="-35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a:extLst>
              <a:ext uri="{FF2B5EF4-FFF2-40B4-BE49-F238E27FC236}">
                <a16:creationId xmlns:a16="http://schemas.microsoft.com/office/drawing/2014/main" id="{7B144CC6-098F-5573-E1F4-C9651571446C}"/>
              </a:ext>
            </a:extLst>
          </p:cNvPr>
          <p:cNvSpPr/>
          <p:nvPr/>
        </p:nvSpPr>
        <p:spPr>
          <a:xfrm flipV="1">
            <a:off x="11867499" y="2880957"/>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 name="Rectangle 1"/>
          <p:cNvSpPr/>
          <p:nvPr/>
        </p:nvSpPr>
        <p:spPr>
          <a:xfrm>
            <a:off x="3352801" y="2394750"/>
            <a:ext cx="5791200" cy="2782428"/>
          </a:xfrm>
          <a:prstGeom prst="rect">
            <a:avLst/>
          </a:prstGeom>
        </p:spPr>
        <p:txBody>
          <a:bodyPr wrap="square">
            <a:spAutoFit/>
          </a:bodyPr>
          <a:lstStyle/>
          <a:p>
            <a:pPr>
              <a:lnSpc>
                <a:spcPct val="107000"/>
              </a:lnSpc>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CONCEPTE</a:t>
            </a:r>
          </a:p>
          <a:p>
            <a:pPr marL="285750" indent="-285750">
              <a:lnSpc>
                <a:spcPct val="107000"/>
              </a:lnSpc>
              <a:spcAft>
                <a:spcPts val="800"/>
              </a:spcAft>
              <a:buFont typeface="Wingdings" panose="05000000000000000000" pitchFamily="2" charset="2"/>
              <a:buChar char="q"/>
            </a:pPr>
            <a:r>
              <a:rPr lang="en-US" b="1" i="1" dirty="0">
                <a:latin typeface="Calibri" panose="020F0502020204030204" pitchFamily="34" charset="0"/>
                <a:ea typeface="Calibri" panose="020F0502020204030204" pitchFamily="34" charset="0"/>
                <a:cs typeface="Times New Roman" panose="02020603050405020304" pitchFamily="18" charset="0"/>
              </a:rPr>
              <a:t>Identificarea factorilor declanșatori ai stresului</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en-US" b="1" i="1" dirty="0">
                <a:latin typeface="Calibri" panose="020F0502020204030204" pitchFamily="34" charset="0"/>
                <a:ea typeface="Calibri" panose="020F0502020204030204" pitchFamily="34" charset="0"/>
                <a:cs typeface="Times New Roman" panose="02020603050405020304" pitchFamily="18" charset="0"/>
              </a:rPr>
              <a:t>Tehnici de gestionare a stresului</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en-US" b="1" i="1" dirty="0">
                <a:latin typeface="Calibri" panose="020F0502020204030204" pitchFamily="34" charset="0"/>
                <a:ea typeface="Calibri" panose="020F0502020204030204" pitchFamily="34" charset="0"/>
                <a:cs typeface="Times New Roman" panose="02020603050405020304" pitchFamily="18" charset="0"/>
              </a:rPr>
              <a:t>Gestionarea timpului</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en-US" b="1" i="1" dirty="0">
                <a:latin typeface="Calibri" panose="020F0502020204030204" pitchFamily="34" charset="0"/>
                <a:ea typeface="Calibri" panose="020F0502020204030204" pitchFamily="34" charset="0"/>
                <a:cs typeface="Times New Roman" panose="02020603050405020304" pitchFamily="18" charset="0"/>
              </a:rPr>
              <a:t>Practici de îngrijire personală</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r>
              <a:rPr lang="en-US" b="1" i="1" dirty="0">
                <a:latin typeface="Calibri" panose="020F0502020204030204" pitchFamily="34" charset="0"/>
                <a:ea typeface="Calibri" panose="020F0502020204030204" pitchFamily="34" charset="0"/>
                <a:cs typeface="Times New Roman" panose="02020603050405020304" pitchFamily="18" charset="0"/>
              </a:rPr>
              <a:t>Sprijin colaborativ și reflecție</a:t>
            </a:r>
            <a:endParaRPr lang="en-US" i="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017" y="399858"/>
            <a:ext cx="1743868" cy="1994892"/>
          </a:xfrm>
          <a:prstGeom prst="rect">
            <a:avLst/>
          </a:prstGeom>
        </p:spPr>
      </p:pic>
    </p:spTree>
    <p:extLst>
      <p:ext uri="{BB962C8B-B14F-4D97-AF65-F5344CB8AC3E}">
        <p14:creationId xmlns:p14="http://schemas.microsoft.com/office/powerpoint/2010/main" val="905473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2659479" y="1499553"/>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678807" y="107039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I.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Introducere și prezentare generală a atelierului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(10 minute)</a:t>
            </a:r>
            <a:endParaRPr lang="ro-RO"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1072662" y="2582335"/>
            <a:ext cx="10339754" cy="3802311"/>
          </a:xfrm>
        </p:spPr>
        <p:txBody>
          <a:bodyPr>
            <a:normAutofit/>
          </a:bodyPr>
          <a:lstStyle/>
          <a:p>
            <a:pPr algn="l"/>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800" b="1" dirty="0">
                <a:effectLst/>
                <a:latin typeface="Calibri" panose="020F0502020204030204" pitchFamily="34" charset="0"/>
                <a:ea typeface="Calibri" panose="020F0502020204030204" pitchFamily="34" charset="0"/>
                <a:cs typeface="Times New Roman" panose="02020603050405020304" pitchFamily="18" charset="0"/>
              </a:rPr>
              <a:t>Activitate de spargere a gheții </a:t>
            </a:r>
          </a:p>
          <a:p>
            <a:pPr algn="l"/>
            <a:r>
              <a:rPr lang="en-US" sz="1800" dirty="0">
                <a:effectLst/>
                <a:latin typeface="Calibri" panose="020F0502020204030204" pitchFamily="34" charset="0"/>
                <a:ea typeface="Calibri" panose="020F0502020204030204" pitchFamily="34" charset="0"/>
                <a:cs typeface="Times New Roman" panose="02020603050405020304" pitchFamily="18" charset="0"/>
              </a:rPr>
              <a:t>Pe un perete sau o foaie mare de hârtie, participanții își scriu numele, profesia și cel puțin o așteptare de la atelier. </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a:buNone/>
            </a:pPr>
            <a:endParaRPr lang="en-US" sz="2000" b="0" i="0" dirty="0">
              <a:effectLst/>
            </a:endParaRPr>
          </a:p>
          <a:p>
            <a:pPr marL="0" indent="0">
              <a:buNone/>
            </a:pPr>
            <a:endParaRPr lang="en-US" sz="1800" b="0" i="0" dirty="0">
              <a:effectLst/>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3544349" y="1916276"/>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a:extLst>
              <a:ext uri="{FF2B5EF4-FFF2-40B4-BE49-F238E27FC236}">
                <a16:creationId xmlns:a16="http://schemas.microsoft.com/office/drawing/2014/main" id="{4FE056BC-2E27-FA66-AD43-C077C9739D2E}"/>
              </a:ext>
            </a:extLst>
          </p:cNvPr>
          <p:cNvSpPr/>
          <p:nvPr/>
        </p:nvSpPr>
        <p:spPr>
          <a:xfrm flipV="1">
            <a:off x="11640996" y="2899973"/>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 name="Εικόνα 5"/>
          <p:cNvPicPr>
            <a:picLocks noChangeAspect="1"/>
          </p:cNvPicPr>
          <p:nvPr/>
        </p:nvPicPr>
        <p:blipFill>
          <a:blip r:embed="rId2"/>
          <a:stretch>
            <a:fillRect/>
          </a:stretch>
        </p:blipFill>
        <p:spPr>
          <a:xfrm>
            <a:off x="0" y="192491"/>
            <a:ext cx="1627773" cy="1755800"/>
          </a:xfrm>
          <a:prstGeom prst="rect">
            <a:avLst/>
          </a:prstGeom>
        </p:spPr>
      </p:pic>
    </p:spTree>
    <p:extLst>
      <p:ext uri="{BB962C8B-B14F-4D97-AF65-F5344CB8AC3E}">
        <p14:creationId xmlns:p14="http://schemas.microsoft.com/office/powerpoint/2010/main" val="381047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A58DBE-0EBB-8B2E-57E8-7E526622FE77}"/>
              </a:ext>
            </a:extLst>
          </p:cNvPr>
          <p:cNvSpPr/>
          <p:nvPr/>
        </p:nvSpPr>
        <p:spPr>
          <a:xfrm>
            <a:off x="3484232" y="764195"/>
            <a:ext cx="1534332" cy="4150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31662649-4807-39B2-8D1A-D2050E030FC3}"/>
              </a:ext>
            </a:extLst>
          </p:cNvPr>
          <p:cNvSpPr txBox="1">
            <a:spLocks/>
          </p:cNvSpPr>
          <p:nvPr/>
        </p:nvSpPr>
        <p:spPr>
          <a:xfrm>
            <a:off x="1774371" y="348261"/>
            <a:ext cx="8165172" cy="85772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Franklin Gothic Demi" panose="020B0703020102020204" pitchFamily="34" charset="0"/>
                <a:ea typeface="+mj-ea"/>
                <a:cs typeface="+mj-cs"/>
              </a:defRPr>
            </a:lvl1pPr>
          </a:lstStyle>
          <a:p>
            <a:pPr marL="0" marR="0">
              <a:lnSpc>
                <a:spcPct val="107000"/>
              </a:lnSpc>
              <a:spcBef>
                <a:spcPts val="0"/>
              </a:spcBef>
              <a:spcAft>
                <a:spcPts val="8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II. Identificarea factorilor declanșatori ai stresului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(20 minute)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903094" y="2588924"/>
            <a:ext cx="4456826" cy="2665974"/>
          </a:xfrm>
        </p:spPr>
        <p:txBody>
          <a:bodyPr>
            <a:normAutofit/>
          </a:bodyPr>
          <a:lstStyle/>
          <a:p>
            <a:pPr marL="0" marR="0" algn="l">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Factori personali de stres și semne timpurii ale stresului:</a:t>
            </a:r>
          </a:p>
          <a:p>
            <a:pPr marL="285750" indent="-285750" algn="l">
              <a:lnSpc>
                <a:spcPct val="107000"/>
              </a:lnSpc>
              <a:spcBef>
                <a:spcPts val="0"/>
              </a:spcBef>
              <a:spcAft>
                <a:spcPts val="800"/>
              </a:spcAft>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Discuție interactivă (15 minute):</a:t>
            </a:r>
          </a:p>
          <a:p>
            <a:pPr marL="285750" indent="-285750" algn="l">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factori de stres comuni (de exemplu: volum mare de muncă, relaționarea cu deținuți dificili, munca în ture)</a:t>
            </a:r>
          </a:p>
          <a:p>
            <a:pPr marL="285750" indent="-285750" algn="l">
              <a:lnSpc>
                <a:spcPct val="107000"/>
              </a:lnSpc>
              <a:spcBef>
                <a:spcPts val="0"/>
              </a:spcBef>
              <a:spcAft>
                <a:spcPts val="800"/>
              </a:spcAft>
              <a:buFont typeface="Wingdings" panose="05000000000000000000" pitchFamily="2"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semne timpurii ale stresului: iritabilitate, oboseală, dificultăți de concentrare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a:lnSpc>
                <a:spcPct val="107000"/>
              </a:lnSpc>
              <a:spcBef>
                <a:spcPts val="0"/>
              </a:spcBef>
              <a:spcAft>
                <a:spcPts val="800"/>
              </a:spcAft>
              <a:buAutoNum type="arabicPeriod"/>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4251398" y="1212299"/>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569278" y="1933390"/>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46598" y="109387"/>
            <a:ext cx="1627773" cy="1755800"/>
          </a:xfrm>
          <a:prstGeom prst="rect">
            <a:avLst/>
          </a:prstGeom>
        </p:spPr>
      </p:pic>
      <p:pic>
        <p:nvPicPr>
          <p:cNvPr id="10" name="Picture 9">
            <a:extLst>
              <a:ext uri="{FF2B5EF4-FFF2-40B4-BE49-F238E27FC236}">
                <a16:creationId xmlns:a16="http://schemas.microsoft.com/office/drawing/2014/main" id="{351AE32D-B3D6-53B5-42B2-42A6D79CE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7359" y="2588924"/>
            <a:ext cx="3677911" cy="2528563"/>
          </a:xfrm>
          <a:prstGeom prst="rect">
            <a:avLst/>
          </a:prstGeom>
        </p:spPr>
      </p:pic>
    </p:spTree>
    <p:extLst>
      <p:ext uri="{BB962C8B-B14F-4D97-AF65-F5344CB8AC3E}">
        <p14:creationId xmlns:p14="http://schemas.microsoft.com/office/powerpoint/2010/main" val="365468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960484" y="1943269"/>
            <a:ext cx="9903242" cy="4159502"/>
          </a:xfrm>
        </p:spPr>
        <p:txBody>
          <a:bodyPr>
            <a:normAutofit/>
          </a:bodyPr>
          <a:lstStyle/>
          <a:p>
            <a:pPr marL="285750" indent="-285750" algn="l">
              <a:lnSpc>
                <a:spcPct val="107000"/>
              </a:lnSpc>
              <a:spcBef>
                <a:spcPts val="0"/>
              </a:spcBef>
              <a:spcAft>
                <a:spcPts val="800"/>
              </a:spcAft>
              <a:buFont typeface="Wingdings" panose="05000000000000000000" pitchFamily="2" charset="2"/>
              <a:buChar char="v"/>
            </a:pPr>
            <a:r>
              <a:rPr lang="en-US" sz="1800" b="1" dirty="0">
                <a:effectLst/>
                <a:latin typeface="Calibri" panose="020F0502020204030204" pitchFamily="34" charset="0"/>
                <a:ea typeface="Calibri" panose="020F0502020204030204" pitchFamily="34" charset="0"/>
                <a:cs typeface="Times New Roman" panose="02020603050405020304" pitchFamily="18" charset="0"/>
              </a:rPr>
              <a:t>Exercițiu de reflecție personală (5 minute):</a:t>
            </a:r>
          </a:p>
          <a:p>
            <a:pPr algn="l">
              <a:lnSpc>
                <a:spcPct val="107000"/>
              </a:lnSpc>
              <a:spcBef>
                <a:spcPts val="0"/>
              </a:spcBef>
              <a:spcAft>
                <a:spcPts val="800"/>
              </a:spcAft>
            </a:pP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Secțiunea 1: Identificarea factorilor de stres personali</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Instrucțiuni: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Enumerați factorii de stres cu care vă confruntați în viața profesională și personală de zi cu zi. Gândiți-vă la situații, sarcini sau interacțiuni care vă provoacă în mod constant stres.</a:t>
            </a:r>
          </a:p>
          <a:p>
            <a:pPr marL="0" marR="0" algn="l">
              <a:lnSpc>
                <a:spcPct val="107000"/>
              </a:lnSpc>
              <a:spcBef>
                <a:spcPts val="0"/>
              </a:spcBef>
              <a:spcAft>
                <a:spcPts val="800"/>
              </a:spcAft>
            </a:pPr>
            <a:endParaRPr lang="en-US" sz="10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a:lnSpc>
                <a:spcPct val="107000"/>
              </a:lnSpc>
              <a:spcBef>
                <a:spcPts val="0"/>
              </a:spcBef>
              <a:spcAft>
                <a:spcPts val="800"/>
              </a:spcAft>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Factori de stres legați de muncă</a:t>
            </a:r>
          </a:p>
          <a:p>
            <a:pPr marL="342900" marR="0" indent="-342900" algn="l">
              <a:lnSpc>
                <a:spcPct val="107000"/>
              </a:lnSpc>
              <a:spcBef>
                <a:spcPts val="0"/>
              </a:spcBef>
              <a:spcAft>
                <a:spcPts val="800"/>
              </a:spcAft>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Factori de stres din viața personală</a:t>
            </a:r>
          </a:p>
          <a:p>
            <a:pPr marL="342900" indent="-342900" algn="l">
              <a:lnSpc>
                <a:spcPct val="107000"/>
              </a:lnSpc>
              <a:spcBef>
                <a:spcPts val="0"/>
              </a:spcBef>
              <a:spcAft>
                <a:spcPts val="800"/>
              </a:spcAft>
              <a:buFont typeface="Arial" panose="020B0604020202020204" pitchFamily="34" charset="0"/>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Factori de stres din mediul înconjurător (de exemplu, zgomot, aglomerație):</a:t>
            </a:r>
          </a:p>
          <a:p>
            <a:pPr marL="342900" marR="0" indent="-342900" algn="l">
              <a:lnSpc>
                <a:spcPct val="107000"/>
              </a:lnSpc>
              <a:spcBef>
                <a:spcPts val="0"/>
              </a:spcBef>
              <a:spcAft>
                <a:spcPts val="800"/>
              </a:spcAft>
              <a:buAutoNum type="arabicPeriod"/>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7B144CC6-098F-5573-E1F4-C9651571446C}"/>
              </a:ext>
            </a:extLst>
          </p:cNvPr>
          <p:cNvSpPr/>
          <p:nvPr/>
        </p:nvSpPr>
        <p:spPr>
          <a:xfrm flipV="1">
            <a:off x="9397953" y="1427452"/>
            <a:ext cx="2217044"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537577" y="1473171"/>
            <a:ext cx="86385" cy="329067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46598" y="109387"/>
            <a:ext cx="1627773" cy="1755800"/>
          </a:xfrm>
          <a:prstGeom prst="rect">
            <a:avLst/>
          </a:prstGeom>
        </p:spPr>
      </p:pic>
      <p:pic>
        <p:nvPicPr>
          <p:cNvPr id="7" name="Picture 6">
            <a:extLst>
              <a:ext uri="{FF2B5EF4-FFF2-40B4-BE49-F238E27FC236}">
                <a16:creationId xmlns:a16="http://schemas.microsoft.com/office/drawing/2014/main" id="{ECE6F8AB-B334-FF12-F7EC-D60B1F41A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3470" y="0"/>
            <a:ext cx="1801372" cy="1685547"/>
          </a:xfrm>
          <a:prstGeom prst="rect">
            <a:avLst/>
          </a:prstGeom>
        </p:spPr>
      </p:pic>
    </p:spTree>
    <p:extLst>
      <p:ext uri="{BB962C8B-B14F-4D97-AF65-F5344CB8AC3E}">
        <p14:creationId xmlns:p14="http://schemas.microsoft.com/office/powerpoint/2010/main" val="2018366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AD1FA11-3BF1-E575-F067-0020A9C2B9FA}"/>
              </a:ext>
            </a:extLst>
          </p:cNvPr>
          <p:cNvSpPr>
            <a:spLocks noGrp="1"/>
          </p:cNvSpPr>
          <p:nvPr>
            <p:ph type="subTitle" idx="1"/>
          </p:nvPr>
        </p:nvSpPr>
        <p:spPr>
          <a:xfrm>
            <a:off x="1054732" y="2149456"/>
            <a:ext cx="10339754" cy="4159502"/>
          </a:xfrm>
        </p:spPr>
        <p:txBody>
          <a:bodyPr>
            <a:normAutofit/>
          </a:bodyPr>
          <a:lstStyle/>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Instrucțiuni:</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Identificați semnele timpurii ale stresului pe care le observați la dumneavoastră. Aceste semne pot fi fizice, emoționale, comportamentale sau cognitive. </a:t>
            </a:r>
          </a:p>
          <a:p>
            <a:pPr marL="342900" indent="-342900" algn="l">
              <a:lnSpc>
                <a:spcPct val="107000"/>
              </a:lnSpc>
              <a:spcBef>
                <a:spcPts val="0"/>
              </a:spcBef>
              <a:spcAft>
                <a:spcPts val="800"/>
              </a:spcAft>
              <a:buFont typeface="Arial" panose="020B0604020202020204" pitchFamily="34" charset="0"/>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Semne fizice</a:t>
            </a:r>
          </a:p>
          <a:p>
            <a:pPr marL="342900" indent="-342900" algn="l">
              <a:lnSpc>
                <a:spcPct val="107000"/>
              </a:lnSpc>
              <a:spcBef>
                <a:spcPts val="0"/>
              </a:spcBef>
              <a:spcAft>
                <a:spcPts val="800"/>
              </a:spcAft>
              <a:buFont typeface="Arial" panose="020B0604020202020204" pitchFamily="34" charset="0"/>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Semne emoționale</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l">
              <a:lnSpc>
                <a:spcPct val="107000"/>
              </a:lnSpc>
              <a:spcBef>
                <a:spcPts val="0"/>
              </a:spcBef>
              <a:spcAft>
                <a:spcPts val="800"/>
              </a:spcAft>
              <a:buFont typeface="Arial" panose="020B0604020202020204" pitchFamily="34" charset="0"/>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Semne comportamentale</a:t>
            </a:r>
          </a:p>
          <a:p>
            <a:pPr marL="342900" indent="-342900" algn="l">
              <a:lnSpc>
                <a:spcPct val="107000"/>
              </a:lnSpc>
              <a:spcBef>
                <a:spcPts val="0"/>
              </a:spcBef>
              <a:spcAft>
                <a:spcPts val="800"/>
              </a:spcAft>
              <a:buFont typeface="Arial" panose="020B0604020202020204" pitchFamily="34" charset="0"/>
              <a:buAutoNum type="arabicPeriod"/>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Semne cognitive</a:t>
            </a: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gn="l">
              <a:lnSpc>
                <a:spcPct val="107000"/>
              </a:lnSpc>
              <a:spcBef>
                <a:spcPts val="0"/>
              </a:spcBef>
              <a:spcAft>
                <a:spcPts val="800"/>
              </a:spcAft>
              <a:buAutoNum type="arabicPeriod"/>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lnSpc>
                <a:spcPct val="107000"/>
              </a:lnSpc>
              <a:spcBef>
                <a:spcPts val="0"/>
              </a:spcBef>
              <a:spcAft>
                <a:spcPts val="800"/>
              </a:spcAft>
            </a:pPr>
            <a:endParaRPr lang="ro-R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FE056BC-2E27-FA66-AD43-C077C9739D2E}"/>
              </a:ext>
            </a:extLst>
          </p:cNvPr>
          <p:cNvSpPr/>
          <p:nvPr/>
        </p:nvSpPr>
        <p:spPr>
          <a:xfrm flipV="1">
            <a:off x="11569278" y="1933390"/>
            <a:ext cx="45719" cy="39770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137633" y="0"/>
            <a:ext cx="1627773" cy="1755800"/>
          </a:xfrm>
          <a:prstGeom prst="rect">
            <a:avLst/>
          </a:prstGeom>
        </p:spPr>
      </p:pic>
      <p:pic>
        <p:nvPicPr>
          <p:cNvPr id="8" name="Picture 7">
            <a:extLst>
              <a:ext uri="{FF2B5EF4-FFF2-40B4-BE49-F238E27FC236}">
                <a16:creationId xmlns:a16="http://schemas.microsoft.com/office/drawing/2014/main" id="{271B592C-D09A-57B2-8018-1791A3E79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0263" y="533884"/>
            <a:ext cx="1213187" cy="1428111"/>
          </a:xfrm>
          <a:prstGeom prst="rect">
            <a:avLst/>
          </a:prstGeom>
        </p:spPr>
      </p:pic>
      <p:sp>
        <p:nvSpPr>
          <p:cNvPr id="11" name="TextBox 10">
            <a:extLst>
              <a:ext uri="{FF2B5EF4-FFF2-40B4-BE49-F238E27FC236}">
                <a16:creationId xmlns:a16="http://schemas.microsoft.com/office/drawing/2014/main" id="{9F998BA9-CCAC-8DF0-60D1-1701BA9F9D1C}"/>
              </a:ext>
            </a:extLst>
          </p:cNvPr>
          <p:cNvSpPr txBox="1"/>
          <p:nvPr/>
        </p:nvSpPr>
        <p:spPr>
          <a:xfrm>
            <a:off x="3693459" y="877900"/>
            <a:ext cx="6096000" cy="375552"/>
          </a:xfrm>
          <a:prstGeom prst="rect">
            <a:avLst/>
          </a:prstGeom>
          <a:noFill/>
        </p:spPr>
        <p:txBody>
          <a:bodyPr wrap="square">
            <a:spAutoFit/>
          </a:bodyPr>
          <a:lstStyle/>
          <a:p>
            <a:pPr marL="0" marR="0" algn="l">
              <a:lnSpc>
                <a:spcPct val="107000"/>
              </a:lnSpc>
              <a:spcBef>
                <a:spcPts val="0"/>
              </a:spcBef>
              <a:spcAft>
                <a:spcPts val="800"/>
              </a:spcAft>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Secțiunea 2: Recunoașterea semnelor timpurii ale stresului</a:t>
            </a:r>
          </a:p>
        </p:txBody>
      </p:sp>
    </p:spTree>
    <p:extLst>
      <p:ext uri="{BB962C8B-B14F-4D97-AF65-F5344CB8AC3E}">
        <p14:creationId xmlns:p14="http://schemas.microsoft.com/office/powerpoint/2010/main" val="3413303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d13fdc3-0444-4f55-897d-bd2b52edf2ee" xsi:nil="true"/>
    <lcf76f155ced4ddcb4097134ff3c332f xmlns="0bd02c47-7657-498f-a2be-d7ff3ac0367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96D730E271E8F4DA956E400259CAAFD" ma:contentTypeVersion="15" ma:contentTypeDescription="Create a new document." ma:contentTypeScope="" ma:versionID="784a0f90e99058ad015210b5a0c1bc26">
  <xsd:schema xmlns:xsd="http://www.w3.org/2001/XMLSchema" xmlns:xs="http://www.w3.org/2001/XMLSchema" xmlns:p="http://schemas.microsoft.com/office/2006/metadata/properties" xmlns:ns2="0bd02c47-7657-498f-a2be-d7ff3ac03674" xmlns:ns3="ad13fdc3-0444-4f55-897d-bd2b52edf2ee" targetNamespace="http://schemas.microsoft.com/office/2006/metadata/properties" ma:root="true" ma:fieldsID="1f30068839d1f62f8f63338ac30d42e6" ns2:_="" ns3:_="">
    <xsd:import namespace="0bd02c47-7657-498f-a2be-d7ff3ac03674"/>
    <xsd:import namespace="ad13fdc3-0444-4f55-897d-bd2b52edf2e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d02c47-7657-498f-a2be-d7ff3ac03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b98f44-1da0-42b7-b2c7-4323d9932be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d13fdc3-0444-4f55-897d-bd2b52edf2e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e6bf9a5-81d3-41b9-baf5-d91bd5b25a3b}" ma:internalName="TaxCatchAll" ma:showField="CatchAllData" ma:web="ad13fdc3-0444-4f55-897d-bd2b52edf2ee">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4FA9FC-EBB5-4E3F-B35E-D608AF80AB06}">
  <ds:schemaRefs>
    <ds:schemaRef ds:uri="http://schemas.microsoft.com/office/2006/documentManagement/types"/>
    <ds:schemaRef ds:uri="http://purl.org/dc/dcmitype/"/>
    <ds:schemaRef ds:uri="ad13fdc3-0444-4f55-897d-bd2b52edf2ee"/>
    <ds:schemaRef ds:uri="http://schemas.openxmlformats.org/package/2006/metadata/core-properties"/>
    <ds:schemaRef ds:uri="http://schemas.microsoft.com/office/2006/metadata/properties"/>
    <ds:schemaRef ds:uri="0bd02c47-7657-498f-a2be-d7ff3ac03674"/>
    <ds:schemaRef ds:uri="http://schemas.microsoft.com/office/infopath/2007/PartnerControls"/>
    <ds:schemaRef ds:uri="http://purl.org/dc/elements/1.1/"/>
    <ds:schemaRef ds:uri="http://www.w3.org/XML/1998/namespace"/>
    <ds:schemaRef ds:uri="http://purl.org/dc/terms/"/>
  </ds:schemaRefs>
</ds:datastoreItem>
</file>

<file path=customXml/itemProps2.xml><?xml version="1.0" encoding="utf-8"?>
<ds:datastoreItem xmlns:ds="http://schemas.openxmlformats.org/officeDocument/2006/customXml" ds:itemID="{FCFE2FBE-6262-4ECC-BF59-7637F0F7C2E6}"/>
</file>

<file path=customXml/itemProps3.xml><?xml version="1.0" encoding="utf-8"?>
<ds:datastoreItem xmlns:ds="http://schemas.openxmlformats.org/officeDocument/2006/customXml" ds:itemID="{BB9C600D-B2AE-45F3-AD43-5BD804EA7C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2388</TotalTime>
  <Words>1068</Words>
  <Application>Microsoft Office PowerPoint</Application>
  <PresentationFormat>Widescreen</PresentationFormat>
  <Paragraphs>119</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Franklin Gothic Book</vt:lpstr>
      <vt:lpstr>Franklin Gothic Demi</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Dionysia Toufexi</dc:creator>
  <cp:keywords>, docId:7E4695EAF75E1A9A1AC456590FC9BCC4</cp:keywords>
  <cp:lastModifiedBy>bela szuroka</cp:lastModifiedBy>
  <cp:revision>82</cp:revision>
  <dcterms:created xsi:type="dcterms:W3CDTF">2023-01-05T08:33:01Z</dcterms:created>
  <dcterms:modified xsi:type="dcterms:W3CDTF">2025-09-27T06:36:53Z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0x010100F96D730E271E8F4DA956E400259CAAFD</vt:lpwstr>
  </property>
  <property fmtid="{D5CDD505-2E9C-101B-9397-08002B2CF9AE}" pid="3" name="MediaServiceImageTags">
    <vt:lpwstr/>
  </property>
</Properties>
</file>