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309" r:id="rId7"/>
    <p:sldId id="271" r:id="rId8"/>
    <p:sldId id="305" r:id="rId9"/>
    <p:sldId id="311" r:id="rId10"/>
    <p:sldId id="306" r:id="rId11"/>
    <p:sldId id="310" r:id="rId12"/>
    <p:sldId id="294" r:id="rId13"/>
    <p:sldId id="272" r:id="rId14"/>
    <p:sldId id="288" r:id="rId15"/>
    <p:sldId id="289" r:id="rId16"/>
    <p:sldId id="308" r:id="rId17"/>
    <p:sldId id="312" r:id="rId18"/>
    <p:sldId id="268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860"/>
    <a:srgbClr val="459395"/>
    <a:srgbClr val="EB7C69"/>
    <a:srgbClr val="688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DC8B-5A15-CD7A-0B7B-811892DFA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4D0BA-7B47-B570-70F8-C4842228F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187A-A296-C762-126E-68D9C9BA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793FD-833F-591B-B12E-AE0FB0CC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35E5-555F-68C9-83F6-0D2D4243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13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B483-154D-1A7D-8D9E-9469E61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9EDCC-737E-1AAB-B2E3-104C734E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E5D7-76D8-9D0E-7E87-EB7EAC81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42FB-C192-CCB7-76A2-AF745DED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E293-5B95-3597-8D76-AF47D7BC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8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83A0E-0B8D-941E-92CD-11CB93F44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DB2A1-D4E3-9129-A143-82B37ED27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F5E8-05DC-F0CB-2D33-29D318BD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98F8-31F9-E2FB-12E0-8D4C21EC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DDBB-D2A0-6E5E-1EBC-7C72C9D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3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F2DA-9517-8E8E-B247-87F491C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F0FF-CCF9-2E42-E353-30660561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6A45-2FF0-10BA-2F6E-B737AEB8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53BA-7F56-7DAC-7098-2825281E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9411-97F3-2C9B-CD0D-166ABB17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5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2787-F9AF-B5C4-7930-00CF8200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F584B-B7DA-3655-805D-461A5C15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4E9E-C739-FEEF-5A44-5BC96444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25B6-7541-DFB5-6870-5E73FF7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B5FA0-8149-6977-E154-FB13801D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7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32E2-7B3F-6A76-BED8-CB062BAF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5567-49C3-4AFA-1324-B653FA2B6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0125-45FF-860D-3795-3659857D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241A-2D00-6BFA-CEAE-D02BA130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8E8A-1F6D-3421-BC4B-FE4C5BB5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9F74-B604-AED6-0A5C-AE38A088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2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CBD-A9F7-E79C-6616-E7B6CC92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69A6A-3934-C074-3494-371D3E83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D45C4-9A51-45B4-5825-5E19D104A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48272-0182-AC4B-89F8-A179C284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763BB-1426-D1C4-BCA5-993E16B67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0DEB4-8CE3-B224-1859-F8FA230C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65738-6A41-8940-DFFC-594524C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E8286-749D-A6C3-4F85-ACE29B4D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51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591E-4D99-8245-E7D2-8C51ED3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E7C78-BAAE-2A26-106A-17DECA63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69396-45AD-7521-C8DA-BFF3040F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63816-DD8A-06B0-866D-F6212E36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37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3AE9A-EE81-B7DF-1C67-EE143625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8DFD9-7A74-2114-E070-FA34254D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24A3A-DB05-F950-8207-171B0078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6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66E-A671-9690-F8A2-5DD02D33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FFD8-32D3-E11F-A022-57E3A4C0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4EEA-D365-7737-2DB2-4FD78A711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1D875-C100-CA6A-9A1B-EE6BC954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A3DA0-2C88-1DE7-D0EF-6ECA7990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994F-D964-4B24-B6DD-BE5B1E8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77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3F9C-C547-1849-7121-EF6EC5D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D3C91-2751-F538-7709-66E606F53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08F27-C9D5-9699-B6D5-5B6583446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265A-D06C-0EC4-B78C-B60228A2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1DB2-5F21-8934-5D0A-A359EF72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9DB4-5B03-8D96-1E2B-C7B01A47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3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575AA-E4F9-CB67-051A-6456215D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B8D4F-BAB7-1221-B049-9AC5C9C0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BF7A-A975-0297-5FDD-65A064ACA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387A-7222-4937-82DE-07BA11F88A02}" type="datetimeFigureOut">
              <a:rPr lang="el-GR" smtClean="0"/>
              <a:t>8/11/2024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7B2F-5B4D-BDD4-1DF5-089682A2A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735A-9CB5-FCA0-8F7C-C5214C0E7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2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f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360041" y="2158139"/>
            <a:ext cx="9759119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l-GR" sz="2000" b="1" dirty="0"/>
              <a:t>Ενότητα 5 - ΠΑΡΕΜΒΑΣΗ ΣΕ ΠΕΡΙΠΤΩΣΕΙΣ ΚΡΙΣΕΩΝ (ΜΕΡΟΣ ΕΠΙΛΥΣΗ ΣΥΓΚΡΟΥΣΕΩΝ)</a:t>
            </a:r>
            <a:endParaRPr lang="el-GR" sz="2000" dirty="0"/>
          </a:p>
          <a:p>
            <a:endParaRPr lang="el-GR" sz="800" b="1" dirty="0"/>
          </a:p>
          <a:p>
            <a:pPr algn="l"/>
            <a:r>
              <a:rPr lang="el-GR" sz="1600" b="1" dirty="0"/>
              <a:t>Διάρκεια:</a:t>
            </a:r>
            <a:r>
              <a:rPr lang="el-GR" sz="1600" dirty="0"/>
              <a:t> 2 ώρες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041" y="3496240"/>
            <a:ext cx="7108431" cy="13046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l-G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2956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565584" y="51338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94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52293" y="144397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l-GR" sz="1800" b="1" dirty="0"/>
              <a:t>Μοντέλο </a:t>
            </a:r>
            <a:r>
              <a:rPr lang="en-US" sz="1800" b="1" dirty="0"/>
              <a:t>Thomas/ Kilmann</a:t>
            </a:r>
            <a:br>
              <a:rPr lang="en-US" sz="1800" dirty="0"/>
            </a:br>
            <a:endParaRPr lang="en-US" sz="1800" dirty="0"/>
          </a:p>
          <a:p>
            <a:r>
              <a:rPr lang="el-GR" sz="1800" b="1" dirty="0"/>
              <a:t>Ανασκόπηση</a:t>
            </a:r>
            <a:endParaRPr lang="el-GR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376" y="2232615"/>
            <a:ext cx="10955216" cy="428472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Ανταγωνιστικό ύφος 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- υψηλή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διεκδικητικότητα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 και χαμηλή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συνεργατικότητα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i="1" dirty="0">
                <a:ea typeface="Tahoma" panose="020B0604030504040204" pitchFamily="34" charset="0"/>
                <a:cs typeface="Tahoma" panose="020B0604030504040204" pitchFamily="34" charset="0"/>
              </a:rPr>
              <a:t>Η επιθυμία να ικανοποιήσει κανείς τα συμφέροντά του, ανεξάρτητα από τις επιπτώσεις στο άλλο μέρος της σύγκρουσης.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Συμβιβαστικό ύφος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 - χαμηλό σε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διεκδικητικότητα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 και υψηλό σε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συνεργατικότητα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i="1" dirty="0">
                <a:ea typeface="Tahoma" panose="020B0604030504040204" pitchFamily="34" charset="0"/>
                <a:cs typeface="Tahoma" panose="020B0604030504040204" pitchFamily="34" charset="0"/>
              </a:rPr>
              <a:t>Η προθυμία του ενός μέρους σε μια σύγκρουση να θέσει τα συμφέροντα του αντιπάλου πάνω από τα δικά του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Ύφος αποφυγής 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- χαμηλό τόσο στη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διεκδικητικότητα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 όσο και στη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συνεργατικότητα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i="1" dirty="0">
                <a:ea typeface="Tahoma" panose="020B0604030504040204" pitchFamily="34" charset="0"/>
                <a:cs typeface="Tahoma" panose="020B0604030504040204" pitchFamily="34" charset="0"/>
              </a:rPr>
              <a:t>Η επιθυμία να αποσυρθεί ή να καταστείλει μια σύγκρουση.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Συνεργατικό ύφος 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- υψηλό τόσο στη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διεκδικητικότητα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 όσο και στη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συνεργατικότητα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i="1" dirty="0">
                <a:ea typeface="Tahoma" panose="020B0604030504040204" pitchFamily="34" charset="0"/>
                <a:cs typeface="Tahoma" panose="020B0604030504040204" pitchFamily="34" charset="0"/>
              </a:rPr>
              <a:t>Μια κατάσταση στην οποία τα μέρη μιας σύγκρουσης επιθυμούν να ικανοποιήσουν πλήρως τις ανησυχίες όλων των μερών.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Συμβιβαστικό ύφος 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- μέτριο τόσο στη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διεκδικητικότητα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 όσο και στη </a:t>
            </a:r>
            <a:r>
              <a:rPr lang="el-GR" sz="1400" dirty="0" err="1">
                <a:ea typeface="Tahoma" panose="020B0604030504040204" pitchFamily="34" charset="0"/>
                <a:cs typeface="Tahoma" panose="020B0604030504040204" pitchFamily="34" charset="0"/>
              </a:rPr>
              <a:t>συνεργατικότητα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i="1" dirty="0">
                <a:ea typeface="Tahoma" panose="020B0604030504040204" pitchFamily="34" charset="0"/>
                <a:cs typeface="Tahoma" panose="020B0604030504040204" pitchFamily="34" charset="0"/>
              </a:rPr>
              <a:t>Μια κατάσταση στην οποία κάθε μέρος μιας σύγκρουσης είναι πρόθυμο να εγκαταλείψει κάτι.</a:t>
            </a: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Tx/>
              <a:buChar char="-"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652871" y="1859032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" y="103232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B826F-B718-D0F7-CBE2-4A22DBE58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46" y="767267"/>
            <a:ext cx="2263377" cy="16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7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885705" y="681067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18436" y="291163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Σιωπηλή εικόνα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18428"/>
            <a:ext cx="5145741" cy="3802311"/>
          </a:xfrm>
        </p:spPr>
        <p:txBody>
          <a:bodyPr>
            <a:normAutofit/>
          </a:bodyPr>
          <a:lstStyle/>
          <a:p>
            <a:pPr algn="l"/>
            <a:r>
              <a:rPr lang="el-GR" sz="1600" b="1" i="1" dirty="0">
                <a:ea typeface="Tahoma" panose="020B0604030504040204" pitchFamily="34" charset="0"/>
                <a:cs typeface="Tahoma" panose="020B0604030504040204" pitchFamily="34" charset="0"/>
              </a:rPr>
              <a:t>Στόχος</a:t>
            </a:r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: πρόβα και αναγνώριση των υφών </a:t>
            </a:r>
            <a:r>
              <a:rPr lang="el-GR" sz="1600" i="1" dirty="0" err="1">
                <a:ea typeface="Tahoma" panose="020B0604030504040204" pitchFamily="34" charset="0"/>
                <a:cs typeface="Tahoma" panose="020B0604030504040204" pitchFamily="34" charset="0"/>
              </a:rPr>
              <a:t>Thomas</a:t>
            </a:r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1600" i="1" dirty="0" err="1">
                <a:ea typeface="Tahoma" panose="020B0604030504040204" pitchFamily="34" charset="0"/>
                <a:cs typeface="Tahoma" panose="020B0604030504040204" pitchFamily="34" charset="0"/>
              </a:rPr>
              <a:t>Kilmann</a:t>
            </a:r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Υλικά:</a:t>
            </a:r>
            <a:b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Σημειώσεις σε χαρτάκι</a:t>
            </a:r>
            <a:b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Διάρκεια: 20-30 λεπτά.</a:t>
            </a: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>
            <a:off x="3823063" y="1148883"/>
            <a:ext cx="342246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4" y="95160"/>
            <a:ext cx="1627773" cy="17558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64EFA34-6397-FA5A-4C60-BFF43C43FF1A}"/>
              </a:ext>
            </a:extLst>
          </p:cNvPr>
          <p:cNvSpPr txBox="1">
            <a:spLocks/>
          </p:cNvSpPr>
          <p:nvPr/>
        </p:nvSpPr>
        <p:spPr>
          <a:xfrm>
            <a:off x="5602941" y="2018427"/>
            <a:ext cx="5145741" cy="380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Οδηγίες:</a:t>
            </a:r>
            <a:b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600" i="1" dirty="0" err="1">
                <a:ea typeface="Tahoma" panose="020B0604030504040204" pitchFamily="34" charset="0"/>
                <a:cs typeface="Tahoma" panose="020B0604030504040204" pitchFamily="34" charset="0"/>
              </a:rPr>
              <a:t>Thomas</a:t>
            </a:r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1600" i="1" dirty="0" err="1">
                <a:ea typeface="Tahoma" panose="020B0604030504040204" pitchFamily="34" charset="0"/>
                <a:cs typeface="Tahoma" panose="020B0604030504040204" pitchFamily="34" charset="0"/>
              </a:rPr>
              <a:t>Kilmann</a:t>
            </a:r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Στη συνέχεια, θα πρέπει να δημιουργήσουν μια σκηνή σιωπηλής εικόνας και να την παρουσιάσουν στο κοινό, με τρόπο ώστε το κοινό να είναι σε θέση να αναγνωρίσει το ύφος.</a:t>
            </a:r>
            <a:b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600" i="1" dirty="0">
                <a:ea typeface="Tahoma" panose="020B0604030504040204" pitchFamily="34" charset="0"/>
                <a:cs typeface="Tahoma" panose="020B0604030504040204" pitchFamily="34" charset="0"/>
              </a:rPr>
              <a:t>Αφού κάθε ομάδα παρουσιάσει το σκηνικό της, όλη η ομάδα θα πρέπει να αποφασίσει ποιο ύφος χρησιμοποιείται γενικότερα στο περιβάλλον της.</a:t>
            </a: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F02CE-27D4-4DCF-FC2B-BFD346940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368" y="648776"/>
            <a:ext cx="602018" cy="6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7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278047" y="138330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Η Λίστα Επιθυμιών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10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λεπτά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):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6" y="2936141"/>
            <a:ext cx="3108068" cy="12234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Συζήτηση (5 λεπτά):</a:t>
            </a:r>
            <a:b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Αφού εντοπίσατε το πιο συνηθισμένο ύφος στο περιβάλλον σας, ποιο ύφος θα επιθυμούσατε να υπάρχει στο χώρο εργασίας σας;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045213" y="180686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8477065" y="2801719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3" y="192491"/>
            <a:ext cx="1627773" cy="175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17E299-F5B9-9548-7466-ED636624F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63" y="3629537"/>
            <a:ext cx="2520402" cy="1681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441573-1FC6-792A-941A-E55EC0BD8627}"/>
              </a:ext>
            </a:extLst>
          </p:cNvPr>
          <p:cNvSpPr txBox="1"/>
          <p:nvPr/>
        </p:nvSpPr>
        <p:spPr>
          <a:xfrm>
            <a:off x="3174590" y="3916925"/>
            <a:ext cx="29565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Δραστηριότητα:</a:t>
            </a:r>
            <a:b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έναν πίνακα ή σε έναν τοίχο, κάθε συμμετέχων θα γράψει σε 4 χαρτάκια για σημειώσεις τις βασικές λύσεις που θα εφαρμόσει για την εφαρμογή του επιθυμητού ύφους για την επίλυση των συγκρούσεων.</a:t>
            </a:r>
          </a:p>
        </p:txBody>
      </p:sp>
    </p:spTree>
    <p:extLst>
      <p:ext uri="{BB962C8B-B14F-4D97-AF65-F5344CB8AC3E}">
        <p14:creationId xmlns:p14="http://schemas.microsoft.com/office/powerpoint/2010/main" val="177017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05573" y="123986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Αποτελεσματικά μοντέλα συμπεριφοράς που επιτυγχάνουν στην διαμεσολάβηση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5" y="2936141"/>
            <a:ext cx="7259621" cy="2466894"/>
          </a:xfrm>
        </p:spPr>
        <p:txBody>
          <a:bodyPr>
            <a:normAutofit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Προγραμματισμός και καθορισμός στόχων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Συγκέντρωση πληροφοριών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Αποτελεσματική επικοινωνία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Εκτέλεση κατάλληλων παραχωρήσεων</a:t>
            </a: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652871" y="2341954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7966077" y="2647875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53832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0EE43-F5E1-C4EC-95DF-22673A805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34" y="3342997"/>
            <a:ext cx="3475764" cy="23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64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905573" y="1239864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5" y="2936141"/>
            <a:ext cx="7259621" cy="24668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καταστάσεις κρίσης και πιθανών συγκρούσεων, να θυμάστε πάντα</a:t>
            </a:r>
          </a:p>
          <a:p>
            <a:pPr algn="l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 </a:t>
            </a:r>
            <a:r>
              <a:rPr lang="el-GR" sz="1400" b="1" u="sng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lang="el-GR" sz="1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Α</a:t>
            </a:r>
            <a:endParaRPr lang="el-GR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Πρέπει να το κάνουμε:</a:t>
            </a:r>
            <a:b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ΣΤΑΜΑΤΑ</a:t>
            </a:r>
            <a:br>
              <a:rPr lang="el-G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ΣΚΕΨΟΥ</a:t>
            </a:r>
            <a:br>
              <a:rPr lang="el-G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ΑΝΑΛΥΣΕ</a:t>
            </a:r>
            <a:br>
              <a:rPr lang="el-GR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ΑΠΑΝΤΗΣΕ</a:t>
            </a:r>
            <a:endParaRPr lang="el-GR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7966077" y="2647875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53832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F0EE43-F5E1-C4EC-95DF-22673A805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25" y="3342997"/>
            <a:ext cx="3186781" cy="23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B4C44E-E615-1A2F-39D8-F69812F59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3586" y="3074705"/>
            <a:ext cx="792910" cy="110631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451073" y="2710944"/>
            <a:ext cx="8165172" cy="1203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l-GR" sz="3600">
                <a:latin typeface="Franklin Gothic Book" panose="020B0503020102020204" pitchFamily="34" charset="0"/>
              </a:rPr>
              <a:t>Σας ευχαριστούμε</a:t>
            </a:r>
            <a:r>
              <a:rPr lang="en-US" sz="3600">
                <a:latin typeface="Franklin Gothic Book" panose="020B0503020102020204" pitchFamily="34" charset="0"/>
              </a:rPr>
              <a:t>!</a:t>
            </a:r>
            <a:endParaRPr lang="en-US" sz="3600" b="0" i="0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/>
        </p:nvSpPr>
        <p:spPr>
          <a:xfrm>
            <a:off x="0" y="239649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08BE3D-8F8C-773C-CEEE-2B9FDB79D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0" y="5442648"/>
            <a:ext cx="745901" cy="745221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576D0B2-90D7-09E6-841B-CC7D3839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27" y="5564900"/>
            <a:ext cx="1052995" cy="44199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808821-948C-C404-8EED-1443220FA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4" y="5415033"/>
            <a:ext cx="980054" cy="7622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D7846-8CAB-B097-FAD1-11D2210E9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56" y="5558565"/>
            <a:ext cx="651720" cy="651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04B68-E29D-E44C-FECA-5B1EE5664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67" y="5466733"/>
            <a:ext cx="876610" cy="876610"/>
          </a:xfrm>
          <a:prstGeom prst="rect">
            <a:avLst/>
          </a:prstGeom>
        </p:spPr>
      </p:pic>
      <p:pic>
        <p:nvPicPr>
          <p:cNvPr id="16" name="Εικόνα 8">
            <a:extLst>
              <a:ext uri="{FF2B5EF4-FFF2-40B4-BE49-F238E27FC236}">
                <a16:creationId xmlns:a16="http://schemas.microsoft.com/office/drawing/2014/main" id="{29098376-3EB7-4BCD-BF97-3E63CDF96D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12" y="5596690"/>
            <a:ext cx="1906111" cy="39925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39FD96-DB31-E487-9BDC-3CFC597D9261}"/>
              </a:ext>
            </a:extLst>
          </p:cNvPr>
          <p:cNvSpPr/>
          <p:nvPr/>
        </p:nvSpPr>
        <p:spPr>
          <a:xfrm>
            <a:off x="10387186" y="840557"/>
            <a:ext cx="1626416" cy="1755897"/>
          </a:xfrm>
          <a:prstGeom prst="rect">
            <a:avLst/>
          </a:prstGeom>
          <a:blipFill dpi="0" rotWithShape="1">
            <a:blip r:embed="rId9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6460FE5-289A-CCDF-121A-084EC7B1B3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84" y="5473773"/>
            <a:ext cx="619488" cy="616735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8CFD3-F795-D80C-792A-B6009C96AA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45" y="5588841"/>
            <a:ext cx="715036" cy="572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20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2659479" y="1499553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l-GR" sz="1800" b="1" dirty="0"/>
              <a:t>1.</a:t>
            </a:r>
            <a:r>
              <a:rPr lang="el-GR" sz="1800" dirty="0"/>
              <a:t> </a:t>
            </a:r>
            <a:r>
              <a:rPr lang="el-GR" sz="1800" b="1" dirty="0"/>
              <a:t>Εισαγωγή και επισκόπηση του εργαστηρίου (10 λεπτά)</a:t>
            </a:r>
            <a:endParaRPr lang="el-GR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662" y="2582335"/>
            <a:ext cx="10339754" cy="3802311"/>
          </a:xfrm>
        </p:spPr>
        <p:txBody>
          <a:bodyPr>
            <a:normAutofit/>
          </a:bodyPr>
          <a:lstStyle/>
          <a:p>
            <a:pPr algn="l"/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l-GR" sz="2000" b="1" dirty="0"/>
              <a:t>Παγοθραυστικό</a:t>
            </a:r>
            <a:br>
              <a:rPr lang="el-GR" sz="2000" dirty="0"/>
            </a:br>
            <a:endParaRPr lang="el-GR" sz="2000" dirty="0"/>
          </a:p>
          <a:p>
            <a:pPr algn="l"/>
            <a:r>
              <a:rPr lang="el-GR" sz="2000" dirty="0"/>
              <a:t>ΛΕΜΟΝΙΑ ΚΑΙ ΛΕΜΟΝΑΔΑ</a:t>
            </a:r>
            <a:br>
              <a:rPr lang="el-GR" sz="2000" dirty="0"/>
            </a:br>
            <a:endParaRPr lang="el-GR" sz="2000" dirty="0"/>
          </a:p>
          <a:p>
            <a:pPr algn="l"/>
            <a:r>
              <a:rPr lang="el-GR" sz="2000" b="1" dirty="0"/>
              <a:t>Στόχος</a:t>
            </a:r>
            <a:r>
              <a:rPr lang="el-GR" sz="2000" dirty="0"/>
              <a:t>: εισαγωγή της έννοιας της σύγκρουσης.</a:t>
            </a:r>
          </a:p>
          <a:p>
            <a:pPr marL="0" indent="0" algn="l">
              <a:buNone/>
            </a:pP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3544349" y="1916276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91"/>
            <a:ext cx="1627773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84" y="1943269"/>
            <a:ext cx="9903242" cy="4159502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l-GR" sz="1800" b="1" dirty="0"/>
              <a:t>Άσκηση Προσωπικού </a:t>
            </a:r>
            <a:r>
              <a:rPr lang="el-GR" sz="1800" b="1" dirty="0" err="1"/>
              <a:t>Αναστοχασμού</a:t>
            </a:r>
            <a:r>
              <a:rPr lang="el-GR" sz="1800" b="1" dirty="0"/>
              <a:t> (10 λεπτά)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l-GR" sz="1600" b="1" i="1" dirty="0"/>
              <a:t>Ενότητα 1: </a:t>
            </a:r>
            <a:r>
              <a:rPr lang="el-GR" sz="1600" i="1" dirty="0"/>
              <a:t>Ορισμός της σύγκρουσης</a:t>
            </a:r>
            <a:br>
              <a:rPr lang="el-GR" sz="1600" dirty="0"/>
            </a:br>
            <a:endParaRPr lang="el-GR" sz="1600" dirty="0"/>
          </a:p>
          <a:p>
            <a:pPr algn="l"/>
            <a:r>
              <a:rPr lang="el-GR" sz="1600" dirty="0"/>
              <a:t>Οδηγίες: Δημιουργήστε έναν ορισμό για τη σύγκρουση σε 15 λέξεις.</a:t>
            </a:r>
            <a:br>
              <a:rPr lang="el-GR" sz="1600" dirty="0"/>
            </a:br>
            <a:endParaRPr lang="el-GR" sz="1600" dirty="0"/>
          </a:p>
          <a:p>
            <a:pPr algn="l"/>
            <a:r>
              <a:rPr lang="el-GR" sz="1600" b="1" i="1" dirty="0"/>
              <a:t>Ενότητα 2</a:t>
            </a:r>
            <a:r>
              <a:rPr lang="el-GR" sz="1600" i="1" dirty="0"/>
              <a:t>: Σε μικρές ομάδες (4-5 άτομα) δημιουργήστε έναν ομαδικό ορισμό ( 15 λέξεις) που θα ενσωματώνει τους προσωπικούς σας ορισμούς.</a:t>
            </a:r>
            <a:endParaRPr lang="el-GR" sz="1600" dirty="0"/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9397953" y="1427452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37577" y="1473171"/>
            <a:ext cx="86385" cy="3290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109387"/>
            <a:ext cx="1627773" cy="17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6F8AB-B334-FF12-F7EC-D60B1F41A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70" y="233812"/>
            <a:ext cx="1801372" cy="1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6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484232" y="764195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774371" y="348261"/>
            <a:ext cx="8165172" cy="8577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b="1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400" b="1" dirty="0">
                <a:latin typeface="Franklin Gothic Book" panose="020B0503020102020204" pitchFamily="34" charset="0"/>
              </a:rPr>
              <a:t>Η σύνδεση μεταξύ της παρέμβασης σε κρίσεις και της επίλυσης συγκρούσεων</a:t>
            </a:r>
            <a:endParaRPr lang="el-GR" sz="900" dirty="0">
              <a:latin typeface="Franklin Gothic Book" panose="020B05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094" y="2588923"/>
            <a:ext cx="5158072" cy="294101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sz="1600" b="1" dirty="0"/>
              <a:t>Η παρέμβαση σε περιπτώσεις κρίσεων και η επίλυση συγκρούσεων </a:t>
            </a:r>
            <a:r>
              <a:rPr lang="el-GR" sz="1600" dirty="0"/>
              <a:t>συνδέονται στενά μεταξύ τους, καθώς και οι δύο στοχεύουν στην αντιμετώπιση και τη διαχείριση καταστάσεων δυσφορίας και έντασης</a:t>
            </a:r>
            <a:r>
              <a:rPr lang="el-GR" sz="1600" b="1" dirty="0"/>
              <a:t>.</a:t>
            </a:r>
            <a:r>
              <a:rPr lang="el-GR" sz="1600" dirty="0"/>
              <a:t> </a:t>
            </a:r>
            <a:r>
              <a:rPr lang="el-GR" sz="1600" b="1" dirty="0"/>
              <a:t>Η παρέμβαση σε περιπτώσεις κρίσεων </a:t>
            </a:r>
            <a:r>
              <a:rPr lang="el-GR" sz="1600" dirty="0"/>
              <a:t>επικεντρώνεται στην παροχή άμεσης υποστήριξης και σταθεροποίησης κατά τη διάρκεια μιας κρίσιμης κατάστασης, αποτρέποντας συχνά την κλιμάκωση. </a:t>
            </a:r>
            <a:r>
              <a:rPr lang="el-GR" sz="1600" b="1" dirty="0"/>
              <a:t>Η επίλυση συγκρούσεων, </a:t>
            </a:r>
            <a:r>
              <a:rPr lang="el-GR" sz="1600" dirty="0"/>
              <a:t>από την άλλη πλευρά, επιδιώκει να αντιμετωπίσει τα υποκείμενα ζητήματα και τις διαφωνίες που συμβάλλουν στην κρίση, εργαζόμενη προς την κατεύθυνση μιας μακροπρόθεσμης λύσης. </a:t>
            </a:r>
            <a:r>
              <a:rPr lang="el-GR" sz="1600" b="1" dirty="0"/>
              <a:t>Η ενσωμάτωση της παρέμβασης σε κρίσεις με την επίλυση συγκρούσεων, </a:t>
            </a:r>
            <a:r>
              <a:rPr lang="el-GR" sz="1600" dirty="0"/>
              <a:t>διευκολύνει τη διαχείριση μιας άμεσης κρίσης και αντιμετωπίζει επίσης τα βαθύτερα αίτια της σύγκρουσης, οδηγώντας σε πιο βιώσιμα αποτελέσματα.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V="1">
            <a:off x="4251398" y="1212299"/>
            <a:ext cx="221704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8" y="109387"/>
            <a:ext cx="1627773" cy="175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1AE32D-B3D6-53B5-42B2-42A6D79CE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59" y="2588924"/>
            <a:ext cx="3677911" cy="25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8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732" y="2149456"/>
            <a:ext cx="10339754" cy="4159502"/>
          </a:xfrm>
        </p:spPr>
        <p:txBody>
          <a:bodyPr>
            <a:normAutofit/>
          </a:bodyPr>
          <a:lstStyle/>
          <a:p>
            <a:pPr algn="l"/>
            <a:r>
              <a:rPr lang="el-GR" sz="1800" b="1" i="1" dirty="0"/>
              <a:t>ΟΡΙΣΜΟΣ:</a:t>
            </a:r>
            <a:br>
              <a:rPr lang="el-GR" sz="1800" dirty="0"/>
            </a:br>
            <a:endParaRPr lang="el-GR" sz="1800" dirty="0"/>
          </a:p>
          <a:p>
            <a:pPr algn="l"/>
            <a:r>
              <a:rPr lang="el-GR" sz="1800" dirty="0"/>
              <a:t>Δύο βασικές έννοιες σε κάθε σύγκρουση</a:t>
            </a:r>
            <a:br>
              <a:rPr lang="el-GR" sz="1800" dirty="0"/>
            </a:br>
            <a:endParaRPr lang="el-GR" sz="1800" dirty="0"/>
          </a:p>
          <a:p>
            <a:pPr algn="l"/>
            <a:r>
              <a:rPr lang="el-GR" sz="1800" dirty="0"/>
              <a:t>- Διαφορετικές απόψεις και</a:t>
            </a:r>
            <a:br>
              <a:rPr lang="el-GR" sz="1800" dirty="0"/>
            </a:br>
            <a:endParaRPr lang="el-GR" sz="1800" dirty="0"/>
          </a:p>
          <a:p>
            <a:pPr algn="l"/>
            <a:r>
              <a:rPr lang="el-GR" sz="1800" dirty="0"/>
              <a:t>- Ασυμβατότητα των απόψεων αυτών</a:t>
            </a:r>
            <a:br>
              <a:rPr lang="el-GR" sz="1800" dirty="0"/>
            </a:br>
            <a:endParaRPr lang="el-GR" sz="1800" dirty="0"/>
          </a:p>
          <a:p>
            <a:pPr algn="l"/>
            <a:r>
              <a:rPr lang="el-GR" sz="1800" dirty="0"/>
              <a:t>Η διχόνοια που προκύπτει όταν οι στόχοι, τα συμφέροντα ή οι αξίες διαφορετικών ατόμων ή ομάδων είναι </a:t>
            </a:r>
            <a:br>
              <a:rPr lang="el-GR" sz="1800" dirty="0"/>
            </a:br>
            <a:r>
              <a:rPr lang="el-GR" sz="1800" dirty="0"/>
              <a:t>ασυμβίβαστοι και τα άτομα αυτά εμποδίζουν ή ματαιώνουν ο ένας τις προσπάθειες του άλλου να επιτύχουν τους στόχους τους.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B592C-D09A-57B2-8018-1791A3E79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263" y="533884"/>
            <a:ext cx="1213187" cy="14281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98BA9-CCAC-8DF0-60D1-1701BA9F9D1C}"/>
              </a:ext>
            </a:extLst>
          </p:cNvPr>
          <p:cNvSpPr txBox="1"/>
          <p:nvPr/>
        </p:nvSpPr>
        <p:spPr>
          <a:xfrm>
            <a:off x="3693459" y="877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latin typeface="Franklin Gothic Book" panose="020B0503020102020204" pitchFamily="34" charset="0"/>
              </a:rPr>
              <a:t>Ορισμός της επίλυσης συγκρούσεων</a:t>
            </a:r>
            <a:endParaRPr lang="el-G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0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732" y="2149456"/>
            <a:ext cx="10339754" cy="415950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1933390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B592C-D09A-57B2-8018-1791A3E79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66" y="696286"/>
            <a:ext cx="1439432" cy="860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98BA9-CCAC-8DF0-60D1-1701BA9F9D1C}"/>
              </a:ext>
            </a:extLst>
          </p:cNvPr>
          <p:cNvSpPr txBox="1"/>
          <p:nvPr/>
        </p:nvSpPr>
        <p:spPr>
          <a:xfrm>
            <a:off x="4955177" y="877900"/>
            <a:ext cx="2656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latin typeface="Franklin Gothic Book" panose="020B0503020102020204" pitchFamily="34" charset="0"/>
              </a:rPr>
              <a:t>Πηγές σύγκρουσης</a:t>
            </a:r>
            <a:endParaRPr lang="el-GR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 descr="Figure17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3452" y="1755800"/>
            <a:ext cx="7848600" cy="47307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321" y="1556458"/>
            <a:ext cx="7852329" cy="4730906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F7F5563-F45A-9A63-5B1C-8D6318E32B6C}"/>
              </a:ext>
            </a:extLst>
          </p:cNvPr>
          <p:cNvSpPr/>
          <p:nvPr/>
        </p:nvSpPr>
        <p:spPr>
          <a:xfrm>
            <a:off x="4955176" y="1755800"/>
            <a:ext cx="1896473" cy="739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Ασυμβίβαστοι στόχοι και χρονικοί ορίζοντες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49A41DD-287C-6031-0F9C-9CB3E6FF1024}"/>
              </a:ext>
            </a:extLst>
          </p:cNvPr>
          <p:cNvSpPr/>
          <p:nvPr/>
        </p:nvSpPr>
        <p:spPr>
          <a:xfrm>
            <a:off x="7829550" y="2794000"/>
            <a:ext cx="1860550" cy="736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Επικαλυπτόμενη εξουσία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3EEAC0E-CFED-84F4-3A7A-2B5F4E280486}"/>
              </a:ext>
            </a:extLst>
          </p:cNvPr>
          <p:cNvSpPr/>
          <p:nvPr/>
        </p:nvSpPr>
        <p:spPr>
          <a:xfrm>
            <a:off x="7829550" y="4175144"/>
            <a:ext cx="1860550" cy="736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Αλληλεξαρτήσεις καθηκόντων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C514039-282D-A862-7DEC-043D7F2C2F7B}"/>
              </a:ext>
            </a:extLst>
          </p:cNvPr>
          <p:cNvSpPr/>
          <p:nvPr/>
        </p:nvSpPr>
        <p:spPr>
          <a:xfrm>
            <a:off x="4955176" y="5301542"/>
            <a:ext cx="1947274" cy="7881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Ασύμβατα συστήματα αξιολόγησης ή ανταμοιβής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CD66DC00-94A0-6EF2-7474-3AFFB0C7913F}"/>
              </a:ext>
            </a:extLst>
          </p:cNvPr>
          <p:cNvSpPr/>
          <p:nvPr/>
        </p:nvSpPr>
        <p:spPr>
          <a:xfrm>
            <a:off x="2090040" y="2794000"/>
            <a:ext cx="1860550" cy="73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Ασυνέπειες κατάστασης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4C41CD1-5BCF-481D-482F-560318BEB35A}"/>
              </a:ext>
            </a:extLst>
          </p:cNvPr>
          <p:cNvSpPr/>
          <p:nvPr/>
        </p:nvSpPr>
        <p:spPr>
          <a:xfrm>
            <a:off x="2090040" y="4175144"/>
            <a:ext cx="1910460" cy="78420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Ελλιπείς πόροι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9C88920-F650-A7FE-B218-2B8DD64DF5F5}"/>
              </a:ext>
            </a:extLst>
          </p:cNvPr>
          <p:cNvSpPr/>
          <p:nvPr/>
        </p:nvSpPr>
        <p:spPr>
          <a:xfrm>
            <a:off x="4929310" y="2933700"/>
            <a:ext cx="1973140" cy="19780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Οργανωτική σύγκρουση</a:t>
            </a:r>
          </a:p>
        </p:txBody>
      </p:sp>
    </p:spTree>
    <p:extLst>
      <p:ext uri="{BB962C8B-B14F-4D97-AF65-F5344CB8AC3E}">
        <p14:creationId xmlns:p14="http://schemas.microsoft.com/office/powerpoint/2010/main" val="93015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697" y="2122562"/>
            <a:ext cx="10339754" cy="4191152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b="1" i="1" dirty="0">
                <a:ea typeface="Tahoma" panose="020B0604030504040204" pitchFamily="34" charset="0"/>
                <a:cs typeface="Tahoma" panose="020B0604030504040204" pitchFamily="34" charset="0"/>
              </a:rPr>
              <a:t>Διαδικτυακή Σύγκρουση</a:t>
            </a:r>
            <a:endParaRPr lang="en-US" sz="1400" b="1" i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400" b="1" dirty="0">
                <a:ea typeface="Tahoma" panose="020B0604030504040204" pitchFamily="34" charset="0"/>
                <a:cs typeface="Tahoma" panose="020B0604030504040204" pitchFamily="34" charset="0"/>
              </a:rPr>
              <a:t>Στόχος</a:t>
            </a:r>
            <a:r>
              <a:rPr lang="en-US" sz="1400" b="1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να αναγνωρίσουν τις επιπτώσεις που έχουν οι ατομικές στρατηγικές επίλυσης συγκρούσεων στον εαυτό τους, στους συναδέλφους τους και στην ευρύτερη κοινότητα του σωφρονιστικού καταστήματος.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a typeface="Tahoma" panose="020B0604030504040204" pitchFamily="34" charset="0"/>
                <a:cs typeface="Tahoma" panose="020B0604030504040204" pitchFamily="34" charset="0"/>
              </a:rPr>
              <a:t>Materials:</a:t>
            </a:r>
          </a:p>
          <a:p>
            <a:pPr algn="l"/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Υλικά: Αλληλεγγύη για την αντιμετώπιση των προβλημάτων που αντιμετωπίζει η φυλακή: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χαρτί πίνακα, μαρκαδόροι, χαρτί, στυλό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  <a:t>Χρονική Διάρκεια:</a:t>
            </a:r>
            <a:br>
              <a:rPr lang="el-GR" sz="14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400" b="1" dirty="0">
                <a:ea typeface="Tahoma" panose="020B0604030504040204" pitchFamily="34" charset="0"/>
                <a:cs typeface="Tahoma" panose="020B0604030504040204" pitchFamily="34" charset="0"/>
              </a:rPr>
              <a:t>20-30 λεπτά</a:t>
            </a:r>
            <a:endParaRPr lang="el-GR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569278" y="2085792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D54AF-5945-067B-8FD1-177FEA3E0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3" y="1173642"/>
            <a:ext cx="2265126" cy="1546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E97E2-2C69-BB34-1928-65A7F5010C8E}"/>
              </a:ext>
            </a:extLst>
          </p:cNvPr>
          <p:cNvSpPr txBox="1"/>
          <p:nvPr/>
        </p:nvSpPr>
        <p:spPr>
          <a:xfrm>
            <a:off x="4572000" y="1019401"/>
            <a:ext cx="260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latin typeface="Franklin Gothic Book" panose="020B0503020102020204" pitchFamily="34" charset="0"/>
              </a:rPr>
              <a:t>Αντίκτυπος σύγκρουσης</a:t>
            </a:r>
            <a:endParaRPr lang="el-GR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8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697" y="2122562"/>
            <a:ext cx="10339754" cy="3860227"/>
          </a:xfrm>
        </p:spPr>
        <p:txBody>
          <a:bodyPr>
            <a:normAutofit lnSpcReduction="100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l-GR" sz="1600" b="1" i="1" dirty="0">
                <a:ea typeface="Tahoma" panose="020B0604030504040204" pitchFamily="34" charset="0"/>
                <a:cs typeface="Tahoma" panose="020B0604030504040204" pitchFamily="34" charset="0"/>
              </a:rPr>
              <a:t>Αλήθεια &amp; Συνέπειες</a:t>
            </a:r>
            <a:b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600" b="1" dirty="0">
                <a:ea typeface="Tahoma" panose="020B0604030504040204" pitchFamily="34" charset="0"/>
                <a:cs typeface="Tahoma" panose="020B0604030504040204" pitchFamily="34" charset="0"/>
              </a:rPr>
              <a:t>Στόχος:</a:t>
            </a: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  <a:t>Να αναδείξει τη σημασία της εμπιστοσύνης και της ειλικρίνειας για την οικοδόμηση υγιών σχέσεων και την αποτελεσματική διαχείριση των συγκρούσεων στο περιβάλλον του σωφρονιστικού καταστήματος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  <a:t>Υλικά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  <a:t>Χαρτί πίνακα, μαρκαδόροι</a:t>
            </a:r>
            <a:b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  <a:t>Χρονική Διάρκεια:</a:t>
            </a:r>
            <a:br>
              <a:rPr lang="el-GR" sz="1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l-GR" sz="1600" b="1" dirty="0">
                <a:ea typeface="Tahoma" panose="020B0604030504040204" pitchFamily="34" charset="0"/>
                <a:cs typeface="Tahoma" panose="020B0604030504040204" pitchFamily="34" charset="0"/>
              </a:rPr>
              <a:t>20-30 λεπτά</a:t>
            </a:r>
            <a:endParaRPr lang="el-GR" sz="1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30238" y="2122562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3" y="0"/>
            <a:ext cx="1627773" cy="175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D54AF-5945-067B-8FD1-177FEA3E0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57" y="758943"/>
            <a:ext cx="2789892" cy="1853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E97E2-2C69-BB34-1928-65A7F5010C8E}"/>
              </a:ext>
            </a:extLst>
          </p:cNvPr>
          <p:cNvSpPr txBox="1"/>
          <p:nvPr/>
        </p:nvSpPr>
        <p:spPr>
          <a:xfrm>
            <a:off x="4359098" y="1014921"/>
            <a:ext cx="2402541" cy="652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latin typeface="Franklin Gothic Book" panose="020B0503020102020204" pitchFamily="34" charset="0"/>
              </a:rPr>
              <a:t>Αλήθεια &amp; Συνέπειες</a:t>
            </a:r>
            <a:endParaRPr lang="el-GR" dirty="0">
              <a:latin typeface="Franklin Gothic Book" panose="020B05030201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7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58DBE-0EBB-8B2E-57E8-7E526622FE77}"/>
              </a:ext>
            </a:extLst>
          </p:cNvPr>
          <p:cNvSpPr/>
          <p:nvPr/>
        </p:nvSpPr>
        <p:spPr>
          <a:xfrm>
            <a:off x="3000138" y="1488533"/>
            <a:ext cx="1534332" cy="415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1662649-4807-39B2-8D1A-D2050E030FC3}"/>
              </a:ext>
            </a:extLst>
          </p:cNvPr>
          <p:cNvSpPr txBox="1">
            <a:spLocks/>
          </p:cNvSpPr>
          <p:nvPr/>
        </p:nvSpPr>
        <p:spPr>
          <a:xfrm>
            <a:off x="1678807" y="1070390"/>
            <a:ext cx="8165172" cy="880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l-GR" sz="2400" b="1" dirty="0"/>
              <a:t>Αντιμετώπιση συγκρούσεων (μοντέλο </a:t>
            </a:r>
            <a:r>
              <a:rPr lang="el-GR" sz="2400" b="1" dirty="0" err="1"/>
              <a:t>Thomas</a:t>
            </a:r>
            <a:r>
              <a:rPr lang="el-GR" sz="2400" b="1" dirty="0"/>
              <a:t>/</a:t>
            </a:r>
            <a:r>
              <a:rPr lang="el-GR" sz="2400" b="1" dirty="0" err="1"/>
              <a:t>Kilmann</a:t>
            </a:r>
            <a:r>
              <a:rPr lang="el-GR" sz="2400" b="1" dirty="0"/>
              <a:t>)</a:t>
            </a:r>
            <a:endParaRPr lang="el-GR" sz="24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https://www.youtube.com/watch?v=PFIydyH2H8Y  </a:t>
            </a:r>
            <a:endParaRPr lang="ro-R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FA11-3BF1-E575-F067-0020A9C2B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54" y="2460177"/>
            <a:ext cx="10955216" cy="3802311"/>
          </a:xfrm>
        </p:spPr>
        <p:txBody>
          <a:bodyPr>
            <a:normAutofit/>
          </a:bodyPr>
          <a:lstStyle/>
          <a:p>
            <a:pPr algn="l"/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/>
        </p:nvSpPr>
        <p:spPr>
          <a:xfrm flipH="1">
            <a:off x="4005942" y="1950969"/>
            <a:ext cx="355309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056BC-2E27-FA66-AD43-C077C9739D2E}"/>
              </a:ext>
            </a:extLst>
          </p:cNvPr>
          <p:cNvSpPr/>
          <p:nvPr/>
        </p:nvSpPr>
        <p:spPr>
          <a:xfrm flipV="1">
            <a:off x="11640996" y="2899973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9" y="2787"/>
            <a:ext cx="1627773" cy="175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57E697-54EB-CB0E-2723-FB5287D5B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79" y="161629"/>
            <a:ext cx="2041536" cy="1981168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988" y="2597398"/>
            <a:ext cx="8090264" cy="39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6DB5304-56AF-8BF8-6187-74D6E474C91D}"/>
              </a:ext>
            </a:extLst>
          </p:cNvPr>
          <p:cNvSpPr/>
          <p:nvPr/>
        </p:nvSpPr>
        <p:spPr>
          <a:xfrm>
            <a:off x="1879600" y="2460178"/>
            <a:ext cx="6743700" cy="41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Αντιμετώπιση συγκρούσεων (μοντέλο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Thomas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/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Kilmann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Franklin Gothic Book" panose="020B0503020102020204" pitchFamily="34" charset="0"/>
              </a:rPr>
              <a:t>)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81B4BBE-BF98-FE6A-052D-DA30B59A9FE7}"/>
              </a:ext>
            </a:extLst>
          </p:cNvPr>
          <p:cNvSpPr/>
          <p:nvPr/>
        </p:nvSpPr>
        <p:spPr>
          <a:xfrm>
            <a:off x="1276350" y="3219934"/>
            <a:ext cx="269107" cy="2686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Αυτοπεποίθηση</a:t>
            </a:r>
            <a:endParaRPr lang="el-GR" sz="1400" b="1" dirty="0">
              <a:solidFill>
                <a:schemeClr val="tx1"/>
              </a:solidFill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CDCDCF3-B9CE-4F28-F128-C56A844730C9}"/>
              </a:ext>
            </a:extLst>
          </p:cNvPr>
          <p:cNvSpPr/>
          <p:nvPr/>
        </p:nvSpPr>
        <p:spPr>
          <a:xfrm>
            <a:off x="2192473" y="3702050"/>
            <a:ext cx="1606550" cy="278683"/>
          </a:xfrm>
          <a:prstGeom prst="rect">
            <a:avLst/>
          </a:prstGeom>
          <a:solidFill>
            <a:srgbClr val="A8A8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Ανταγωνισμός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324B5EF-C445-3DAA-9154-5DF2C67FB2BC}"/>
              </a:ext>
            </a:extLst>
          </p:cNvPr>
          <p:cNvSpPr/>
          <p:nvPr/>
        </p:nvSpPr>
        <p:spPr>
          <a:xfrm>
            <a:off x="6096000" y="3745207"/>
            <a:ext cx="2012950" cy="278683"/>
          </a:xfrm>
          <a:prstGeom prst="rect">
            <a:avLst/>
          </a:prstGeom>
          <a:solidFill>
            <a:srgbClr val="A8A8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Συνεργασία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9EC95E3C-1E4C-1F07-2FFF-9D47CD57F86E}"/>
              </a:ext>
            </a:extLst>
          </p:cNvPr>
          <p:cNvSpPr/>
          <p:nvPr/>
        </p:nvSpPr>
        <p:spPr>
          <a:xfrm>
            <a:off x="4005942" y="4762500"/>
            <a:ext cx="1969408" cy="311150"/>
          </a:xfrm>
          <a:prstGeom prst="rect">
            <a:avLst/>
          </a:prstGeom>
          <a:solidFill>
            <a:srgbClr val="A8A8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Συμβιβασμός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A0ACA17E-BA5E-C9AB-910C-70DB669DDA7A}"/>
              </a:ext>
            </a:extLst>
          </p:cNvPr>
          <p:cNvSpPr/>
          <p:nvPr/>
        </p:nvSpPr>
        <p:spPr>
          <a:xfrm>
            <a:off x="2527299" y="5905983"/>
            <a:ext cx="1271723" cy="278683"/>
          </a:xfrm>
          <a:prstGeom prst="rect">
            <a:avLst/>
          </a:prstGeom>
          <a:solidFill>
            <a:srgbClr val="A8A8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Αποφυγή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E503DD5F-6DA3-5DB3-849E-1B0FF4111FD1}"/>
              </a:ext>
            </a:extLst>
          </p:cNvPr>
          <p:cNvSpPr/>
          <p:nvPr/>
        </p:nvSpPr>
        <p:spPr>
          <a:xfrm>
            <a:off x="6032500" y="5787610"/>
            <a:ext cx="2254250" cy="278683"/>
          </a:xfrm>
          <a:prstGeom prst="rect">
            <a:avLst/>
          </a:prstGeom>
          <a:solidFill>
            <a:srgbClr val="A8A8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Φιλοξενία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A377A5A-2DA2-7E8A-73F8-7C91B5BF7015}"/>
              </a:ext>
            </a:extLst>
          </p:cNvPr>
          <p:cNvSpPr/>
          <p:nvPr/>
        </p:nvSpPr>
        <p:spPr>
          <a:xfrm>
            <a:off x="3655560" y="6347934"/>
            <a:ext cx="2670172" cy="278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συνεργατικότητα</a:t>
            </a:r>
            <a:endParaRPr lang="el-GR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96D730E271E8F4DA956E400259CAAFD" ma:contentTypeVersion="15" ma:contentTypeDescription="Δημιουργία νέου εγγράφου" ma:contentTypeScope="" ma:versionID="2eb0cb512eaf8288e9a4134238626835">
  <xsd:schema xmlns:xsd="http://www.w3.org/2001/XMLSchema" xmlns:xs="http://www.w3.org/2001/XMLSchema" xmlns:p="http://schemas.microsoft.com/office/2006/metadata/properties" xmlns:ns2="0bd02c47-7657-498f-a2be-d7ff3ac03674" xmlns:ns3="ad13fdc3-0444-4f55-897d-bd2b52edf2ee" targetNamespace="http://schemas.microsoft.com/office/2006/metadata/properties" ma:root="true" ma:fieldsID="b3914e64bc0c0b007a626641b6aff5e2" ns2:_="" ns3:_="">
    <xsd:import namespace="0bd02c47-7657-498f-a2be-d7ff3ac03674"/>
    <xsd:import namespace="ad13fdc3-0444-4f55-897d-bd2b52edf2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02c47-7657-498f-a2be-d7ff3ac03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bdb98f44-1da0-42b7-b2c7-4323d9932b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3fdc3-0444-4f55-897d-bd2b52edf2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6bf9a5-81d3-41b9-baf5-d91bd5b25a3b}" ma:internalName="TaxCatchAll" ma:showField="CatchAllData" ma:web="ad13fdc3-0444-4f55-897d-bd2b52edf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13fdc3-0444-4f55-897d-bd2b52edf2ee" xsi:nil="true"/>
    <lcf76f155ced4ddcb4097134ff3c332f xmlns="0bd02c47-7657-498f-a2be-d7ff3ac036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9C600D-B2AE-45F3-AD43-5BD804EA7C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F3ACD6-2FE1-4E6A-A5CA-766DC240CF8F}"/>
</file>

<file path=customXml/itemProps3.xml><?xml version="1.0" encoding="utf-8"?>
<ds:datastoreItem xmlns:ds="http://schemas.openxmlformats.org/officeDocument/2006/customXml" ds:itemID="{F64FA9FC-EBB5-4E3F-B35E-D608AF80AB06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bd02c47-7657-498f-a2be-d7ff3ac03674"/>
    <ds:schemaRef ds:uri="http://schemas.microsoft.com/office/infopath/2007/PartnerControls"/>
    <ds:schemaRef ds:uri="http://purl.org/dc/elements/1.1/"/>
    <ds:schemaRef ds:uri="http://www.w3.org/XML/1998/namespace"/>
    <ds:schemaRef ds:uri="ad13fdc3-0444-4f55-897d-bd2b52edf2e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815</Words>
  <Application>Microsoft Office PowerPoint</Application>
  <PresentationFormat>Ευρεία οθόνη</PresentationFormat>
  <Paragraphs>104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Demi</vt:lpstr>
      <vt:lpstr>Symbol</vt:lpstr>
      <vt:lpstr>Tahoma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Dionysia Toufexi</dc:creator>
  <cp:lastModifiedBy>Dimitris</cp:lastModifiedBy>
  <cp:revision>88</cp:revision>
  <dcterms:created xsi:type="dcterms:W3CDTF">2023-01-05T08:33:01Z</dcterms:created>
  <dcterms:modified xsi:type="dcterms:W3CDTF">2024-11-08T13:28:19Z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0x010100F96D730E271E8F4DA956E400259CAAFD</vt:lpwstr>
  </property>
  <property fmtid="{D5CDD505-2E9C-101B-9397-08002B2CF9AE}" pid="3" name="MediaServiceImageTags">
    <vt:lpwstr/>
  </property>
</Properties>
</file>