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309" r:id="rId7"/>
    <p:sldId id="271" r:id="rId8"/>
    <p:sldId id="305" r:id="rId9"/>
    <p:sldId id="311" r:id="rId10"/>
    <p:sldId id="306" r:id="rId11"/>
    <p:sldId id="310" r:id="rId12"/>
    <p:sldId id="294" r:id="rId13"/>
    <p:sldId id="272" r:id="rId14"/>
    <p:sldId id="288" r:id="rId15"/>
    <p:sldId id="289" r:id="rId16"/>
    <p:sldId id="308" r:id="rId17"/>
    <p:sldId id="312" r:id="rId18"/>
    <p:sldId id="26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 for at redigere mastertitlens stil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 for at redigere Master-tekststile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360041" y="2158139"/>
            <a:ext cx="9759119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V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KRISEINTERVENTION (KONFLIKTLØSNINGSDEL)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Varighed: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timer</a:t>
            </a:r>
            <a:endParaRPr lang="en-US" sz="2000" b="0" i="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041" y="3496240"/>
            <a:ext cx="7108431" cy="13046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565584" y="51338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52293" y="144397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 Kilmann-modellen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Anmeldelse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" y="2232615"/>
            <a:ext cx="10955216" cy="4284726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FF0000"/>
                </a:solidFill>
              </a:rPr>
              <a:t>Konkurrerende stil </a:t>
            </a:r>
            <a:r>
              <a:rPr lang="en-US" sz="1700" dirty="0"/>
              <a:t>- høj grad af selvsikkerhed og lav grad af samarbejdsvilje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i="1" dirty="0"/>
              <a:t>Et ønske om at tilfredsstille sine egne interesser, uanset hvad det betyder for den anden part i konflikten.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FF0000"/>
                </a:solidFill>
              </a:rPr>
              <a:t>Imødekommende stil </a:t>
            </a:r>
            <a:r>
              <a:rPr lang="en-US" sz="1700" dirty="0"/>
              <a:t>- lav grad af selvsikkerhed og høj grad af samarbejdsvilje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/>
              <a:t>Den</a:t>
            </a:r>
            <a:r>
              <a:rPr lang="en-US" sz="1700" i="1" dirty="0"/>
              <a:t> ene parts villighed i en konflikt til at sætte modstanderens interesser over sine egne.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Undgående stil </a:t>
            </a:r>
            <a:r>
              <a:rPr lang="en-US" sz="1700" dirty="0"/>
              <a:t>- lav på både selvsikkerhed og samarbejdsvilje</a:t>
            </a:r>
          </a:p>
          <a:p>
            <a:pPr algn="l"/>
            <a:r>
              <a:rPr lang="en-US" sz="1700" i="1" dirty="0"/>
              <a:t>Ønsket om at trække sig tilbage fra eller undertrykke en konflikt.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Samarbejdsstil </a:t>
            </a:r>
            <a:r>
              <a:rPr lang="en-US" sz="1700" dirty="0"/>
              <a:t>- høj på både selvsikkerhed og samarbejdsvilje</a:t>
            </a:r>
          </a:p>
          <a:p>
            <a:pPr algn="l"/>
            <a:r>
              <a:rPr lang="en-US" sz="1700" i="1" dirty="0"/>
              <a:t>En situation, hvor parterne i en konflikt hver især ønsker at tilgodese alle parters interesser fuldt ud.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Kompromisssøgende stil </a:t>
            </a:r>
            <a:r>
              <a:rPr lang="en-US" sz="1700" dirty="0"/>
              <a:t>- moderat på både selvsikkerhed og samarbejdsvilje </a:t>
            </a:r>
          </a:p>
          <a:p>
            <a:pPr algn="l"/>
            <a:r>
              <a:rPr lang="en-US" sz="1700" i="1" dirty="0"/>
              <a:t>En situation, hvor hver part i en konflikt er villig til at opgive noget.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185903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" y="103232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B826F-B718-D0F7-CBE2-4A22DBE5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46" y="767267"/>
            <a:ext cx="2263377" cy="1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885705" y="681067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18436" y="291163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Stumt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billede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18428"/>
            <a:ext cx="5145741" cy="3802311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øve og identificere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Thomas/Kilmanns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stilarter.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Materialer: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it-sedler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Varighed: 20-30 min.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>
            <a:off x="3823063" y="1148883"/>
            <a:ext cx="342246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" y="95160"/>
            <a:ext cx="1627773" cy="1755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4EFA34-6397-FA5A-4C60-BFF43C43FF1A}"/>
              </a:ext>
            </a:extLst>
          </p:cNvPr>
          <p:cNvSpPr txBox="1">
            <a:spLocks/>
          </p:cNvSpPr>
          <p:nvPr/>
        </p:nvSpPr>
        <p:spPr>
          <a:xfrm>
            <a:off x="5602941" y="2018427"/>
            <a:ext cx="5145741" cy="380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Instruktioner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grupper på 2-4 vil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deltagerne modtage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seddel med en af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Thomas/Kilmanns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stilarter. Bagefter skal de skabe en stumfilmscene og præsentere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for publikum på en måde, så publikum kan genkende stilen.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hver gruppe har præsenteret deres sketch, skal hele gruppen beslutte, hvilken stil der er mest udbredt i deres miljø.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F02CE-27D4-4DCF-FC2B-BFD346940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68" y="648776"/>
            <a:ext cx="602018" cy="6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78047" y="138330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Ønskelisten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10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min):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6" y="2936141"/>
            <a:ext cx="3108068" cy="1223484"/>
          </a:xfrm>
        </p:spPr>
        <p:txBody>
          <a:bodyPr>
            <a:normAutofit fontScale="77500" lnSpcReduction="2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Diskussion (5 minutter):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har identificeret den mest almindelige stil i dit miljø, hvilken stil vil du så gerne have på din arbejdsplads?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045213" y="180686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8477065" y="2801719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3" y="192491"/>
            <a:ext cx="1627773" cy="17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7E299-F5B9-9548-7466-ED636624F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3629537"/>
            <a:ext cx="2520402" cy="1681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441573-1FC6-792A-941A-E55EC0BD8627}"/>
              </a:ext>
            </a:extLst>
          </p:cNvPr>
          <p:cNvSpPr txBox="1"/>
          <p:nvPr/>
        </p:nvSpPr>
        <p:spPr>
          <a:xfrm>
            <a:off x="3174590" y="3916925"/>
            <a:ext cx="2956562" cy="2368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en flipover eller en væg skriver hver deltager på fire post-it-sedler deres vigtigste løsninger til at implementere deres ønskede konfliktløsningsstil.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Effektiv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formidlingsadfærd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Planlæg og sæt mål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 information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Kommuniker effektivt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Gør passende indrømmelser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2341954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34" y="3342997"/>
            <a:ext cx="3475764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6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situationer med krise og potentiel konflikt skal du altid huske </a:t>
            </a:r>
            <a:r>
              <a:rPr lang="en-GB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 T A R.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mic Sans MS" pitchFamily="66" charset="0"/>
              </a:rPr>
              <a:t>Det er vi nødt til: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STOP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TING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ANALYSE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REAGERER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5" y="3342997"/>
            <a:ext cx="3186781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Franklin Gothic Book" panose="020B0503020102020204" pitchFamily="34" charset="0"/>
              </a:rPr>
              <a:t>Tak!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659479" y="149955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Introduktion og oversigt over workshoppen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minutter)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Isbryder 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CITRONER OG LIMONADE</a:t>
            </a:r>
          </a:p>
          <a:p>
            <a:pPr algn="l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at introducere begrebet konflikt.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916276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84" y="1943269"/>
            <a:ext cx="9903242" cy="415950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i personlig refleksion (10 minutter):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Afsnit 1: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Definér konflikt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Instruktioner: Lav en definition af konflikt på 15 ord.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2: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små grupper (4-5 personer) skaber I en gruppedefinition (15 ord), som integrerer jeres personlige definitioner.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9397953" y="142745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37577" y="1473171"/>
            <a:ext cx="86385" cy="3290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6F8AB-B334-FF12-F7EC-D60B1F41A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0" y="233812"/>
            <a:ext cx="1801372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484232" y="76419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Forbindelsen mellem kriseintervention og konfliktløsning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94" y="2588923"/>
            <a:ext cx="5158072" cy="294101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Kriseintervention og konfliktløsning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tæt forbundne, da begge har til formål at håndtere situationer med nød og spændinger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Kriseintervention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fokuserer på at yde øjeblikkelig støtte og stabilisering i en kritisk situation og forhindrer ofte en eskalering.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Konfliktløsning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søger derimod at løse de underliggende problemer og uoverensstemmelser, der bidrager til krisen, og arbejder hen imod en langsigtet løsning.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man integrerer kriseintervention med konfliktløsning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bliver det lettere at håndtere en umiddelbar krise og samtidig tage fat på de grundlæggende årsager til konflikten, hvilket fører til mere bæredygtige resultater.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1AE32D-B3D6-53B5-42B2-42A6D79CE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9" y="2588924"/>
            <a:ext cx="3677911" cy="25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vigtige begreber i enhver konflikt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Forskellige synspunkter og 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 synspunkter er uforenelige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uenighed, der opstår, når forskellige individers eller gruppers mål, interesser eller værdier er uforenelige.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uforenelige, og disse mennesker blokerer eller modarbejder hinandens bestræbelser på at nå deres mål.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63" y="533884"/>
            <a:ext cx="1213187" cy="142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3693459" y="877900"/>
            <a:ext cx="609600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af konfliktløsning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66" y="696286"/>
            <a:ext cx="1439432" cy="860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4955177" y="877900"/>
            <a:ext cx="265611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Kilder til konflikt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igure1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452" y="1755800"/>
            <a:ext cx="7848600" cy="47307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321" y="1556458"/>
            <a:ext cx="7852329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419115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Web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 anerkende den afsmittende effekt, som individuelle konfliktløsningsstrategier har på en selv, andre fængselsansatte og det bredere fængselssamfund.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Materialer: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Flipoverpapir, tuscher, papir, kuglepenne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20-30 minutter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208579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1173642"/>
            <a:ext cx="2265126" cy="154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572000" y="1019401"/>
            <a:ext cx="240254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Konfliktens indvirkning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8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3860227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Sandhed og konsekvenser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 fremhæve vigtigheden af tillid og ærlighed i opbygningen af sunde relationer og effektiv håndtering af konflikter i fængselsmiljøet.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Materialer: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Flipover-papir, tuscher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20-30 minutter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30238" y="212256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57" y="758943"/>
            <a:ext cx="2789892" cy="1853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359098" y="1014921"/>
            <a:ext cx="2402541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Sandhed og konsekvenser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000138" y="148853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0"/>
            <a:ext cx="8165172" cy="880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Håndtering af konflikter (Thomas/Kilmann-modellen)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https://www.youtube.com/watch?v=PFIydyH2H8Y  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54" y="2460177"/>
            <a:ext cx="10955216" cy="3802311"/>
          </a:xfrm>
        </p:spPr>
        <p:txBody>
          <a:bodyPr>
            <a:normAutofit/>
          </a:bodyPr>
          <a:lstStyle/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H="1">
            <a:off x="4005942" y="1950969"/>
            <a:ext cx="355309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" y="2787"/>
            <a:ext cx="1627773" cy="17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7E697-54EB-CB0E-2723-FB5287D5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79" y="161629"/>
            <a:ext cx="2041536" cy="198116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988" y="2597398"/>
            <a:ext cx="8090264" cy="3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358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6D730E271E8F4DA956E400259CAAFD" ma:contentTypeVersion="14" ma:contentTypeDescription="Opret et nyt dokument." ma:contentTypeScope="" ma:versionID="17dab73011247f2cce3fa2837ebf578c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ef2a580f6705f3f11c66da40eb6cff5b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4FA9FC-EBB5-4E3F-B35E-D608AF80AB0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bd02c47-7657-498f-a2be-d7ff3ac03674"/>
    <ds:schemaRef ds:uri="http://schemas.microsoft.com/office/infopath/2007/PartnerControls"/>
    <ds:schemaRef ds:uri="http://purl.org/dc/elements/1.1/"/>
    <ds:schemaRef ds:uri="http://www.w3.org/XML/1998/namespace"/>
    <ds:schemaRef ds:uri="ad13fdc3-0444-4f55-897d-bd2b52edf2e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2DE3D-3B1E-4FC3-95E5-DE340462D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02c47-7657-498f-a2be-d7ff3ac03674"/>
    <ds:schemaRef ds:uri="ad13fdc3-0444-4f55-897d-bd2b52edf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660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Franklin Gothic Demi</vt:lpstr>
      <vt:lpstr>Symbol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keywords>, docId:E39FE6CF5A0BF1BD3063D1115EAC246E</cp:keywords>
  <cp:lastModifiedBy>Søren Gregersen</cp:lastModifiedBy>
  <cp:revision>86</cp:revision>
  <dcterms:created xsi:type="dcterms:W3CDTF">2023-01-05T08:33:01Z</dcterms:created>
  <dcterms:modified xsi:type="dcterms:W3CDTF">2024-10-17T11:30:53Z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