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13" r:id="rId6"/>
    <p:sldId id="265" r:id="rId7"/>
    <p:sldId id="315" r:id="rId8"/>
    <p:sldId id="316" r:id="rId9"/>
    <p:sldId id="314" r:id="rId10"/>
    <p:sldId id="309" r:id="rId11"/>
    <p:sldId id="271" r:id="rId12"/>
    <p:sldId id="305" r:id="rId13"/>
    <p:sldId id="311" r:id="rId14"/>
    <p:sldId id="306" r:id="rId15"/>
    <p:sldId id="310" r:id="rId16"/>
    <p:sldId id="294" r:id="rId17"/>
    <p:sldId id="272" r:id="rId18"/>
    <p:sldId id="288" r:id="rId19"/>
    <p:sldId id="289" r:id="rId20"/>
    <p:sldId id="308" r:id="rId21"/>
    <p:sldId id="312" r:id="rId22"/>
    <p:sldId id="268" r:id="rId2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395"/>
    <a:srgbClr val="EB7C69"/>
    <a:srgbClr val="688B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509C60-9D75-33D7-16AA-F7E891104C20}" v="14" dt="2024-10-14T13:30:27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61" autoAdjust="0"/>
    <p:restoredTop sz="94660"/>
  </p:normalViewPr>
  <p:slideViewPr>
    <p:cSldViewPr snapToGrid="0">
      <p:cViewPr varScale="1">
        <p:scale>
          <a:sx n="75" d="100"/>
          <a:sy n="75" d="100"/>
        </p:scale>
        <p:origin x="534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1DC8B-5A15-CD7A-0B7B-811892DFA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4D0BA-7B47-B570-70F8-C4842228F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F187A-A296-C762-126E-68D9C9BAB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27/9/2025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793FD-833F-591B-B12E-AE0FB0CC9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035E5-555F-68C9-83F6-0D2D4243C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1357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1B483-154D-1A7D-8D9E-9469E61AB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89EDCC-737E-1AAB-B2E3-104C734E2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7E5D7-76D8-9D0E-7E87-EB7EAC81D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27/9/2025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C42FB-C192-CCB7-76A2-AF745DED4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2E293-5B95-3597-8D76-AF47D7BC6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8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783A0E-0B8D-941E-92CD-11CB93F44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3DB2A1-D4E3-9129-A143-82B37ED27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2F5E8-05DC-F0CB-2D33-29D318BD4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27/9/2025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998F8-31F9-E2FB-12E0-8D4C21ECB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6DDBB-D2A0-6E5E-1EBC-7C72C9D33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739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BF2DA-9517-8E8E-B247-87F491C37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4F0FF-CCF9-2E42-E353-306605610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46A45-2FF0-10BA-2F6E-B737AEB80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27/9/2025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F53BA-7F56-7DAC-7098-2825281E7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59411-97F3-2C9B-CD0D-166ABB17D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651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A2787-F9AF-B5C4-7930-00CF82003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F584B-B7DA-3655-805D-461A5C158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E4E9E-C739-FEEF-5A44-5BC964449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27/9/2025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925B6-7541-DFB5-6870-5E73FF719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B5FA0-8149-6977-E154-FB13801D9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077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32E2-7B3F-6A76-BED8-CB062BAF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A5567-49C3-4AFA-1324-B653FA2B6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70125-45FF-860D-3795-3659857D2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4241A-2D00-6BFA-CEAE-D02BA1309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27/9/2025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78E8A-1F6D-3421-BC4B-FE4C5BB5D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D9F74-B604-AED6-0A5C-AE38A088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420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23CBD-A9F7-E79C-6616-E7B6CC92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69A6A-3934-C074-3494-371D3E830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D45C4-9A51-45B4-5825-5E19D104A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248272-0182-AC4B-89F8-A179C2846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763BB-1426-D1C4-BCA5-993E16B67B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A0DEB4-8CE3-B224-1859-F8FA230C8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27/9/2025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F65738-6A41-8940-DFFC-594524C93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EE8286-749D-A6C3-4F85-ACE29B4D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251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591E-4D99-8245-E7D2-8C51ED36C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E7C78-BAAE-2A26-106A-17DECA63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27/9/2025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369396-45AD-7521-C8DA-BFF3040FF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363816-DD8A-06B0-866D-F6212E36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537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E3AE9A-EE81-B7DF-1C67-EE143625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27/9/2025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A8DFD9-7A74-2114-E070-FA34254D3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24A3A-DB05-F950-8207-171B00789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961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7D66E-A671-9690-F8A2-5DD02D335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BFFD8-32D3-E11F-A022-57E3A4C07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84EEA-D365-7737-2DB2-4FD78A711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1D875-C100-CA6A-9A1B-EE6BC9544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27/9/2025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A3DA0-2C88-1DE7-D0EF-6ECA7990B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8994F-D964-4B24-B6DD-BE5B1E83B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3770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F3F9C-C547-1849-7121-EF6EC5D7D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0D3C91-2751-F538-7709-66E606F531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E08F27-C9D5-9699-B6D5-5B6583446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8265A-D06C-0EC4-B78C-B60228A2F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27/9/2025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31DB2-5F21-8934-5D0A-A359EF72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09DB4-5B03-8D96-1E2B-C7B01A47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532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C575AA-E4F9-CB67-051A-6456215DE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Faceți clic pentru a edita stilul titlului principal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B8D4F-BAB7-1221-B049-9AC5C9C06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Faceți clic pentru a edita stilurile textului principal</a:t>
            </a:r>
          </a:p>
          <a:p>
            <a:pPr lvl="1"/>
            <a:r>
              <a:rPr lang="en-US" dirty="0"/>
              <a:t>Al doilea nivel</a:t>
            </a:r>
          </a:p>
          <a:p>
            <a:pPr lvl="2"/>
            <a:r>
              <a:rPr lang="en-US" dirty="0"/>
              <a:t>Al treilea nivel</a:t>
            </a:r>
          </a:p>
          <a:p>
            <a:pPr lvl="3"/>
            <a:r>
              <a:rPr lang="en-US" dirty="0"/>
              <a:t>Al patrulea nivel</a:t>
            </a:r>
          </a:p>
          <a:p>
            <a:pPr lvl="4"/>
            <a:r>
              <a:rPr lang="en-US" dirty="0"/>
              <a:t>Al cincilea nivel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3BF7A-A975-0297-5FDD-65A064ACA9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6387A-7222-4937-82DE-07BA11F88A02}" type="datetimeFigureOut">
              <a:rPr lang="el-GR" smtClean="0"/>
              <a:t>27/9/2025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77B2F-5B4D-BDD4-1DF5-089682A2A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3735A-9CB5-FCA0-8F7C-C5214C0E7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925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f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f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fi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B4C44E-E615-1A2F-39D8-F69812F59A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3586" y="3074705"/>
            <a:ext cx="792910" cy="1106313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360041" y="2158139"/>
            <a:ext cx="9759119" cy="1203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Modulul V  - 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INTERVENȚIA ÎN SITUAȚII DE CRIZĂ (PARTEA DE REZOLVARE A CONFLICTELOR)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0041" y="3496240"/>
            <a:ext cx="7108431" cy="130469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l-G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E17787-94DD-24C2-71E7-7C58E5C10EBF}"/>
              </a:ext>
            </a:extLst>
          </p:cNvPr>
          <p:cNvSpPr/>
          <p:nvPr/>
        </p:nvSpPr>
        <p:spPr>
          <a:xfrm>
            <a:off x="0" y="232956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08BE3D-8F8C-773C-CEEE-2B9FDB79DF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40" y="5442648"/>
            <a:ext cx="745901" cy="745221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576D0B2-90D7-09E6-841B-CC7D3839E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827" y="5564900"/>
            <a:ext cx="1052995" cy="44199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0808821-948C-C404-8EED-1443220FAC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54" y="5415033"/>
            <a:ext cx="980054" cy="7622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5D7846-8CAB-B097-FAD1-11D2210E97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656" y="5558565"/>
            <a:ext cx="651720" cy="6517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604B68-E29D-E44C-FECA-5B1EE56645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67" y="5466733"/>
            <a:ext cx="876610" cy="876610"/>
          </a:xfrm>
          <a:prstGeom prst="rect">
            <a:avLst/>
          </a:prstGeom>
        </p:spPr>
      </p:pic>
      <p:pic>
        <p:nvPicPr>
          <p:cNvPr id="16" name="Εικόνα 8">
            <a:extLst>
              <a:ext uri="{FF2B5EF4-FFF2-40B4-BE49-F238E27FC236}">
                <a16:creationId xmlns:a16="http://schemas.microsoft.com/office/drawing/2014/main" id="{29098376-3EB7-4BCD-BF97-3E63CDF96D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12" y="5596690"/>
            <a:ext cx="1906111" cy="39925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639FD96-DB31-E487-9BDC-3CFC597D9261}"/>
              </a:ext>
            </a:extLst>
          </p:cNvPr>
          <p:cNvSpPr/>
          <p:nvPr/>
        </p:nvSpPr>
        <p:spPr>
          <a:xfrm>
            <a:off x="10565584" y="513387"/>
            <a:ext cx="1626416" cy="1755897"/>
          </a:xfrm>
          <a:prstGeom prst="rect">
            <a:avLst/>
          </a:prstGeom>
          <a:blipFill dpi="0" rotWithShape="1">
            <a:blip r:embed="rId9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6460FE5-289A-CCDF-121A-084EC7B1B3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84" y="5473773"/>
            <a:ext cx="619488" cy="616735"/>
          </a:xfrm>
          <a:prstGeom prst="rect">
            <a:avLst/>
          </a:prstGeom>
        </p:spPr>
      </p:pic>
      <p:pic>
        <p:nvPicPr>
          <p:cNvPr id="32" name="Picture 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78CFD3-F795-D80C-792A-B6009C96AA6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245" y="5588841"/>
            <a:ext cx="715036" cy="5725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11867499" y="2880957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0947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4732" y="2149456"/>
            <a:ext cx="10339754" cy="4159502"/>
          </a:xfrm>
        </p:spPr>
        <p:txBody>
          <a:bodyPr>
            <a:norm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11569278" y="1933390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3" y="0"/>
            <a:ext cx="1627773" cy="175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1B592C-D09A-57B2-8018-1791A3E79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566" y="696286"/>
            <a:ext cx="1439432" cy="860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998BA9-CCAC-8DF0-60D1-1701BA9F9D1C}"/>
              </a:ext>
            </a:extLst>
          </p:cNvPr>
          <p:cNvSpPr txBox="1"/>
          <p:nvPr/>
        </p:nvSpPr>
        <p:spPr>
          <a:xfrm>
            <a:off x="4955177" y="877900"/>
            <a:ext cx="2656114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Surse de conflict</a:t>
            </a:r>
            <a:endParaRPr lang="en-US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Figure17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3452" y="1755800"/>
            <a:ext cx="7848600" cy="473075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4321" y="1556458"/>
            <a:ext cx="7852329" cy="473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53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697" y="2122562"/>
            <a:ext cx="10339754" cy="4191152"/>
          </a:xfrm>
        </p:spPr>
        <p:txBody>
          <a:bodyPr>
            <a:norm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 Web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Obiectiv: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să recunoască efectul de undă pe care strategiile individuale de rezolvare a conflictelor îl au asupra sinelui, asupra colegilor din închisoare și asupra comunității penitenciare în ansamblu.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Materiale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Hârtie flip-chart, markere, hârtie, pixuri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Durată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20-30 minute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11569278" y="2085792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3" y="0"/>
            <a:ext cx="1627773" cy="175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AD54AF-5945-067B-8FD1-177FEA3E0A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823" y="1173642"/>
            <a:ext cx="2265126" cy="15468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1E97E2-2C69-BB34-1928-65A7F5010C8E}"/>
              </a:ext>
            </a:extLst>
          </p:cNvPr>
          <p:cNvSpPr txBox="1"/>
          <p:nvPr/>
        </p:nvSpPr>
        <p:spPr>
          <a:xfrm>
            <a:off x="4572000" y="1019401"/>
            <a:ext cx="2402541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Impactul conflictului</a:t>
            </a:r>
            <a:endParaRPr lang="en-US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289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697" y="2122562"/>
            <a:ext cx="10339754" cy="3860227"/>
          </a:xfrm>
        </p:spPr>
        <p:txBody>
          <a:bodyPr>
            <a:norm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Adevăr și consecințe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Obiectiv: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Evidențierea importanței încrederii și onestității în construirea unor relații sănătoase și gestionarea eficientă a conflictelor în mediul penitenciar.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Materiale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Hârtie flip-chart, markere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Durată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20-30 min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11630238" y="2122562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3" y="0"/>
            <a:ext cx="1627773" cy="175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AD54AF-5945-067B-8FD1-177FEA3E0A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157" y="758943"/>
            <a:ext cx="2789892" cy="18536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1E97E2-2C69-BB34-1928-65A7F5010C8E}"/>
              </a:ext>
            </a:extLst>
          </p:cNvPr>
          <p:cNvSpPr txBox="1"/>
          <p:nvPr/>
        </p:nvSpPr>
        <p:spPr>
          <a:xfrm>
            <a:off x="4359098" y="1014921"/>
            <a:ext cx="2402541" cy="787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Adevăr și consecințe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074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A58DBE-0EBB-8B2E-57E8-7E526622FE77}"/>
              </a:ext>
            </a:extLst>
          </p:cNvPr>
          <p:cNvSpPr/>
          <p:nvPr/>
        </p:nvSpPr>
        <p:spPr>
          <a:xfrm>
            <a:off x="3000138" y="1488533"/>
            <a:ext cx="1534332" cy="415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678807" y="1070390"/>
            <a:ext cx="8165172" cy="880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Gestionarea conflictelor (modelul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Thomas/Kilmann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https://www.youtube.com/watch?v=PFIydyH2H8Y  </a:t>
            </a:r>
            <a:endParaRPr lang="ro-R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654" y="2460177"/>
            <a:ext cx="10955216" cy="3802311"/>
          </a:xfrm>
        </p:spPr>
        <p:txBody>
          <a:bodyPr>
            <a:normAutofit/>
          </a:bodyPr>
          <a:lstStyle/>
          <a:p>
            <a:pPr algn="l"/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H="1">
            <a:off x="4005942" y="1950969"/>
            <a:ext cx="3553097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11640996" y="2899973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69" y="2787"/>
            <a:ext cx="1627773" cy="1755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57E697-54EB-CB0E-2723-FB5287D5B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179" y="161629"/>
            <a:ext cx="2041536" cy="1981168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5988" y="2597398"/>
            <a:ext cx="8090264" cy="393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73587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A58DBE-0EBB-8B2E-57E8-7E526622FE77}"/>
              </a:ext>
            </a:extLst>
          </p:cNvPr>
          <p:cNvSpPr/>
          <p:nvPr/>
        </p:nvSpPr>
        <p:spPr>
          <a:xfrm>
            <a:off x="3952293" y="1443974"/>
            <a:ext cx="1534332" cy="415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678807" y="1070391"/>
            <a:ext cx="8165172" cy="8577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Modelul Thomas/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Kilmann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Revizuire 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376" y="2232615"/>
            <a:ext cx="10955216" cy="4284726"/>
          </a:xfrm>
        </p:spPr>
        <p:txBody>
          <a:bodyPr>
            <a:norm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700" dirty="0">
                <a:solidFill>
                  <a:srgbClr val="FF0000"/>
                </a:solidFill>
              </a:rPr>
              <a:t>Stil competitiv </a:t>
            </a:r>
            <a:r>
              <a:rPr lang="en-US" sz="1700" dirty="0"/>
              <a:t>– grad ridicat de asertivitate și grad scăzut de cooperare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700" i="1" dirty="0"/>
              <a:t>Dorința de a-și satisface propriile interese, indiferent de impactul asupra celeilalte părți implicate în conflict.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700" dirty="0">
                <a:solidFill>
                  <a:srgbClr val="FF0000"/>
                </a:solidFill>
              </a:rPr>
              <a:t>Stilul acomodant </a:t>
            </a:r>
            <a:r>
              <a:rPr lang="en-US" sz="1700" dirty="0"/>
              <a:t>- asertivitate scăzută și cooperare ridicată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700" i="1" dirty="0"/>
              <a:t>Disponibilitatea uneia dintre părțile implicate în conflict de a pune interesele adversarului mai presus de ale sale</a:t>
            </a:r>
            <a:r>
              <a:rPr lang="en-US" sz="1700" dirty="0"/>
              <a:t>.</a:t>
            </a:r>
          </a:p>
          <a:p>
            <a:pPr algn="l"/>
            <a:r>
              <a:rPr lang="en-US" sz="1700" dirty="0">
                <a:solidFill>
                  <a:srgbClr val="FF0000"/>
                </a:solidFill>
              </a:rPr>
              <a:t>Stilul evaziv </a:t>
            </a:r>
            <a:r>
              <a:rPr lang="en-US" sz="1700" dirty="0"/>
              <a:t>- slab în ceea ce privește atât asertivitatea, cât și cooperarea</a:t>
            </a:r>
          </a:p>
          <a:p>
            <a:pPr algn="l"/>
            <a:r>
              <a:rPr lang="en-US" sz="1700" i="1" dirty="0"/>
              <a:t>Dorința de a se retrage din conflict sau de a-l suprima.</a:t>
            </a:r>
          </a:p>
          <a:p>
            <a:pPr algn="l"/>
            <a:r>
              <a:rPr lang="en-US" sz="1700" dirty="0">
                <a:solidFill>
                  <a:srgbClr val="FF0000"/>
                </a:solidFill>
              </a:rPr>
              <a:t>Stilul colaborativ </a:t>
            </a:r>
            <a:r>
              <a:rPr lang="en-US" sz="1700" dirty="0"/>
              <a:t>- nivel ridicat de asertivitate și cooperare</a:t>
            </a:r>
          </a:p>
          <a:p>
            <a:pPr algn="l"/>
            <a:r>
              <a:rPr lang="en-US" sz="1700" i="1" dirty="0"/>
              <a:t>O situație în care părțile implicate într-un conflict doresc să satisfacă pe deplin preocupările tuturor părților.</a:t>
            </a:r>
          </a:p>
          <a:p>
            <a:pPr algn="l"/>
            <a:r>
              <a:rPr lang="en-US" sz="1700" dirty="0">
                <a:solidFill>
                  <a:srgbClr val="FF0000"/>
                </a:solidFill>
              </a:rPr>
              <a:t>Stilul de compromis </a:t>
            </a:r>
            <a:r>
              <a:rPr lang="en-US" sz="1700" dirty="0"/>
              <a:t>- moderat atât în ceea ce privește asertivitatea, cât și cooperarea </a:t>
            </a:r>
          </a:p>
          <a:p>
            <a:pPr algn="l"/>
            <a:r>
              <a:rPr lang="en-US" sz="1700" i="1" dirty="0"/>
              <a:t>O situație în care fiecare parte implicată într-un conflict este dispusă să renunțe la ceva.</a:t>
            </a:r>
          </a:p>
          <a:p>
            <a:pPr marL="342900" indent="-342900" algn="l">
              <a:buFontTx/>
              <a:buChar char="-"/>
            </a:pP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4652871" y="1859032"/>
            <a:ext cx="221704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11640996" y="2899973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8" y="103232"/>
            <a:ext cx="1627773" cy="175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0B826F-B718-D0F7-CBE2-4A22DBE58B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646" y="767267"/>
            <a:ext cx="2263377" cy="169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75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A58DBE-0EBB-8B2E-57E8-7E526622FE77}"/>
              </a:ext>
            </a:extLst>
          </p:cNvPr>
          <p:cNvSpPr/>
          <p:nvPr/>
        </p:nvSpPr>
        <p:spPr>
          <a:xfrm>
            <a:off x="3885705" y="681067"/>
            <a:ext cx="1534332" cy="415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618436" y="291163"/>
            <a:ext cx="8165172" cy="8577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Imagine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silențioasă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018428"/>
            <a:ext cx="5145741" cy="3802311"/>
          </a:xfrm>
        </p:spPr>
        <p:txBody>
          <a:bodyPr>
            <a:norm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Obiectiv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exersarea și identificarea stilurilor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Thomas/Kilmann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Materiale: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Bilețele adezive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Durată: 20-30 min.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>
            <a:off x="3823063" y="1148883"/>
            <a:ext cx="342246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4" y="95160"/>
            <a:ext cx="1627773" cy="17558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964EFA34-6397-FA5A-4C60-BFF43C43FF1A}"/>
              </a:ext>
            </a:extLst>
          </p:cNvPr>
          <p:cNvSpPr txBox="1">
            <a:spLocks/>
          </p:cNvSpPr>
          <p:nvPr/>
        </p:nvSpPr>
        <p:spPr>
          <a:xfrm>
            <a:off x="5602941" y="2018427"/>
            <a:ext cx="5145741" cy="3802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Instrucțiuni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 grupuri de 2-4 persoane,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participanții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primi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bilețel cu unul dintre stilurile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Thomas/Kilmann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Apoi, vor trebui să creeze o scenă silențioasă și să o prezinte publicului, într-un 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 în care acesta să poată recunoaște stilul.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După ce fiecare grup și-a prezentat sceneta, întregul grup va trebui să decidă care stil este cel mai des utilizat în mediul lor. 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4F02CE-27D4-4DCF-FC2B-BFD3469408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368" y="648776"/>
            <a:ext cx="602018" cy="60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70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A58DBE-0EBB-8B2E-57E8-7E526622FE77}"/>
              </a:ext>
            </a:extLst>
          </p:cNvPr>
          <p:cNvSpPr/>
          <p:nvPr/>
        </p:nvSpPr>
        <p:spPr>
          <a:xfrm>
            <a:off x="3278047" y="1383304"/>
            <a:ext cx="1534332" cy="415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678807" y="1070391"/>
            <a:ext cx="8165172" cy="8577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Franklin Gothic Book" panose="020B0503020102020204" pitchFamily="34" charset="0"/>
              </a:rPr>
              <a:t>Lista de dorințe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(</a:t>
            </a:r>
            <a:r>
              <a:rPr lang="en-US" sz="2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10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min):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166" y="2936141"/>
            <a:ext cx="3108068" cy="1223484"/>
          </a:xfrm>
        </p:spPr>
        <p:txBody>
          <a:bodyPr>
            <a:normAutofit fontScale="77500" lnSpcReduction="20000"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Discuție (5 minute):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Odată ce ați identificat stilul cel mai comun în mediul dvs., ce stil ați dori să aveți la locul de muncă?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4045213" y="1806869"/>
            <a:ext cx="221704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8477065" y="2801719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63" y="192491"/>
            <a:ext cx="1627773" cy="175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17E299-F5B9-9548-7466-ED636624F1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663" y="3629537"/>
            <a:ext cx="2520402" cy="16815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4441573-1FC6-792A-941A-E55EC0BD8627}"/>
              </a:ext>
            </a:extLst>
          </p:cNvPr>
          <p:cNvSpPr txBox="1"/>
          <p:nvPr/>
        </p:nvSpPr>
        <p:spPr>
          <a:xfrm>
            <a:off x="3174590" y="3916925"/>
            <a:ext cx="2956562" cy="2368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Activitate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 o tablă sau pe perete, fiecare participant va scrie pe 4 bilețele adezive soluțiile cheie pentru implementarea stilului dorit de rezolvare a conflictelor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71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A58DBE-0EBB-8B2E-57E8-7E526622FE77}"/>
              </a:ext>
            </a:extLst>
          </p:cNvPr>
          <p:cNvSpPr/>
          <p:nvPr/>
        </p:nvSpPr>
        <p:spPr>
          <a:xfrm>
            <a:off x="3905573" y="1239864"/>
            <a:ext cx="1534332" cy="415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678807" y="1070391"/>
            <a:ext cx="8165172" cy="8577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Comportamente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eficiente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de mediere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165" y="2936141"/>
            <a:ext cx="7259621" cy="2466894"/>
          </a:xfrm>
        </p:spPr>
        <p:txBody>
          <a:bodyPr>
            <a:normAutofit/>
          </a:bodyPr>
          <a:lstStyle/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Planificați și stabiliți obiective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Colectarea informațiilor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Comunică eficient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Faceți concesii adecvate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4652871" y="2341954"/>
            <a:ext cx="221704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7966077" y="2647875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98" y="538327"/>
            <a:ext cx="1627773" cy="175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F0EE43-F5E1-C4EC-95DF-22673A805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34" y="3342997"/>
            <a:ext cx="3475764" cy="231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64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A58DBE-0EBB-8B2E-57E8-7E526622FE77}"/>
              </a:ext>
            </a:extLst>
          </p:cNvPr>
          <p:cNvSpPr/>
          <p:nvPr/>
        </p:nvSpPr>
        <p:spPr>
          <a:xfrm>
            <a:off x="3905573" y="1239864"/>
            <a:ext cx="1534332" cy="415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678807" y="1070391"/>
            <a:ext cx="8165172" cy="8577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165" y="2936141"/>
            <a:ext cx="7259621" cy="24668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 lv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În situații de criză și conflict potențial, amintiți-vă întotdeauna </a:t>
            </a:r>
            <a:r>
              <a:rPr lang="en-GB" sz="1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 T A R.</a:t>
            </a:r>
          </a:p>
          <a:p>
            <a:pPr marR="0" lv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latin typeface="Comic Sans MS" pitchFamily="66" charset="0"/>
              </a:rPr>
              <a:t>Trebuie să:</a:t>
            </a:r>
          </a:p>
          <a:p>
            <a:pPr marR="0" lv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FF0000"/>
                </a:solidFill>
                <a:latin typeface="Comic Sans MS" pitchFamily="66" charset="0"/>
              </a:rPr>
              <a:t>OPRI</a:t>
            </a:r>
          </a:p>
          <a:p>
            <a:pPr marR="0" lv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FF0000"/>
                </a:solidFill>
                <a:latin typeface="Comic Sans MS"/>
              </a:rPr>
              <a:t>GÂNDI</a:t>
            </a:r>
            <a:endParaRPr lang="en-GB" sz="1800" dirty="0">
              <a:solidFill>
                <a:srgbClr val="FF0000"/>
              </a:solidFill>
              <a:latin typeface="Comic Sans MS" pitchFamily="66" charset="0"/>
            </a:endParaRPr>
          </a:p>
          <a:p>
            <a:pPr marR="0" lv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FF0000"/>
                </a:solidFill>
                <a:latin typeface="Comic Sans MS" pitchFamily="66" charset="0"/>
              </a:rPr>
              <a:t>ANALIZA</a:t>
            </a:r>
          </a:p>
          <a:p>
            <a:pPr marR="0" lv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FF0000"/>
                </a:solidFill>
                <a:latin typeface="Comic Sans MS" pitchFamily="66" charset="0"/>
              </a:rPr>
              <a:t>RĂSPUNDE</a:t>
            </a:r>
          </a:p>
          <a:p>
            <a:pPr marR="0" lv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7966077" y="2647875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98" y="538327"/>
            <a:ext cx="1627773" cy="175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F0EE43-F5E1-C4EC-95DF-22673A805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325" y="3342997"/>
            <a:ext cx="3186781" cy="231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46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B4C44E-E615-1A2F-39D8-F69812F59A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3586" y="3074705"/>
            <a:ext cx="792910" cy="1106313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451073" y="2710944"/>
            <a:ext cx="8165172" cy="1203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latin typeface="Franklin Gothic Book" panose="020B0503020102020204" pitchFamily="34" charset="0"/>
              </a:rPr>
              <a:t>Mulțumesc!</a:t>
            </a:r>
            <a:endParaRPr lang="en-US" sz="3600" b="0" i="0" dirty="0"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E17787-94DD-24C2-71E7-7C58E5C10EBF}"/>
              </a:ext>
            </a:extLst>
          </p:cNvPr>
          <p:cNvSpPr/>
          <p:nvPr/>
        </p:nvSpPr>
        <p:spPr>
          <a:xfrm>
            <a:off x="0" y="239649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08BE3D-8F8C-773C-CEEE-2B9FDB79DF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40" y="5442648"/>
            <a:ext cx="745901" cy="745221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576D0B2-90D7-09E6-841B-CC7D3839E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827" y="5564900"/>
            <a:ext cx="1052995" cy="44199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0808821-948C-C404-8EED-1443220FAC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54" y="5415033"/>
            <a:ext cx="980054" cy="7622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5D7846-8CAB-B097-FAD1-11D2210E97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656" y="5558565"/>
            <a:ext cx="651720" cy="6517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604B68-E29D-E44C-FECA-5B1EE56645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67" y="5466733"/>
            <a:ext cx="876610" cy="876610"/>
          </a:xfrm>
          <a:prstGeom prst="rect">
            <a:avLst/>
          </a:prstGeom>
        </p:spPr>
      </p:pic>
      <p:pic>
        <p:nvPicPr>
          <p:cNvPr id="16" name="Εικόνα 8">
            <a:extLst>
              <a:ext uri="{FF2B5EF4-FFF2-40B4-BE49-F238E27FC236}">
                <a16:creationId xmlns:a16="http://schemas.microsoft.com/office/drawing/2014/main" id="{29098376-3EB7-4BCD-BF97-3E63CDF96D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12" y="5596690"/>
            <a:ext cx="1906111" cy="39925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639FD96-DB31-E487-9BDC-3CFC597D9261}"/>
              </a:ext>
            </a:extLst>
          </p:cNvPr>
          <p:cNvSpPr/>
          <p:nvPr/>
        </p:nvSpPr>
        <p:spPr>
          <a:xfrm>
            <a:off x="10387186" y="840557"/>
            <a:ext cx="1626416" cy="1755897"/>
          </a:xfrm>
          <a:prstGeom prst="rect">
            <a:avLst/>
          </a:prstGeom>
          <a:blipFill dpi="0" rotWithShape="1">
            <a:blip r:embed="rId9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6460FE5-289A-CCDF-121A-084EC7B1B3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84" y="5473773"/>
            <a:ext cx="619488" cy="616735"/>
          </a:xfrm>
          <a:prstGeom prst="rect">
            <a:avLst/>
          </a:prstGeom>
        </p:spPr>
      </p:pic>
      <p:pic>
        <p:nvPicPr>
          <p:cNvPr id="32" name="Picture 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78CFD3-F795-D80C-792A-B6009C96AA6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245" y="5588841"/>
            <a:ext cx="715036" cy="5725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11867499" y="2880957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720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451073" y="2710944"/>
            <a:ext cx="8165172" cy="1203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algn="l"/>
            <a:endParaRPr lang="en-US" sz="3600" b="0" i="0" dirty="0"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E17787-94DD-24C2-71E7-7C58E5C10EBF}"/>
              </a:ext>
            </a:extLst>
          </p:cNvPr>
          <p:cNvSpPr/>
          <p:nvPr/>
        </p:nvSpPr>
        <p:spPr>
          <a:xfrm>
            <a:off x="0" y="239649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08BE3D-8F8C-773C-CEEE-2B9FDB79D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40" y="5442648"/>
            <a:ext cx="745901" cy="745221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576D0B2-90D7-09E6-841B-CC7D3839EF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827" y="5564900"/>
            <a:ext cx="1052995" cy="44199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0808821-948C-C404-8EED-1443220FAC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54" y="5415033"/>
            <a:ext cx="980054" cy="7622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5D7846-8CAB-B097-FAD1-11D2210E97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656" y="5558565"/>
            <a:ext cx="651720" cy="6517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604B68-E29D-E44C-FECA-5B1EE56645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67" y="5466733"/>
            <a:ext cx="876610" cy="876610"/>
          </a:xfrm>
          <a:prstGeom prst="rect">
            <a:avLst/>
          </a:prstGeom>
        </p:spPr>
      </p:pic>
      <p:pic>
        <p:nvPicPr>
          <p:cNvPr id="16" name="Εικόνα 8">
            <a:extLst>
              <a:ext uri="{FF2B5EF4-FFF2-40B4-BE49-F238E27FC236}">
                <a16:creationId xmlns:a16="http://schemas.microsoft.com/office/drawing/2014/main" id="{29098376-3EB7-4BCD-BF97-3E63CDF96D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12" y="5596690"/>
            <a:ext cx="1906111" cy="39925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639FD96-DB31-E487-9BDC-3CFC597D9261}"/>
              </a:ext>
            </a:extLst>
          </p:cNvPr>
          <p:cNvSpPr/>
          <p:nvPr/>
        </p:nvSpPr>
        <p:spPr>
          <a:xfrm>
            <a:off x="10387186" y="840557"/>
            <a:ext cx="1626416" cy="1755897"/>
          </a:xfrm>
          <a:prstGeom prst="rect">
            <a:avLst/>
          </a:prstGeom>
          <a:blipFill dpi="0" rotWithShape="1">
            <a:blip r:embed="rId8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6460FE5-289A-CCDF-121A-084EC7B1B3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84" y="5473773"/>
            <a:ext cx="619488" cy="616735"/>
          </a:xfrm>
          <a:prstGeom prst="rect">
            <a:avLst/>
          </a:prstGeom>
        </p:spPr>
      </p:pic>
      <p:pic>
        <p:nvPicPr>
          <p:cNvPr id="32" name="Picture 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78CFD3-F795-D80C-792A-B6009C96AA6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245" y="5588841"/>
            <a:ext cx="715036" cy="5725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11867499" y="2880957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1"/>
          <p:cNvSpPr/>
          <p:nvPr/>
        </p:nvSpPr>
        <p:spPr>
          <a:xfrm>
            <a:off x="3048000" y="213633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CONȚINUT: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Introducere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Concepte cheie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Provocarea desertului cu lămâie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Exercițiu de reflecție personală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Rețea de impact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Gestionarea conflictelor: modelul </a:t>
            </a:r>
            <a:r>
              <a:rPr lang="en-US" dirty="0" err="1"/>
              <a:t>Thomas/Kilmann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Imagine tăcută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Lista dorințelor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Revizuire și sfaturi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6652" y="598230"/>
            <a:ext cx="2377440" cy="188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4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678807" y="1070391"/>
            <a:ext cx="8165172" cy="889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INTRODUCERE</a:t>
            </a:r>
            <a:endParaRPr lang="ro-R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2662" y="2582335"/>
            <a:ext cx="10339754" cy="3802311"/>
          </a:xfrm>
        </p:spPr>
        <p:txBody>
          <a:bodyPr>
            <a:normAutofit/>
          </a:bodyPr>
          <a:lstStyle/>
          <a:p>
            <a:pPr algn="l"/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Să începem prin a face legătura între acest modul și cele anterioare, mai precis: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Modulul 2: Abilități de comunicare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vă amintiți cel mai bine din conținutul modulului 2?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Aveți nevoie de clarificări înainte de a începe modulul 5? Aveți nelămuriri?</a:t>
            </a:r>
          </a:p>
          <a:p>
            <a:pPr marL="0" indent="0" algn="l">
              <a:buNone/>
            </a:pPr>
            <a:endParaRPr lang="en-US" sz="2000" b="0" i="0" dirty="0">
              <a:effectLst/>
            </a:endParaRPr>
          </a:p>
          <a:p>
            <a:pPr marL="0" indent="0">
              <a:buNone/>
            </a:pPr>
            <a:endParaRPr lang="en-US" sz="1800" b="0" i="0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11640996" y="2899973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491"/>
            <a:ext cx="1627773" cy="175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123" y="0"/>
            <a:ext cx="5151191" cy="28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7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627773" y="1489165"/>
            <a:ext cx="8216205" cy="9405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INTRODUCERE</a:t>
            </a:r>
            <a:endParaRPr lang="ro-R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526" y="3152503"/>
            <a:ext cx="10471890" cy="3232143"/>
          </a:xfrm>
        </p:spPr>
        <p:txBody>
          <a:bodyPr>
            <a:normAutofit/>
          </a:bodyPr>
          <a:lstStyle/>
          <a:p>
            <a:pPr algn="l"/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Bine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să ne punem pălăriile de gândire și să ne apucăm de noul nostru modul despre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INTERVENȚIA ÎN SITUAȚII DE CRIZĂ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Sunt convins că ați finalizat cu toții partea asincronă online. Aveți întrebări sau nelămuriri cu privire la material? Există ceva ce ați dori să aprofundați sau să clarificați?</a:t>
            </a:r>
          </a:p>
          <a:p>
            <a:pPr marL="0" indent="0" algn="l">
              <a:buNone/>
            </a:pPr>
            <a:endParaRPr lang="en-US" sz="2000" b="0" i="0" dirty="0">
              <a:effectLst/>
            </a:endParaRPr>
          </a:p>
          <a:p>
            <a:pPr marL="0" indent="0">
              <a:buNone/>
            </a:pPr>
            <a:endParaRPr lang="en-US" sz="1800" b="0" i="0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11640996" y="2899973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491"/>
            <a:ext cx="1627773" cy="175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773" y="264542"/>
            <a:ext cx="3908409" cy="263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50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627773" y="1489165"/>
            <a:ext cx="8216205" cy="9405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CONCEPTE</a:t>
            </a:r>
            <a:endParaRPr lang="ro-R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526" y="3152503"/>
            <a:ext cx="10471890" cy="3232143"/>
          </a:xfrm>
        </p:spPr>
        <p:txBody>
          <a:bodyPr>
            <a:normAutofit/>
          </a:bodyPr>
          <a:lstStyle/>
          <a:p>
            <a:pPr algn="l"/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dirty="0"/>
              <a:t>Creativitate și colaborare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dirty="0"/>
              <a:t>Înțelegerea și definirea conflictului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dirty="0"/>
              <a:t>Impactul strategiilor de rezolvare a conflictelor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dirty="0"/>
              <a:t>Modele de gestionare a conflictelor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dirty="0"/>
              <a:t>Soluții aplicabile și responsabilitate</a:t>
            </a:r>
          </a:p>
          <a:p>
            <a:pPr marL="0" indent="0">
              <a:buNone/>
            </a:pPr>
            <a:endParaRPr lang="en-US" sz="1800" b="0" i="0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11640996" y="2899973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491"/>
            <a:ext cx="1627773" cy="175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863" y="1123405"/>
            <a:ext cx="2212471" cy="168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56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A58DBE-0EBB-8B2E-57E8-7E526622FE77}"/>
              </a:ext>
            </a:extLst>
          </p:cNvPr>
          <p:cNvSpPr/>
          <p:nvPr/>
        </p:nvSpPr>
        <p:spPr>
          <a:xfrm>
            <a:off x="2659479" y="1499553"/>
            <a:ext cx="1534332" cy="415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627773" y="1104273"/>
            <a:ext cx="8165172" cy="8577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Lămâi și limonadă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(10 minute)</a:t>
            </a:r>
            <a:endParaRPr lang="ro-R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2662" y="2582335"/>
            <a:ext cx="10339754" cy="3802311"/>
          </a:xfrm>
        </p:spPr>
        <p:txBody>
          <a:bodyPr>
            <a:normAutofit/>
          </a:bodyPr>
          <a:lstStyle/>
          <a:p>
            <a:pPr algn="l"/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Spărgător de gheață </a:t>
            </a:r>
          </a:p>
          <a:p>
            <a:pPr algn="l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LĂMÂI ȘI LIMONADĂ</a:t>
            </a:r>
          </a:p>
          <a:p>
            <a:pPr algn="l"/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Obiectiv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introducerea noțiunii de conflict. 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sz="2000" b="0" i="0" dirty="0">
              <a:effectLst/>
            </a:endParaRPr>
          </a:p>
          <a:p>
            <a:pPr marL="0" indent="0">
              <a:buNone/>
            </a:pPr>
            <a:endParaRPr lang="en-US" sz="1800" b="0" i="0" dirty="0"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3544349" y="1916276"/>
            <a:ext cx="221704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11640996" y="2899973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491"/>
            <a:ext cx="1627773" cy="175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264" y="882277"/>
            <a:ext cx="1401427" cy="180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51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484" y="1943269"/>
            <a:ext cx="9903242" cy="4159502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Exercițiu de reflecție personală (10 minute):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Secțiunea 1: 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Definiți conflictul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Instrucțiuni: creați o definiție a conflictului în 15 cuvinte.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Secțiunea 2: 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 grupuri mici (4-5 persoane), creați o definiție de grup (15 cuvinte) care să integreze definițiile voastre personale. 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9397953" y="1427452"/>
            <a:ext cx="221704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11537577" y="1473171"/>
            <a:ext cx="86385" cy="32906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98" y="109387"/>
            <a:ext cx="1627773" cy="175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E6F8AB-B334-FF12-F7EC-D60B1F41AD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470" y="233812"/>
            <a:ext cx="1801372" cy="11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66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A58DBE-0EBB-8B2E-57E8-7E526622FE77}"/>
              </a:ext>
            </a:extLst>
          </p:cNvPr>
          <p:cNvSpPr/>
          <p:nvPr/>
        </p:nvSpPr>
        <p:spPr>
          <a:xfrm>
            <a:off x="3484232" y="764195"/>
            <a:ext cx="1534332" cy="415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774371" y="348261"/>
            <a:ext cx="8165172" cy="8577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Legătura dintre intervenția în situații de criză și rezolvarea conflictelor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094" y="2588923"/>
            <a:ext cx="5158072" cy="2941019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Intervenția în situații de criză și rezolvarea conflictelor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sunt strâns legate, deoarece ambele au ca scop abordarea și gestionarea situațiilor de stres și tensiune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Intervenția în situații de criză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concentrează pe acordarea de sprijin imediat și stabilizare în timpul unei situații critice, prevenind adesea escaladarea acesteia.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Rezolvarea conflictelor,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 de altă parte, urmărește să abordeze problemele și dezacordurile care stau la baza crizei, lucrând pentru găsirea unei soluții pe termen lung.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Integrarea intervenției în situații de criză cu rezolvarea conflictelor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facilitează gestionarea unei crize imediate și abordează, de asemenea, cauzele profunde ale conflictului, conducând la rezultate mai durabile. 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4251398" y="1212299"/>
            <a:ext cx="221704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11569278" y="1933390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98" y="109387"/>
            <a:ext cx="1627773" cy="175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1AE32D-B3D6-53B5-42B2-42A6D79CE3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59" y="2588924"/>
            <a:ext cx="3677911" cy="252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81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4732" y="2149456"/>
            <a:ext cx="10339754" cy="4159502"/>
          </a:xfrm>
        </p:spPr>
        <p:txBody>
          <a:bodyPr>
            <a:norm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DEFINIȚIE: 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Două concepte esențiale în orice conflict</a:t>
            </a:r>
          </a:p>
          <a:p>
            <a:pPr marL="285750" indent="-2857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Opinii divergente și </a:t>
            </a:r>
          </a:p>
          <a:p>
            <a:pPr marL="285750" indent="-2857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Incompatibilitatea acestor opinii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Discordia care apare atunci când obiectivele, interesele sau valorile diferitelor persoane sau grupuri sunt </a:t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incompatibile și acele persoane blochează sau zădărnicesc eforturile reciproce de a-și atinge obiectivele.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11569278" y="1933390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3" y="0"/>
            <a:ext cx="1627773" cy="175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1B592C-D09A-57B2-8018-1791A3E79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263" y="533884"/>
            <a:ext cx="1213187" cy="14281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998BA9-CCAC-8DF0-60D1-1701BA9F9D1C}"/>
              </a:ext>
            </a:extLst>
          </p:cNvPr>
          <p:cNvSpPr txBox="1"/>
          <p:nvPr/>
        </p:nvSpPr>
        <p:spPr>
          <a:xfrm>
            <a:off x="3693459" y="877900"/>
            <a:ext cx="6096000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Definirea rezolvării conflictelor</a:t>
            </a:r>
            <a:endParaRPr lang="en-US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303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13fdc3-0444-4f55-897d-bd2b52edf2ee" xsi:nil="true"/>
    <lcf76f155ced4ddcb4097134ff3c332f xmlns="0bd02c47-7657-498f-a2be-d7ff3ac0367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6D730E271E8F4DA956E400259CAAFD" ma:contentTypeVersion="15" ma:contentTypeDescription="Create a new document." ma:contentTypeScope="" ma:versionID="784a0f90e99058ad015210b5a0c1bc26">
  <xsd:schema xmlns:xsd="http://www.w3.org/2001/XMLSchema" xmlns:xs="http://www.w3.org/2001/XMLSchema" xmlns:p="http://schemas.microsoft.com/office/2006/metadata/properties" xmlns:ns2="0bd02c47-7657-498f-a2be-d7ff3ac03674" xmlns:ns3="ad13fdc3-0444-4f55-897d-bd2b52edf2ee" targetNamespace="http://schemas.microsoft.com/office/2006/metadata/properties" ma:root="true" ma:fieldsID="1f30068839d1f62f8f63338ac30d42e6" ns2:_="" ns3:_="">
    <xsd:import namespace="0bd02c47-7657-498f-a2be-d7ff3ac03674"/>
    <xsd:import namespace="ad13fdc3-0444-4f55-897d-bd2b52edf2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d02c47-7657-498f-a2be-d7ff3ac036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db98f44-1da0-42b7-b2c7-4323d9932b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13fdc3-0444-4f55-897d-bd2b52edf2e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e6bf9a5-81d3-41b9-baf5-d91bd5b25a3b}" ma:internalName="TaxCatchAll" ma:showField="CatchAllData" ma:web="ad13fdc3-0444-4f55-897d-bd2b52edf2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4FA9FC-EBB5-4E3F-B35E-D608AF80AB06}">
  <ds:schemaRefs>
    <ds:schemaRef ds:uri="http://www.w3.org/XML/1998/namespace"/>
    <ds:schemaRef ds:uri="http://schemas.microsoft.com/office/2006/metadata/properties"/>
    <ds:schemaRef ds:uri="http://purl.org/dc/terms/"/>
    <ds:schemaRef ds:uri="0bd02c47-7657-498f-a2be-d7ff3ac03674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ad13fdc3-0444-4f55-897d-bd2b52edf2e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3E2D53E-E599-44EA-B8FF-044920E7A06E}"/>
</file>

<file path=customXml/itemProps3.xml><?xml version="1.0" encoding="utf-8"?>
<ds:datastoreItem xmlns:ds="http://schemas.openxmlformats.org/officeDocument/2006/customXml" ds:itemID="{BB9C600D-B2AE-45F3-AD43-5BD804EA7C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2436</TotalTime>
  <Words>858</Words>
  <Application>Microsoft Office PowerPoint</Application>
  <PresentationFormat>Widescreen</PresentationFormat>
  <Paragraphs>111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Comic Sans MS</vt:lpstr>
      <vt:lpstr>Franklin Gothic Book</vt:lpstr>
      <vt:lpstr>Franklin Gothic Demi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Dionysia Toufexi</dc:creator>
  <cp:keywords>, docId:61F6CE33BCCFB0B394C355AC7A24D0E8</cp:keywords>
  <cp:lastModifiedBy>bela szuroka</cp:lastModifiedBy>
  <cp:revision>100</cp:revision>
  <dcterms:created xsi:type="dcterms:W3CDTF">2023-01-05T08:33:01Z</dcterms:created>
  <dcterms:modified xsi:type="dcterms:W3CDTF">2025-09-27T06:36:05Z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0x010100F96D730E271E8F4DA956E400259CAAFD</vt:lpwstr>
  </property>
  <property fmtid="{D5CDD505-2E9C-101B-9397-08002B2CF9AE}" pid="3" name="MediaServiceImageTags">
    <vt:lpwstr/>
  </property>
</Properties>
</file>