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313" r:id="rId7"/>
    <p:sldId id="314" r:id="rId8"/>
    <p:sldId id="315" r:id="rId9"/>
    <p:sldId id="265" r:id="rId10"/>
    <p:sldId id="271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395"/>
    <a:srgbClr val="EB7C69"/>
    <a:srgbClr val="68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A767A-4C0E-4F2E-9518-64A339FAD4B8}" v="2" dt="2024-09-16T14:49:0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DC8B-5A15-CD7A-0B7B-811892DF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D0BA-7B47-B570-70F8-C4842228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187A-A296-C762-126E-68D9C9BA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93FD-833F-591B-B12E-AE0FB0CC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5E5-555F-68C9-83F6-0D2D4243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3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B483-154D-1A7D-8D9E-9469E61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9EDCC-737E-1AAB-B2E3-104C734E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E5D7-76D8-9D0E-7E87-EB7EAC8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2FB-C192-CCB7-76A2-AF745DED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E293-5B95-3597-8D76-AF47D7BC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3A0E-0B8D-941E-92CD-11CB93F4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DB2A1-D4E3-9129-A143-82B37ED2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F5E8-05DC-F0CB-2D33-29D318B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98F8-31F9-E2FB-12E0-8D4C21EC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DDBB-D2A0-6E5E-1EBC-7C72C9D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F2DA-9517-8E8E-B247-87F491C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F0FF-CCF9-2E42-E353-30660561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6A45-2FF0-10BA-2F6E-B737AEB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53BA-7F56-7DAC-7098-2825281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9411-97F3-2C9B-CD0D-166ABB1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5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2787-F9AF-B5C4-7930-00CF8200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584B-B7DA-3655-805D-461A5C15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4E9E-C739-FEEF-5A44-5BC9644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5B6-7541-DFB5-6870-5E73FF7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5FA0-8149-6977-E154-FB13801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2E2-7B3F-6A76-BED8-CB062BAF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5567-49C3-4AFA-1324-B653FA2B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125-45FF-860D-3795-3659857D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241A-2D00-6BFA-CEAE-D02BA130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8E8A-1F6D-3421-BC4B-FE4C5BB5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9F74-B604-AED6-0A5C-AE38A088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2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CBD-A9F7-E79C-6616-E7B6CC92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9A6A-3934-C074-3494-371D3E83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D45C4-9A51-45B4-5825-5E19D10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48272-0182-AC4B-89F8-A179C284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63BB-1426-D1C4-BCA5-993E16B6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DEB4-8CE3-B224-1859-F8FA230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5738-6A41-8940-DFFC-594524C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E8286-749D-A6C3-4F85-ACE29B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1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591E-4D99-8245-E7D2-8C51ED3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7C78-BAAE-2A26-106A-17DECA6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69396-45AD-7521-C8DA-BFF3040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63816-DD8A-06B0-866D-F6212E36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3AE9A-EE81-B7DF-1C67-EE143625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8DFD9-7A74-2114-E070-FA34254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4A3A-DB05-F950-8207-171B0078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E-A671-9690-F8A2-5DD02D33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FFD8-32D3-E11F-A022-57E3A4C0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4EEA-D365-7737-2DB2-4FD78A71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D875-C100-CA6A-9A1B-EE6BC954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DA0-2C88-1DE7-D0EF-6ECA799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94F-D964-4B24-B6DD-BE5B1E8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7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3F9C-C547-1849-7121-EF6EC5D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D3C91-2751-F538-7709-66E606F53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8F27-C9D5-9699-B6D5-5B658344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265A-D06C-0EC4-B78C-B60228A2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1DB2-5F21-8934-5D0A-A359EF7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9DB4-5B03-8D96-1E2B-C7B01A47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3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75AA-E4F9-CB67-051A-6456215D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8D4F-BAB7-1221-B049-9AC5C9C0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BF7A-A975-0297-5FDD-65A064ACA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7B2F-5B4D-BDD4-1DF5-089682A2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735A-9CB5-FCA0-8F7C-C5214C0E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jf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2685969" y="2669563"/>
            <a:ext cx="682006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/>
              <a:t>Ενότητα 4 –</a:t>
            </a:r>
          </a:p>
          <a:p>
            <a:pPr algn="l"/>
            <a:endParaRPr lang="el-GR" sz="2800" b="1" dirty="0"/>
          </a:p>
          <a:p>
            <a:pPr algn="l"/>
            <a:r>
              <a:rPr lang="el-GR" sz="2800" b="1" dirty="0"/>
              <a:t>Παρακολούθηση των σχέσεων καθοδήγησης</a:t>
            </a:r>
            <a:endParaRPr lang="el-GR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362059" y="70186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697169" y="146560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94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l-GR" sz="3600" dirty="0">
                <a:latin typeface="Franklin Gothic Book" panose="020B0503020102020204" pitchFamily="34" charset="0"/>
              </a:rPr>
              <a:t>Σας ευχαριστούμε</a:t>
            </a:r>
            <a:r>
              <a:rPr lang="en-US" sz="3600" dirty="0">
                <a:latin typeface="Franklin Gothic Book" panose="020B0503020102020204" pitchFamily="34" charset="0"/>
              </a:rPr>
              <a:t>!</a:t>
            </a:r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88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2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3048000" y="2349621"/>
            <a:ext cx="59995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Franklin Gothic Book" panose="020B0503020102020204" pitchFamily="34" charset="0"/>
              </a:rPr>
              <a:t>ΠΕΡΙΕΧΟΜΕΝΟ:</a:t>
            </a:r>
            <a:br>
              <a:rPr lang="el-GR" b="1" dirty="0">
                <a:latin typeface="Franklin Gothic Book" panose="020B0503020102020204" pitchFamily="34" charset="0"/>
              </a:rPr>
            </a:br>
            <a:endParaRPr lang="el-GR" b="1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1. Εισαγωγή</a:t>
            </a:r>
            <a:br>
              <a:rPr lang="el-GR" b="1" dirty="0">
                <a:latin typeface="Franklin Gothic Book" panose="020B0503020102020204" pitchFamily="34" charset="0"/>
              </a:rPr>
            </a:br>
            <a:endParaRPr lang="el-GR" b="1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2. Παρουσίαση των βασικών εννοιών</a:t>
            </a:r>
            <a:br>
              <a:rPr lang="el-GR" b="1" dirty="0">
                <a:latin typeface="Franklin Gothic Book" panose="020B0503020102020204" pitchFamily="34" charset="0"/>
              </a:rPr>
            </a:br>
            <a:endParaRPr lang="el-GR" b="1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3. Παγοθραυστικό: «Χάρτης διαδρομής της καθοδήγησης»</a:t>
            </a:r>
            <a:br>
              <a:rPr lang="el-GR" b="1" dirty="0">
                <a:latin typeface="Franklin Gothic Book" panose="020B0503020102020204" pitchFamily="34" charset="0"/>
              </a:rPr>
            </a:br>
            <a:endParaRPr lang="el-GR" b="1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4. Κύρια δραστηριότητα: «Εργαλειοθήκη για αποτελεσματική καθοδήγηση»</a:t>
            </a:r>
            <a:br>
              <a:rPr lang="el-GR" b="1" dirty="0">
                <a:latin typeface="Franklin Gothic Book" panose="020B0503020102020204" pitchFamily="34" charset="0"/>
              </a:rPr>
            </a:br>
            <a:endParaRPr lang="el-GR" b="1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5. Αντιμετώπιση των προκλήσεων</a:t>
            </a:r>
            <a:br>
              <a:rPr lang="el-GR" b="1" dirty="0">
                <a:latin typeface="Franklin Gothic Book" panose="020B0503020102020204" pitchFamily="34" charset="0"/>
              </a:rPr>
            </a:br>
            <a:endParaRPr lang="el-GR" b="1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6. Δραστηριότητα ανακεφαλαίωσης: «Κύκλος δέσμευσης»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" y="430313"/>
            <a:ext cx="2952206" cy="19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0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2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3048000" y="199783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latin typeface="Franklin Gothic Book" panose="020B0503020102020204" pitchFamily="34" charset="0"/>
              </a:rPr>
              <a:t>ΕΙΣΑΓΩΓΗ</a:t>
            </a:r>
            <a:br>
              <a:rPr lang="el-GR" dirty="0">
                <a:latin typeface="Franklin Gothic Book" panose="020B0503020102020204" pitchFamily="34" charset="0"/>
              </a:rPr>
            </a:br>
            <a:endParaRPr lang="el-GR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Ας ξεκινήσουμε συνδέοντας αυτή την Ενότητα με την προηγούμενη:</a:t>
            </a:r>
            <a:br>
              <a:rPr lang="el-GR" dirty="0">
                <a:latin typeface="Franklin Gothic Book" panose="020B0503020102020204" pitchFamily="34" charset="0"/>
              </a:rPr>
            </a:br>
            <a:endParaRPr lang="el-GR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Ενότητα 3.</a:t>
            </a:r>
            <a:r>
              <a:rPr lang="el-GR" dirty="0">
                <a:latin typeface="Franklin Gothic Book" panose="020B0503020102020204" pitchFamily="34" charset="0"/>
              </a:rPr>
              <a:t> </a:t>
            </a:r>
            <a:r>
              <a:rPr lang="el-GR" b="1" dirty="0">
                <a:latin typeface="Franklin Gothic Book" panose="020B0503020102020204" pitchFamily="34" charset="0"/>
              </a:rPr>
              <a:t>Σύζευξη μεντόρων</a:t>
            </a:r>
            <a:endParaRPr lang="el-GR" dirty="0">
              <a:latin typeface="Franklin Gothic Book" panose="020B0503020102020204" pitchFamily="34" charset="0"/>
            </a:endParaRPr>
          </a:p>
          <a:p>
            <a:endParaRPr lang="en-US" b="1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latin typeface="Franklin Gothic Book" panose="020B0503020102020204" pitchFamily="34" charset="0"/>
              </a:rPr>
              <a:t>Τι θυμάστε περισσότερο από το περιεχόμενο της ενότητας;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latin typeface="Franklin Gothic Book" panose="020B0503020102020204" pitchFamily="34" charset="0"/>
              </a:rPr>
              <a:t>Καμία</a:t>
            </a:r>
            <a:r>
              <a:rPr lang="el-GR" dirty="0">
                <a:latin typeface="Franklin Gothic Book" panose="020B0503020102020204" pitchFamily="34" charset="0"/>
              </a:rPr>
              <a:t> </a:t>
            </a:r>
            <a:r>
              <a:rPr lang="el-GR" b="1" dirty="0">
                <a:latin typeface="Franklin Gothic Book" panose="020B0503020102020204" pitchFamily="34" charset="0"/>
              </a:rPr>
              <a:t>αναγκαία διευκρίνιση πριν ξεκινήσουμε την Ενότητα 3;</a:t>
            </a:r>
            <a:r>
              <a:rPr lang="el-GR" dirty="0">
                <a:latin typeface="Franklin Gothic Book" panose="020B0503020102020204" pitchFamily="34" charset="0"/>
              </a:rPr>
              <a:t> </a:t>
            </a:r>
            <a:r>
              <a:rPr lang="el-GR" b="1" dirty="0">
                <a:latin typeface="Franklin Gothic Book" panose="020B0503020102020204" pitchFamily="34" charset="0"/>
              </a:rPr>
              <a:t>Τυχόν αμφιβολίες;</a:t>
            </a:r>
            <a:endParaRPr lang="el-GR" dirty="0">
              <a:latin typeface="Franklin Gothic Book" panose="020B0503020102020204" pitchFamily="34" charset="0"/>
            </a:endParaRPr>
          </a:p>
          <a:p>
            <a:endParaRPr lang="en-US" b="1" dirty="0"/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" y="495511"/>
            <a:ext cx="2100943" cy="21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1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8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247072" y="2087879"/>
            <a:ext cx="5773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Franklin Gothic Book" panose="020B0503020102020204" pitchFamily="34" charset="0"/>
              </a:rPr>
              <a:t>ΕΙΣΑΓΩΓΗ</a:t>
            </a:r>
            <a:br>
              <a:rPr lang="el-GR" dirty="0">
                <a:latin typeface="Franklin Gothic Book" panose="020B0503020102020204" pitchFamily="34" charset="0"/>
              </a:rPr>
            </a:br>
            <a:endParaRPr lang="el-GR" dirty="0">
              <a:latin typeface="Franklin Gothic Book" panose="020B0503020102020204" pitchFamily="34" charset="0"/>
            </a:endParaRPr>
          </a:p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ΕΝΤΑΞΕΙ</a:t>
            </a:r>
            <a:r>
              <a:rPr lang="el-GR" b="1" dirty="0">
                <a:latin typeface="Franklin Gothic Book" panose="020B0503020102020204" pitchFamily="34" charset="0"/>
              </a:rPr>
              <a:t>, </a:t>
            </a:r>
            <a:r>
              <a:rPr lang="el-GR" dirty="0">
                <a:latin typeface="Franklin Gothic Book" panose="020B0503020102020204" pitchFamily="34" charset="0"/>
              </a:rPr>
              <a:t>ας εντρυφήσουμε στη νέα μας ενότητα για την παρακολούθηση των σχέσεων καθοδήγησης!</a:t>
            </a:r>
            <a:br>
              <a:rPr lang="el-GR" dirty="0">
                <a:latin typeface="Franklin Gothic Book" panose="020B0503020102020204" pitchFamily="34" charset="0"/>
              </a:rPr>
            </a:br>
            <a:endParaRPr lang="el-GR" dirty="0">
              <a:latin typeface="Franklin Gothic Book" panose="020B0503020102020204" pitchFamily="34" charset="0"/>
            </a:endParaRPr>
          </a:p>
          <a:p>
            <a:r>
              <a:rPr lang="el-GR" dirty="0">
                <a:latin typeface="Franklin Gothic Book" panose="020B0503020102020204" pitchFamily="34" charset="0"/>
              </a:rPr>
              <a:t>Ελπίζω να έχετε όλοι ολοκληρώσει το ασύγχρονο διαδικτυακό μέρος. Έχετε οποιεσδήποτε ερωτήσεις ή αμφιβολίες σχετικά με την ύλη; Υπάρχει κάτι που θα θέλατε να διερευνήσετε περαιτέρω ή να αποσαφηνίσετε;</a:t>
            </a:r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  <a:p>
            <a:endParaRPr lang="en-US" b="1" dirty="0"/>
          </a:p>
          <a:p>
            <a:pPr marL="400050" indent="-400050">
              <a:buFont typeface="+mj-lt"/>
              <a:buAutoNum type="romanUcPeriod"/>
            </a:pP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" y="262508"/>
            <a:ext cx="40005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2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2133600" y="992777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Franklin Gothic Book" panose="020B0503020102020204" pitchFamily="34" charset="0"/>
              </a:rPr>
              <a:t>ΠΑΡΟΥΣΙΑΣΗ ΒΑΣΙΚΩΝ ΕΝΝΟΙΩΝ</a:t>
            </a:r>
            <a:endParaRPr lang="el-GR" dirty="0">
              <a:latin typeface="Franklin Gothic Book" panose="020B0503020102020204" pitchFamily="34" charset="0"/>
            </a:endParaRPr>
          </a:p>
          <a:p>
            <a:pPr marL="400050" indent="-400050">
              <a:buFont typeface="+mj-lt"/>
              <a:buAutoNum type="romanUcPeriod" startAt="2"/>
            </a:pPr>
            <a:endParaRPr lang="en-US" b="1" dirty="0">
              <a:latin typeface="Franklin Gothic Book" panose="020B0503020102020204" pitchFamily="34" charset="0"/>
            </a:endParaRPr>
          </a:p>
          <a:p>
            <a:r>
              <a:rPr lang="el-GR" b="1" dirty="0">
                <a:latin typeface="Franklin Gothic Book" panose="020B0503020102020204" pitchFamily="34" charset="0"/>
              </a:rPr>
              <a:t>1.  Ρύθμιση πλαισίου και προβληματισμός</a:t>
            </a:r>
            <a:endParaRPr lang="el-GR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latin typeface="Franklin Gothic Book" panose="020B0503020102020204" pitchFamily="34" charset="0"/>
              </a:rPr>
              <a:t>Διαπίστωση της σημασίας της καθοδήγησης</a:t>
            </a: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latin typeface="Franklin Gothic Book" panose="020B0503020102020204" pitchFamily="34" charset="0"/>
              </a:rPr>
              <a:t>Ενθάρρυνση του προσωπικού </a:t>
            </a:r>
            <a:r>
              <a:rPr lang="el-GR" dirty="0" err="1">
                <a:latin typeface="Franklin Gothic Book" panose="020B0503020102020204" pitchFamily="34" charset="0"/>
              </a:rPr>
              <a:t>αναστοχασμού</a:t>
            </a:r>
            <a:r>
              <a:rPr lang="el-GR" dirty="0">
                <a:latin typeface="Franklin Gothic Book" panose="020B0503020102020204" pitchFamily="34" charset="0"/>
              </a:rPr>
              <a:t> σχετικά με προηγούμενες εμπειρίες καθοδήγησης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b="1" dirty="0">
              <a:latin typeface="Franklin Gothic Book" panose="020B05030201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l-GR" b="1" dirty="0">
                <a:latin typeface="Franklin Gothic Book" panose="020B0503020102020204" pitchFamily="34" charset="0"/>
              </a:rPr>
              <a:t>Πρακτικά εργαλεία και τεχνικές</a:t>
            </a:r>
            <a:endParaRPr lang="en-US" b="1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latin typeface="Franklin Gothic Book" panose="020B0503020102020204" pitchFamily="34" charset="0"/>
              </a:rPr>
              <a:t>Μέθοδοι για την παρακολούθηση της προόδου στις σχέσεις καθοδήγησης</a:t>
            </a: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latin typeface="Franklin Gothic Book" panose="020B0503020102020204" pitchFamily="34" charset="0"/>
              </a:rPr>
              <a:t>Στρατηγικές για την υπέρβαση των προκλήσεων και τον χειρισμό των εμποδίων</a:t>
            </a:r>
            <a:endParaRPr lang="en-US" dirty="0">
              <a:latin typeface="Franklin Gothic Book" panose="020B0503020102020204" pitchFamily="34" charset="0"/>
            </a:endParaRPr>
          </a:p>
          <a:p>
            <a:endParaRPr lang="en-US" b="1" dirty="0">
              <a:latin typeface="Franklin Gothic Book" panose="020B05030201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l-GR" b="1" dirty="0">
                <a:latin typeface="Franklin Gothic Book" panose="020B0503020102020204" pitchFamily="34" charset="0"/>
              </a:rPr>
              <a:t>Ενίσχυση της μάθησης</a:t>
            </a:r>
            <a:endParaRPr lang="en-US" b="1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latin typeface="Franklin Gothic Book" panose="020B0503020102020204" pitchFamily="34" charset="0"/>
              </a:rPr>
              <a:t>Τεχνικές για την ενίσχυση των βασικών εννοιών που διδάχθηκαν στο εργαστήριο</a:t>
            </a: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latin typeface="Franklin Gothic Book" panose="020B0503020102020204" pitchFamily="34" charset="0"/>
              </a:rPr>
              <a:t>Δημιουργία κουλτούρας υπευθυνότητας για την εφαρμογή του περιεχομένου του εργαστηρίου</a:t>
            </a:r>
            <a:endParaRPr lang="en-US" dirty="0">
              <a:latin typeface="Franklin Gothic Book" panose="020B05030201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732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215291" y="1263628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23632" y="847412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l-GR" sz="1600" b="1" dirty="0"/>
              <a:t>1.</a:t>
            </a:r>
            <a:r>
              <a:rPr lang="el-GR" sz="1600" dirty="0"/>
              <a:t> </a:t>
            </a:r>
            <a:r>
              <a:rPr lang="el-GR" sz="1600" b="1" dirty="0"/>
              <a:t>Παγοθραύστης:</a:t>
            </a:r>
            <a:r>
              <a:rPr lang="el-GR" sz="1600" dirty="0"/>
              <a:t> </a:t>
            </a:r>
            <a:r>
              <a:rPr lang="el-GR" sz="1600" b="1" dirty="0"/>
              <a:t>«Χάρτης διαδρομής της καθοδήγησης»</a:t>
            </a:r>
            <a:endParaRPr lang="el-GR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62" y="2582335"/>
            <a:ext cx="10339754" cy="3802311"/>
          </a:xfrm>
        </p:spPr>
        <p:txBody>
          <a:bodyPr>
            <a:normAutofit/>
          </a:bodyPr>
          <a:lstStyle/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Στόχος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Να θέσει το πλαίσιο και να ενθαρρύνει τους συμμετέχοντες να προβληματιστούν σχετικά με τις εμπειρίες τους στον τομέα της καθοδήγησης.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Απαιτούμενα υλικά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Κενό χαρτί, στυλό, χρωματιστοί μαρκαδόροι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b="0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3544349" y="1736983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3E533-AFAA-5041-A750-AE94F1518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22" y="194105"/>
            <a:ext cx="415058" cy="415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CFE5A2-EB73-1947-EE70-9526792DF78B}"/>
              </a:ext>
            </a:extLst>
          </p:cNvPr>
          <p:cNvSpPr txBox="1"/>
          <p:nvPr/>
        </p:nvSpPr>
        <p:spPr>
          <a:xfrm>
            <a:off x="10561685" y="311551"/>
            <a:ext cx="1237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λεπτά</a:t>
            </a:r>
            <a:endParaRPr lang="ro-R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BEEEE-329F-0258-E10D-4B3EA17B7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03" y="4048474"/>
            <a:ext cx="429215" cy="382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545B13-04A8-4B86-183B-6067D61F0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1027999" y="2925971"/>
            <a:ext cx="372455" cy="36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E940A2-14CA-2930-72BB-2D725472C2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7" y="3754257"/>
            <a:ext cx="4389839" cy="31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69A493-EB77-939F-556F-F26E0DB10147}"/>
              </a:ext>
            </a:extLst>
          </p:cNvPr>
          <p:cNvSpPr/>
          <p:nvPr/>
        </p:nvSpPr>
        <p:spPr>
          <a:xfrm>
            <a:off x="260881" y="3697662"/>
            <a:ext cx="2974037" cy="323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2058843" y="739025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l-GR" sz="1800" b="1" dirty="0"/>
              <a:t>2.</a:t>
            </a:r>
            <a:r>
              <a:rPr lang="el-GR" sz="1800" dirty="0"/>
              <a:t> </a:t>
            </a:r>
            <a:r>
              <a:rPr lang="el-GR" sz="1800" b="1" dirty="0"/>
              <a:t>Κύρια δραστηριότητα:</a:t>
            </a:r>
            <a:r>
              <a:rPr lang="el-GR" sz="1800" dirty="0"/>
              <a:t> </a:t>
            </a:r>
            <a:r>
              <a:rPr lang="el-GR" sz="1800" b="1" dirty="0"/>
              <a:t>«Εργαλειοθήκη για αποτελεσματική καθοδήγηση»</a:t>
            </a:r>
            <a:endParaRPr lang="el-G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rot="16200000" flipV="1">
            <a:off x="5988136" y="-633754"/>
            <a:ext cx="45719" cy="8261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300" y="5202990"/>
            <a:ext cx="1534332" cy="1655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3088C-1AF2-FA20-7A2B-0844156D860D}"/>
              </a:ext>
            </a:extLst>
          </p:cNvPr>
          <p:cNvSpPr txBox="1"/>
          <p:nvPr/>
        </p:nvSpPr>
        <p:spPr>
          <a:xfrm>
            <a:off x="10790244" y="100422"/>
            <a:ext cx="164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λεπτά</a:t>
            </a:r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30F33-F883-77DC-63DD-3CA9383DA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82" y="32739"/>
            <a:ext cx="415058" cy="415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26B5DC-1F97-FFDA-D1B1-1C7DEED74424}"/>
              </a:ext>
            </a:extLst>
          </p:cNvPr>
          <p:cNvSpPr txBox="1"/>
          <p:nvPr/>
        </p:nvSpPr>
        <p:spPr>
          <a:xfrm>
            <a:off x="891041" y="1904263"/>
            <a:ext cx="4537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6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Παροχή πρακτικών εργαλείων και τεχνικών για την παρακολούθηση της προόδου, την αντιμετώπιση των προκλήσεων και την αντιμετώπιση των εμποδίων</a:t>
            </a:r>
            <a:endParaRPr lang="ro-RO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96926-0357-8237-F7BB-298BC8586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752791" y="1842280"/>
            <a:ext cx="372455" cy="367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53BF05-8A13-1DAA-AFC0-28BC43277532}"/>
              </a:ext>
            </a:extLst>
          </p:cNvPr>
          <p:cNvSpPr txBox="1"/>
          <p:nvPr/>
        </p:nvSpPr>
        <p:spPr>
          <a:xfrm>
            <a:off x="6502031" y="1983425"/>
            <a:ext cx="4661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Franklin Gothic Book" panose="020B0503020102020204" pitchFamily="34" charset="0"/>
              </a:rPr>
              <a:t>Απαιτούμενα υλικά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Φυλλάδια με πρότυπα παρακολούθησης, σενάρια προκλήσεων, κάρτες τεχνικών, πίνακας, μαρκαδόροι</a:t>
            </a:r>
            <a:endParaRPr lang="ro-RO" dirty="0">
              <a:latin typeface="Franklin Gothic Book" panose="020B05030201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04D4D1-D37D-1175-0878-82EBB6E19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42" y="1896446"/>
            <a:ext cx="429215" cy="3822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DB9E19-89D8-48E2-8356-BAB525478907}"/>
              </a:ext>
            </a:extLst>
          </p:cNvPr>
          <p:cNvSpPr txBox="1"/>
          <p:nvPr/>
        </p:nvSpPr>
        <p:spPr>
          <a:xfrm>
            <a:off x="214225" y="3657425"/>
            <a:ext cx="622069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l-GR" sz="1600" b="1" dirty="0">
                <a:latin typeface="Franklin Gothic Book" panose="020B0503020102020204" pitchFamily="34" charset="0"/>
              </a:rPr>
              <a:t>Παρακολούθηση της προόδου</a:t>
            </a:r>
            <a:r>
              <a:rPr lang="en-US" sz="16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14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D69824-EFD3-B48A-A5DF-F36B67E8E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20" y="3681230"/>
            <a:ext cx="270179" cy="2701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95E459-7D9B-8DA5-014F-0FA3765B8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11" y="3334603"/>
            <a:ext cx="913411" cy="9134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859863-5A0B-CC0A-B144-F1936255783C}"/>
              </a:ext>
            </a:extLst>
          </p:cNvPr>
          <p:cNvSpPr txBox="1"/>
          <p:nvPr/>
        </p:nvSpPr>
        <p:spPr>
          <a:xfrm>
            <a:off x="10710085" y="3640890"/>
            <a:ext cx="1267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λεπτά</a:t>
            </a:r>
            <a:endParaRPr lang="ro-RO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48409A-7203-6DC5-F2CF-4803A464FC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47" y="4001494"/>
            <a:ext cx="4344527" cy="27313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4C3DD2-2A3A-8E84-5B0C-F40A1579E4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516">
            <a:off x="3484232" y="4048334"/>
            <a:ext cx="428231" cy="4282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7C17C2-6317-1C3F-431A-CDDD3322F6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88" y="6082463"/>
            <a:ext cx="1267691" cy="6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4831680" y="779564"/>
            <a:ext cx="2528640" cy="323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rot="16200000" flipV="1">
            <a:off x="5784936" y="2137555"/>
            <a:ext cx="45719" cy="8261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1" y="129623"/>
            <a:ext cx="1534332" cy="1655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30F33-F883-77DC-63DD-3CA9383DA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20" y="32739"/>
            <a:ext cx="342620" cy="342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E4D5C6-F940-2259-28C2-C4B1EF0C0ECC}"/>
              </a:ext>
            </a:extLst>
          </p:cNvPr>
          <p:cNvSpPr txBox="1"/>
          <p:nvPr/>
        </p:nvSpPr>
        <p:spPr>
          <a:xfrm>
            <a:off x="3048000" y="7622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l-GR" sz="2400" b="1" dirty="0">
                <a:latin typeface="Franklin Gothic Book" panose="020B0503020102020204" pitchFamily="34" charset="0"/>
              </a:rPr>
              <a:t>Αντιμετώπιση των προκλήσεων</a:t>
            </a:r>
            <a:endParaRPr lang="el-GR" sz="24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C9DCC-F92F-BCE3-6F6F-58B332DB4A6A}"/>
              </a:ext>
            </a:extLst>
          </p:cNvPr>
          <p:cNvSpPr txBox="1"/>
          <p:nvPr/>
        </p:nvSpPr>
        <p:spPr>
          <a:xfrm>
            <a:off x="10803740" y="50757"/>
            <a:ext cx="124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λεπτά</a:t>
            </a:r>
            <a:endParaRPr lang="ro-R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5DDB6-DBE3-F2B4-6B76-0E23758BE0B3}"/>
              </a:ext>
            </a:extLst>
          </p:cNvPr>
          <p:cNvSpPr txBox="1"/>
          <p:nvPr/>
        </p:nvSpPr>
        <p:spPr>
          <a:xfrm>
            <a:off x="738910" y="2054384"/>
            <a:ext cx="9722210" cy="110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Franklin Gothic Book" panose="020B0503020102020204" pitchFamily="34" charset="0"/>
              </a:rPr>
              <a:t>Σκοπός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δραστηριότητα αυτή εξοπλίζει τους συμμετέχοντες με πρακτικά εργαλεία και τεχνικές, ενθαρρύνοντας τη συνεργασία και την εφαρμογή στον πραγματικό κόσμο.</a:t>
            </a:r>
            <a:endParaRPr lang="ro-RO" sz="16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18034E-C40A-034D-7E13-124ADC9AD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415976" y="1964502"/>
            <a:ext cx="372455" cy="367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78C63C-3070-1E65-66A2-AD3F031C9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2" y="3140572"/>
            <a:ext cx="8282409" cy="31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4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2866612" y="820100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l-GR" sz="1800" b="1" dirty="0"/>
              <a:t>3.</a:t>
            </a:r>
            <a:r>
              <a:rPr lang="el-GR" sz="1800" dirty="0"/>
              <a:t> </a:t>
            </a:r>
            <a:r>
              <a:rPr lang="el-GR" sz="1800" b="1" dirty="0"/>
              <a:t>Δραστηριότητα ανακεφαλαίωσης:</a:t>
            </a:r>
            <a:r>
              <a:rPr lang="el-GR" sz="1800" dirty="0"/>
              <a:t> </a:t>
            </a:r>
            <a:r>
              <a:rPr lang="el-GR" sz="1800" b="1" dirty="0"/>
              <a:t>«Κύκλος δέσμευσης»</a:t>
            </a:r>
            <a:endParaRPr lang="el-GR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251398" y="121229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" y="11794"/>
            <a:ext cx="1534332" cy="1655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30F33-F883-77DC-63DD-3CA9383DA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3" y="32739"/>
            <a:ext cx="348175" cy="348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26B5DC-1F97-FFDA-D1B1-1C7DEED74424}"/>
              </a:ext>
            </a:extLst>
          </p:cNvPr>
          <p:cNvSpPr txBox="1"/>
          <p:nvPr/>
        </p:nvSpPr>
        <p:spPr>
          <a:xfrm>
            <a:off x="822548" y="2312345"/>
            <a:ext cx="45373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Στόχος</a:t>
            </a:r>
            <a:r>
              <a:rPr lang="en-US" sz="1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6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Ενίσχυση της μάθησης και δημιουργία ευθύνης για την εφαρμογή του περιεχομένου του εργαστηρίου.</a:t>
            </a:r>
            <a:endParaRPr lang="ro-RO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96926-0357-8237-F7BB-298BC8586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9817" flipH="1">
            <a:off x="771842" y="2203564"/>
            <a:ext cx="372455" cy="3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F9C83-7832-FEBE-70EC-790C3DE448AD}"/>
              </a:ext>
            </a:extLst>
          </p:cNvPr>
          <p:cNvSpPr txBox="1"/>
          <p:nvPr/>
        </p:nvSpPr>
        <p:spPr>
          <a:xfrm>
            <a:off x="10889777" y="55602"/>
            <a:ext cx="1283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minutes</a:t>
            </a:r>
            <a:endParaRPr lang="ro-R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9513F-5D9C-6C3A-EC22-215F1D78E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92" y="3392660"/>
            <a:ext cx="1133522" cy="754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C22EA0-5F8A-3844-D168-646B44F5D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02" y="1955342"/>
            <a:ext cx="3692086" cy="366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56FD7C-A7A7-D94E-C8E7-8B42E370A47A}"/>
              </a:ext>
            </a:extLst>
          </p:cNvPr>
          <p:cNvSpPr txBox="1"/>
          <p:nvPr/>
        </p:nvSpPr>
        <p:spPr>
          <a:xfrm>
            <a:off x="822548" y="36050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δραστηριότητα αυτή ενισχύει τη μάθηση, καλλιεργεί την αίσθηση της δέσμευσης και κλείνει το εργαστήριο με μια θετική και προληπτική νότα.</a:t>
            </a:r>
            <a:endParaRPr lang="ro-R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3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3fdc3-0444-4f55-897d-bd2b52edf2ee" xsi:nil="true"/>
    <lcf76f155ced4ddcb4097134ff3c332f xmlns="0bd02c47-7657-498f-a2be-d7ff3ac036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96D730E271E8F4DA956E400259CAAFD" ma:contentTypeVersion="15" ma:contentTypeDescription="Δημιουργία νέου εγγράφου" ma:contentTypeScope="" ma:versionID="2eb0cb512eaf8288e9a4134238626835">
  <xsd:schema xmlns:xsd="http://www.w3.org/2001/XMLSchema" xmlns:xs="http://www.w3.org/2001/XMLSchema" xmlns:p="http://schemas.microsoft.com/office/2006/metadata/properties" xmlns:ns2="0bd02c47-7657-498f-a2be-d7ff3ac03674" xmlns:ns3="ad13fdc3-0444-4f55-897d-bd2b52edf2ee" targetNamespace="http://schemas.microsoft.com/office/2006/metadata/properties" ma:root="true" ma:fieldsID="b3914e64bc0c0b007a626641b6aff5e2" ns2:_="" ns3:_="">
    <xsd:import namespace="0bd02c47-7657-498f-a2be-d7ff3ac03674"/>
    <xsd:import namespace="ad13fdc3-0444-4f55-897d-bd2b52edf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2c47-7657-498f-a2be-d7ff3ac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bdb98f44-1da0-42b7-b2c7-4323d9932b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fdc3-0444-4f55-897d-bd2b52edf2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6bf9a5-81d3-41b9-baf5-d91bd5b25a3b}" ma:internalName="TaxCatchAll" ma:showField="CatchAllData" ma:web="ad13fdc3-0444-4f55-897d-bd2b52edf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C600D-B2AE-45F3-AD43-5BD804EA7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FA9FC-EBB5-4E3F-B35E-D608AF80AB06}">
  <ds:schemaRefs>
    <ds:schemaRef ds:uri="http://purl.org/dc/dcmitype/"/>
    <ds:schemaRef ds:uri="http://purl.org/dc/terms/"/>
    <ds:schemaRef ds:uri="http://schemas.microsoft.com/office/2006/documentManagement/types"/>
    <ds:schemaRef ds:uri="0bd02c47-7657-498f-a2be-d7ff3ac03674"/>
    <ds:schemaRef ds:uri="http://schemas.microsoft.com/office/2006/metadata/properties"/>
    <ds:schemaRef ds:uri="ad13fdc3-0444-4f55-897d-bd2b52edf2e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4EEFED-C37B-48AF-B53B-7B2E83553AE3}"/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409</Words>
  <Application>Microsoft Office PowerPoint</Application>
  <PresentationFormat>Ευρεία οθόνη</PresentationFormat>
  <Paragraphs>65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Dionysia Toufexi</dc:creator>
  <cp:lastModifiedBy>Dimitris</cp:lastModifiedBy>
  <cp:revision>87</cp:revision>
  <dcterms:created xsi:type="dcterms:W3CDTF">2023-01-05T08:33:01Z</dcterms:created>
  <dcterms:modified xsi:type="dcterms:W3CDTF">2024-11-08T13:30:43Z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0x010100F96D730E271E8F4DA956E400259CAAFD</vt:lpwstr>
  </property>
  <property fmtid="{D5CDD505-2E9C-101B-9397-08002B2CF9AE}" pid="3" name="MediaServiceImageTags">
    <vt:lpwstr/>
  </property>
</Properties>
</file>