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6" r:id="rId6"/>
    <p:sldId id="265" r:id="rId7"/>
    <p:sldId id="271" r:id="rId8"/>
    <p:sldId id="267" r:id="rId9"/>
    <p:sldId id="294" r:id="rId10"/>
    <p:sldId id="305" r:id="rId11"/>
    <p:sldId id="306" r:id="rId12"/>
    <p:sldId id="315" r:id="rId13"/>
    <p:sldId id="307" r:id="rId14"/>
    <p:sldId id="308" r:id="rId15"/>
    <p:sldId id="309" r:id="rId16"/>
    <p:sldId id="293" r:id="rId17"/>
    <p:sldId id="301" r:id="rId18"/>
    <p:sldId id="284" r:id="rId19"/>
    <p:sldId id="313" r:id="rId20"/>
    <p:sldId id="312" r:id="rId21"/>
    <p:sldId id="303" r:id="rId22"/>
    <p:sldId id="287" r:id="rId23"/>
    <p:sldId id="268"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395"/>
    <a:srgbClr val="EB7C69"/>
    <a:srgbClr val="688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06914-62C1-44DA-A632-5FE92073970D}" v="103" dt="2024-09-30T16:30:50.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1" autoAdjust="0"/>
  </p:normalViewPr>
  <p:slideViewPr>
    <p:cSldViewPr snapToGrid="0">
      <p:cViewPr varScale="1">
        <p:scale>
          <a:sx n="64" d="100"/>
          <a:sy n="64" d="100"/>
        </p:scale>
        <p:origin x="741"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569A0-4F04-4C0A-A6CF-EB02B196918D}"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pt-PT"/>
        </a:p>
      </dgm:t>
    </dgm:pt>
    <dgm:pt modelId="{38CA0739-3101-41F8-86B4-ACEDF1DB32D3}">
      <dgm:prSet phldrT="[Texto]" custT="1"/>
      <dgm:spPr/>
      <dgm:t>
        <a:bodyPr/>
        <a:lstStyle/>
        <a:p>
          <a:pPr rtl="0"/>
          <a:r>
            <a:rPr lang="el-GR" sz="1400" b="1" dirty="0">
              <a:latin typeface="Franklin Gothic Book" panose="020B0503020102020204" pitchFamily="34" charset="0"/>
              <a:ea typeface="Tahoma" panose="020B0604030504040204" pitchFamily="34" charset="0"/>
              <a:cs typeface="Tahoma" panose="020B0604030504040204" pitchFamily="34" charset="0"/>
            </a:rPr>
            <a:t>Η</a:t>
          </a:r>
          <a:r>
            <a:rPr lang="el-GR" sz="1400" dirty="0">
              <a:latin typeface="Franklin Gothic Book" panose="020B0503020102020204" pitchFamily="34" charset="0"/>
              <a:ea typeface="Tahoma" panose="020B0604030504040204" pitchFamily="34" charset="0"/>
              <a:cs typeface="Tahoma" panose="020B0604030504040204" pitchFamily="34" charset="0"/>
            </a:rPr>
            <a:t> </a:t>
          </a:r>
          <a:r>
            <a:rPr lang="el-GR" sz="1400" b="1" dirty="0">
              <a:latin typeface="Franklin Gothic Book" panose="020B0503020102020204" pitchFamily="34" charset="0"/>
              <a:ea typeface="Tahoma" panose="020B0604030504040204" pitchFamily="34" charset="0"/>
              <a:cs typeface="Tahoma" panose="020B0604030504040204" pitchFamily="34" charset="0"/>
            </a:rPr>
            <a:t>διαδικασία σύζευξης</a:t>
          </a:r>
          <a:endParaRPr lang="en-GB" sz="1400" b="1" u="none" dirty="0">
            <a:latin typeface="Franklin Gothic Book" panose="020B0503020102020204" pitchFamily="34" charset="0"/>
            <a:ea typeface="Tahoma" panose="020B0604030504040204" pitchFamily="34" charset="0"/>
            <a:cs typeface="Tahoma" panose="020B0604030504040204" pitchFamily="34" charset="0"/>
          </a:endParaRPr>
        </a:p>
      </dgm:t>
    </dgm:pt>
    <dgm:pt modelId="{6D480BBA-B338-453C-948B-1312B52FD3EA}" type="parTrans" cxnId="{0403A37A-2F3E-4BF2-A4F4-715E0E19CF64}">
      <dgm:prSet/>
      <dgm:spPr/>
      <dgm:t>
        <a:bodyPr/>
        <a:lstStyle/>
        <a:p>
          <a:endParaRPr lang="pt-PT"/>
        </a:p>
      </dgm:t>
    </dgm:pt>
    <dgm:pt modelId="{4D004ACE-B07B-429D-8D75-DC04B1562473}" type="sibTrans" cxnId="{0403A37A-2F3E-4BF2-A4F4-715E0E19CF64}">
      <dgm:prSet/>
      <dgm:spPr/>
      <dgm:t>
        <a:bodyPr/>
        <a:lstStyle/>
        <a:p>
          <a:endParaRPr lang="pt-PT"/>
        </a:p>
      </dgm:t>
    </dgm:pt>
    <dgm:pt modelId="{CFE34C69-1908-46BD-8587-7F10160992E6}">
      <dgm:prSet phldrT="[Texto]" custT="1"/>
      <dgm:spPr/>
      <dgm:t>
        <a:bodyPr/>
        <a:lstStyle/>
        <a:p>
          <a:r>
            <a:rPr lang="el-GR" sz="1400" b="1" dirty="0">
              <a:latin typeface="Franklin Gothic Book" panose="020B0503020102020204" pitchFamily="34" charset="0"/>
              <a:ea typeface="Tahoma" panose="020B0604030504040204" pitchFamily="34" charset="0"/>
              <a:cs typeface="Tahoma" panose="020B0604030504040204" pitchFamily="34" charset="0"/>
            </a:rPr>
            <a:t>Ατομικά χαρακτηριστικά</a:t>
          </a:r>
          <a:endParaRPr lang="en-GB" sz="1400" b="1" u="none" dirty="0">
            <a:latin typeface="Franklin Gothic Book" panose="020B0503020102020204" pitchFamily="34" charset="0"/>
            <a:ea typeface="Tahoma" panose="020B0604030504040204" pitchFamily="34" charset="0"/>
            <a:cs typeface="Tahoma" panose="020B0604030504040204" pitchFamily="34" charset="0"/>
          </a:endParaRPr>
        </a:p>
      </dgm:t>
    </dgm:pt>
    <dgm:pt modelId="{1F693BA8-6429-471C-B363-884FD7CC2ABE}" type="parTrans" cxnId="{4EF2B6BB-2ECC-402A-8C80-A48B430362A8}">
      <dgm:prSet/>
      <dgm:spPr/>
      <dgm:t>
        <a:bodyPr/>
        <a:lstStyle/>
        <a:p>
          <a:endParaRPr lang="pt-PT"/>
        </a:p>
      </dgm:t>
    </dgm:pt>
    <dgm:pt modelId="{51C71705-A15C-4CA5-9285-4AFF54B51B0B}" type="sibTrans" cxnId="{4EF2B6BB-2ECC-402A-8C80-A48B430362A8}">
      <dgm:prSet/>
      <dgm:spPr/>
      <dgm:t>
        <a:bodyPr/>
        <a:lstStyle/>
        <a:p>
          <a:endParaRPr lang="pt-PT"/>
        </a:p>
      </dgm:t>
    </dgm:pt>
    <dgm:pt modelId="{EA593F2C-AD44-459E-B045-310C04B8E5E7}">
      <dgm:prSet phldr="0" custT="1"/>
      <dgm:spPr/>
      <dgm:t>
        <a:bodyPr/>
        <a:lstStyle/>
        <a:p>
          <a:pPr rtl="0"/>
          <a:r>
            <a:rPr lang="el-GR" sz="1400" u="none" dirty="0">
              <a:latin typeface="Franklin Gothic Book" panose="020B0503020102020204" pitchFamily="34" charset="0"/>
              <a:ea typeface="Tahoma" panose="020B0604030504040204" pitchFamily="34" charset="0"/>
              <a:cs typeface="Tahoma" panose="020B0604030504040204" pitchFamily="34" charset="0"/>
            </a:rPr>
            <a:t>Πώς γίνονται τα ζευγάρια</a:t>
          </a:r>
          <a:r>
            <a:rPr lang="el-GR" sz="1600" u="none" dirty="0">
              <a:latin typeface="Franklin Gothic Book" panose="020B0503020102020204" pitchFamily="34" charset="0"/>
              <a:ea typeface="Calibri"/>
              <a:cs typeface="Calibri"/>
            </a:rPr>
            <a:t>;</a:t>
          </a:r>
          <a:endParaRPr lang="en-GB" sz="1600" u="none" dirty="0">
            <a:latin typeface="Franklin Gothic Book" panose="020B0503020102020204" pitchFamily="34" charset="0"/>
            <a:ea typeface="Calibri"/>
            <a:cs typeface="Calibri"/>
          </a:endParaRPr>
        </a:p>
      </dgm:t>
    </dgm:pt>
    <dgm:pt modelId="{4500C32D-7C48-4F88-B850-B0EAF08C3768}" type="parTrans" cxnId="{732D8C10-5A79-4567-A30F-783C8EAC8A45}">
      <dgm:prSet/>
      <dgm:spPr/>
      <dgm:t>
        <a:bodyPr/>
        <a:lstStyle/>
        <a:p>
          <a:endParaRPr lang="en-GB"/>
        </a:p>
      </dgm:t>
    </dgm:pt>
    <dgm:pt modelId="{F4BEEE89-DDD1-42C8-B06E-BDEB19F94FBC}" type="sibTrans" cxnId="{732D8C10-5A79-4567-A30F-783C8EAC8A45}">
      <dgm:prSet/>
      <dgm:spPr/>
      <dgm:t>
        <a:bodyPr/>
        <a:lstStyle/>
        <a:p>
          <a:endParaRPr lang="en-GB"/>
        </a:p>
      </dgm:t>
    </dgm:pt>
    <dgm:pt modelId="{41DF396E-361C-4669-91D3-E13C625248D9}">
      <dgm:prSet phldr="0" custT="1"/>
      <dgm:spPr/>
      <dgm:t>
        <a:bodyPr/>
        <a:lstStyle/>
        <a:p>
          <a:pPr rtl="0"/>
          <a:r>
            <a:rPr lang="el-GR" sz="1400" u="none" dirty="0">
              <a:latin typeface="Franklin Gothic Book" panose="020B0503020102020204" pitchFamily="34" charset="0"/>
              <a:ea typeface="Tahoma" panose="020B0604030504040204" pitchFamily="34" charset="0"/>
              <a:cs typeface="Tahoma" panose="020B0604030504040204" pitchFamily="34" charset="0"/>
            </a:rPr>
            <a:t>Ποια είναι τα ατομικά χαρακτηριστικά με βάση τα οποία γίνονται οι συζεύξεις;</a:t>
          </a:r>
          <a:endParaRPr lang="pt-PT" sz="1400" u="none" dirty="0">
            <a:latin typeface="Franklin Gothic Book" panose="020B0503020102020204" pitchFamily="34" charset="0"/>
            <a:ea typeface="Tahoma" panose="020B0604030504040204" pitchFamily="34" charset="0"/>
            <a:cs typeface="Tahoma" panose="020B0604030504040204" pitchFamily="34" charset="0"/>
          </a:endParaRPr>
        </a:p>
      </dgm:t>
    </dgm:pt>
    <dgm:pt modelId="{D3FC894A-481F-4B46-A274-F2518F30CB1C}" type="parTrans" cxnId="{DC38F8DB-0E9B-43FA-8344-61DEB92824CF}">
      <dgm:prSet/>
      <dgm:spPr/>
      <dgm:t>
        <a:bodyPr/>
        <a:lstStyle/>
        <a:p>
          <a:endParaRPr lang="en-GB"/>
        </a:p>
      </dgm:t>
    </dgm:pt>
    <dgm:pt modelId="{F5977FE1-37D1-442C-B840-DE6C885D20AD}" type="sibTrans" cxnId="{DC38F8DB-0E9B-43FA-8344-61DEB92824CF}">
      <dgm:prSet/>
      <dgm:spPr/>
      <dgm:t>
        <a:bodyPr/>
        <a:lstStyle/>
        <a:p>
          <a:endParaRPr lang="en-GB"/>
        </a:p>
      </dgm:t>
    </dgm:pt>
    <dgm:pt modelId="{2AF8F906-1B66-42D3-B51C-DDEB79600228}" type="pres">
      <dgm:prSet presAssocID="{398569A0-4F04-4C0A-A6CF-EB02B196918D}" presName="compositeShape" presStyleCnt="0">
        <dgm:presLayoutVars>
          <dgm:chMax val="2"/>
          <dgm:dir/>
          <dgm:resizeHandles val="exact"/>
        </dgm:presLayoutVars>
      </dgm:prSet>
      <dgm:spPr/>
    </dgm:pt>
    <dgm:pt modelId="{C970B1C5-89A8-4F09-A312-447CA2FBA9EF}" type="pres">
      <dgm:prSet presAssocID="{398569A0-4F04-4C0A-A6CF-EB02B196918D}" presName="ribbon" presStyleLbl="node1" presStyleIdx="0" presStyleCnt="1"/>
      <dgm:spPr/>
    </dgm:pt>
    <dgm:pt modelId="{ACA40CC5-883A-4A64-83B6-1F5FCE721417}" type="pres">
      <dgm:prSet presAssocID="{398569A0-4F04-4C0A-A6CF-EB02B196918D}" presName="leftArrowText" presStyleLbl="node1" presStyleIdx="0" presStyleCnt="1">
        <dgm:presLayoutVars>
          <dgm:chMax val="0"/>
          <dgm:bulletEnabled val="1"/>
        </dgm:presLayoutVars>
      </dgm:prSet>
      <dgm:spPr/>
    </dgm:pt>
    <dgm:pt modelId="{53388F54-82C2-49F5-BD85-F1CC81F9F7CB}" type="pres">
      <dgm:prSet presAssocID="{398569A0-4F04-4C0A-A6CF-EB02B196918D}" presName="rightArrowText" presStyleLbl="node1" presStyleIdx="0" presStyleCnt="1">
        <dgm:presLayoutVars>
          <dgm:chMax val="0"/>
          <dgm:bulletEnabled val="1"/>
        </dgm:presLayoutVars>
      </dgm:prSet>
      <dgm:spPr/>
    </dgm:pt>
  </dgm:ptLst>
  <dgm:cxnLst>
    <dgm:cxn modelId="{732D8C10-5A79-4567-A30F-783C8EAC8A45}" srcId="{38CA0739-3101-41F8-86B4-ACEDF1DB32D3}" destId="{EA593F2C-AD44-459E-B045-310C04B8E5E7}" srcOrd="0" destOrd="0" parTransId="{4500C32D-7C48-4F88-B850-B0EAF08C3768}" sibTransId="{F4BEEE89-DDD1-42C8-B06E-BDEB19F94FBC}"/>
    <dgm:cxn modelId="{23DB4858-ED63-4660-AC79-E46175826C62}" type="presOf" srcId="{41DF396E-361C-4669-91D3-E13C625248D9}" destId="{53388F54-82C2-49F5-BD85-F1CC81F9F7CB}" srcOrd="0" destOrd="1" presId="urn:microsoft.com/office/officeart/2005/8/layout/arrow6"/>
    <dgm:cxn modelId="{FAEE4F59-43BD-40D1-8EEC-7A7F0732AF5C}" type="presOf" srcId="{38CA0739-3101-41F8-86B4-ACEDF1DB32D3}" destId="{ACA40CC5-883A-4A64-83B6-1F5FCE721417}" srcOrd="0" destOrd="0" presId="urn:microsoft.com/office/officeart/2005/8/layout/arrow6"/>
    <dgm:cxn modelId="{0403A37A-2F3E-4BF2-A4F4-715E0E19CF64}" srcId="{398569A0-4F04-4C0A-A6CF-EB02B196918D}" destId="{38CA0739-3101-41F8-86B4-ACEDF1DB32D3}" srcOrd="0" destOrd="0" parTransId="{6D480BBA-B338-453C-948B-1312B52FD3EA}" sibTransId="{4D004ACE-B07B-429D-8D75-DC04B1562473}"/>
    <dgm:cxn modelId="{2A54997F-0571-420A-BCF6-F86DA35521C8}" type="presOf" srcId="{EA593F2C-AD44-459E-B045-310C04B8E5E7}" destId="{ACA40CC5-883A-4A64-83B6-1F5FCE721417}" srcOrd="0" destOrd="1" presId="urn:microsoft.com/office/officeart/2005/8/layout/arrow6"/>
    <dgm:cxn modelId="{F17BAF9A-7407-4690-959A-1DC9C388D240}" type="presOf" srcId="{398569A0-4F04-4C0A-A6CF-EB02B196918D}" destId="{2AF8F906-1B66-42D3-B51C-DDEB79600228}" srcOrd="0" destOrd="0" presId="urn:microsoft.com/office/officeart/2005/8/layout/arrow6"/>
    <dgm:cxn modelId="{4EF2B6BB-2ECC-402A-8C80-A48B430362A8}" srcId="{398569A0-4F04-4C0A-A6CF-EB02B196918D}" destId="{CFE34C69-1908-46BD-8587-7F10160992E6}" srcOrd="1" destOrd="0" parTransId="{1F693BA8-6429-471C-B363-884FD7CC2ABE}" sibTransId="{51C71705-A15C-4CA5-9285-4AFF54B51B0B}"/>
    <dgm:cxn modelId="{B9C18FCA-363E-4FD1-9C5B-335AEA08BAFA}" type="presOf" srcId="{CFE34C69-1908-46BD-8587-7F10160992E6}" destId="{53388F54-82C2-49F5-BD85-F1CC81F9F7CB}" srcOrd="0" destOrd="0" presId="urn:microsoft.com/office/officeart/2005/8/layout/arrow6"/>
    <dgm:cxn modelId="{DC38F8DB-0E9B-43FA-8344-61DEB92824CF}" srcId="{CFE34C69-1908-46BD-8587-7F10160992E6}" destId="{41DF396E-361C-4669-91D3-E13C625248D9}" srcOrd="0" destOrd="0" parTransId="{D3FC894A-481F-4B46-A274-F2518F30CB1C}" sibTransId="{F5977FE1-37D1-442C-B840-DE6C885D20AD}"/>
    <dgm:cxn modelId="{4AAAC0EC-CB74-49DD-9C16-E98C91213DDF}" type="presParOf" srcId="{2AF8F906-1B66-42D3-B51C-DDEB79600228}" destId="{C970B1C5-89A8-4F09-A312-447CA2FBA9EF}" srcOrd="0" destOrd="0" presId="urn:microsoft.com/office/officeart/2005/8/layout/arrow6"/>
    <dgm:cxn modelId="{D4ABA7A0-688C-4D57-B9A8-05C0F1F86679}" type="presParOf" srcId="{2AF8F906-1B66-42D3-B51C-DDEB79600228}" destId="{ACA40CC5-883A-4A64-83B6-1F5FCE721417}" srcOrd="1" destOrd="0" presId="urn:microsoft.com/office/officeart/2005/8/layout/arrow6"/>
    <dgm:cxn modelId="{BAE07A77-E91B-4C66-84C4-195C0D2C99BE}" type="presParOf" srcId="{2AF8F906-1B66-42D3-B51C-DDEB79600228}" destId="{53388F54-82C2-49F5-BD85-F1CC81F9F7C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3B41C-552C-421A-BBC9-630C9F8FF850}"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pt-PT"/>
        </a:p>
      </dgm:t>
    </dgm:pt>
    <dgm:pt modelId="{8BA5AF4C-EB9E-4252-B390-ACE0E03359B8}">
      <dgm:prSet phldrT="[Texto]" phldr="0" custT="1"/>
      <dgm:spPr/>
      <dgm:t>
        <a:bodyPr/>
        <a:lstStyle/>
        <a:p>
          <a:pPr algn="l">
            <a:lnSpc>
              <a:spcPct val="90000"/>
            </a:lnSpc>
          </a:pPr>
          <a:r>
            <a:rPr lang="el-GR" sz="1600" i="0" dirty="0">
              <a:latin typeface="calibri light"/>
              <a:ea typeface="calibri light"/>
              <a:cs typeface="calibri light"/>
            </a:rPr>
            <a:t>Χαρακτηριστικά βαθύτατου επιπέδου</a:t>
          </a:r>
          <a:endParaRPr lang="pt-PT" sz="1600" i="0" dirty="0"/>
        </a:p>
      </dgm:t>
    </dgm:pt>
    <dgm:pt modelId="{31A34962-F4AA-4EE8-9A45-97FDC8B8EC09}" type="parTrans" cxnId="{E0637CEC-F9D9-4E8F-9A75-9A5CD921DBF5}">
      <dgm:prSet/>
      <dgm:spPr/>
      <dgm:t>
        <a:bodyPr/>
        <a:lstStyle/>
        <a:p>
          <a:endParaRPr lang="pt-PT"/>
        </a:p>
      </dgm:t>
    </dgm:pt>
    <dgm:pt modelId="{ECDC7FE0-4190-437B-83C6-F546B43045D0}" type="sibTrans" cxnId="{E0637CEC-F9D9-4E8F-9A75-9A5CD921DBF5}">
      <dgm:prSet/>
      <dgm:spPr/>
      <dgm:t>
        <a:bodyPr/>
        <a:lstStyle/>
        <a:p>
          <a:endParaRPr lang="pt-PT"/>
        </a:p>
      </dgm:t>
    </dgm:pt>
    <dgm:pt modelId="{9A596394-5514-4154-BCA5-B1DCEB3CB4B9}">
      <dgm:prSet phldr="0" custT="1"/>
      <dgm:spPr/>
      <dgm:t>
        <a:bodyPr/>
        <a:lstStyle/>
        <a:p>
          <a:pPr algn="l" rtl="0">
            <a:lnSpc>
              <a:spcPct val="90000"/>
            </a:lnSpc>
          </a:pPr>
          <a:r>
            <a:rPr lang="el-GR" sz="1600" i="0" dirty="0">
              <a:latin typeface="calibri light"/>
              <a:ea typeface="calibri light"/>
              <a:cs typeface="calibri light"/>
            </a:rPr>
            <a:t>Βιωματικά χαρακτηριστικά</a:t>
          </a:r>
          <a:endParaRPr lang="pt-PT" sz="1600" i="0" dirty="0">
            <a:latin typeface="calibri light"/>
            <a:ea typeface="calibri light"/>
            <a:cs typeface="calibri light"/>
          </a:endParaRPr>
        </a:p>
      </dgm:t>
    </dgm:pt>
    <dgm:pt modelId="{1F3DAB43-C7AE-4E51-92D0-9DC01CAF4695}" type="parTrans" cxnId="{40F6AED9-D207-43EA-A1E1-7EA7A5497B85}">
      <dgm:prSet/>
      <dgm:spPr/>
      <dgm:t>
        <a:bodyPr/>
        <a:lstStyle/>
        <a:p>
          <a:endParaRPr lang="en-GB"/>
        </a:p>
      </dgm:t>
    </dgm:pt>
    <dgm:pt modelId="{D397CB65-8F25-496A-BC2F-0F49FB9922D3}" type="sibTrans" cxnId="{40F6AED9-D207-43EA-A1E1-7EA7A5497B85}">
      <dgm:prSet/>
      <dgm:spPr/>
      <dgm:t>
        <a:bodyPr/>
        <a:lstStyle/>
        <a:p>
          <a:endParaRPr lang="en-GB"/>
        </a:p>
      </dgm:t>
    </dgm:pt>
    <dgm:pt modelId="{45F47F93-9783-43BF-9B24-8C2284E51F91}">
      <dgm:prSet phldr="0" custT="1"/>
      <dgm:spPr/>
      <dgm:t>
        <a:bodyPr/>
        <a:lstStyle/>
        <a:p>
          <a:pPr algn="l">
            <a:lnSpc>
              <a:spcPct val="90000"/>
            </a:lnSpc>
          </a:pPr>
          <a:r>
            <a:rPr lang="el-GR" sz="1600" i="0" dirty="0">
              <a:latin typeface="calibri light"/>
              <a:ea typeface="calibri light"/>
              <a:cs typeface="calibri light"/>
            </a:rPr>
            <a:t>Επιφανειακά χαρακτηριστικά</a:t>
          </a:r>
          <a:endParaRPr lang="pt-PT" sz="1600" i="0" dirty="0">
            <a:latin typeface="calibri light"/>
            <a:ea typeface="calibri light"/>
            <a:cs typeface="calibri light"/>
          </a:endParaRPr>
        </a:p>
      </dgm:t>
    </dgm:pt>
    <dgm:pt modelId="{B6E455A3-60AE-48E0-AD2E-EB73F95E76FA}" type="parTrans" cxnId="{5D0FD3A3-FAA8-4F23-90D1-2B892A466F0B}">
      <dgm:prSet/>
      <dgm:spPr/>
      <dgm:t>
        <a:bodyPr/>
        <a:lstStyle/>
        <a:p>
          <a:endParaRPr lang="en-GB"/>
        </a:p>
      </dgm:t>
    </dgm:pt>
    <dgm:pt modelId="{0883E1AF-FAFA-45A2-B66D-DC2DAF3C27EB}" type="sibTrans" cxnId="{5D0FD3A3-FAA8-4F23-90D1-2B892A466F0B}">
      <dgm:prSet/>
      <dgm:spPr/>
      <dgm:t>
        <a:bodyPr/>
        <a:lstStyle/>
        <a:p>
          <a:endParaRPr lang="en-GB"/>
        </a:p>
      </dgm:t>
    </dgm:pt>
    <dgm:pt modelId="{AFF4FE23-0519-42C7-A4A4-E95902DE822A}" type="pres">
      <dgm:prSet presAssocID="{4503B41C-552C-421A-BBC9-630C9F8FF850}" presName="compositeShape" presStyleCnt="0">
        <dgm:presLayoutVars>
          <dgm:dir/>
          <dgm:resizeHandles/>
        </dgm:presLayoutVars>
      </dgm:prSet>
      <dgm:spPr/>
    </dgm:pt>
    <dgm:pt modelId="{18B64D96-683E-4AF2-9D3C-4853A474DA53}" type="pres">
      <dgm:prSet presAssocID="{4503B41C-552C-421A-BBC9-630C9F8FF850}" presName="pyramid" presStyleLbl="node1" presStyleIdx="0" presStyleCnt="1"/>
      <dgm:spPr/>
    </dgm:pt>
    <dgm:pt modelId="{4676C451-97DB-408A-AD53-1B1E910CB6BC}" type="pres">
      <dgm:prSet presAssocID="{4503B41C-552C-421A-BBC9-630C9F8FF850}" presName="theList" presStyleCnt="0"/>
      <dgm:spPr/>
    </dgm:pt>
    <dgm:pt modelId="{7AFDC7A7-B2B4-4143-BCA2-BBCFDDD1F465}" type="pres">
      <dgm:prSet presAssocID="{9A596394-5514-4154-BCA5-B1DCEB3CB4B9}" presName="aNode" presStyleLbl="fgAcc1" presStyleIdx="0" presStyleCnt="3">
        <dgm:presLayoutVars>
          <dgm:bulletEnabled val="1"/>
        </dgm:presLayoutVars>
      </dgm:prSet>
      <dgm:spPr/>
    </dgm:pt>
    <dgm:pt modelId="{E9B31A27-0080-4889-9262-B7A5EE49358D}" type="pres">
      <dgm:prSet presAssocID="{9A596394-5514-4154-BCA5-B1DCEB3CB4B9}" presName="aSpace" presStyleCnt="0"/>
      <dgm:spPr/>
    </dgm:pt>
    <dgm:pt modelId="{D03AC348-3BB6-4598-9B24-B8D613485C28}" type="pres">
      <dgm:prSet presAssocID="{45F47F93-9783-43BF-9B24-8C2284E51F91}" presName="aNode" presStyleLbl="fgAcc1" presStyleIdx="1" presStyleCnt="3">
        <dgm:presLayoutVars>
          <dgm:bulletEnabled val="1"/>
        </dgm:presLayoutVars>
      </dgm:prSet>
      <dgm:spPr/>
    </dgm:pt>
    <dgm:pt modelId="{61C88C00-1FD0-4E84-A6C9-623D156E93EA}" type="pres">
      <dgm:prSet presAssocID="{45F47F93-9783-43BF-9B24-8C2284E51F91}" presName="aSpace" presStyleCnt="0"/>
      <dgm:spPr/>
    </dgm:pt>
    <dgm:pt modelId="{3266D028-9F23-480E-B5CD-BAB91599AF2F}" type="pres">
      <dgm:prSet presAssocID="{8BA5AF4C-EB9E-4252-B390-ACE0E03359B8}" presName="aNode" presStyleLbl="fgAcc1" presStyleIdx="2" presStyleCnt="3">
        <dgm:presLayoutVars>
          <dgm:bulletEnabled val="1"/>
        </dgm:presLayoutVars>
      </dgm:prSet>
      <dgm:spPr/>
    </dgm:pt>
    <dgm:pt modelId="{245B2C81-2EAA-4BF7-98A3-6091F352640D}" type="pres">
      <dgm:prSet presAssocID="{8BA5AF4C-EB9E-4252-B390-ACE0E03359B8}" presName="aSpace" presStyleCnt="0"/>
      <dgm:spPr/>
    </dgm:pt>
  </dgm:ptLst>
  <dgm:cxnLst>
    <dgm:cxn modelId="{F27F1770-C26E-4297-8FC7-1B3C667F819D}" type="presOf" srcId="{9A596394-5514-4154-BCA5-B1DCEB3CB4B9}" destId="{7AFDC7A7-B2B4-4143-BCA2-BBCFDDD1F465}" srcOrd="0" destOrd="0" presId="urn:microsoft.com/office/officeart/2005/8/layout/pyramid2"/>
    <dgm:cxn modelId="{92246279-08C5-4901-B98B-7118CBA67C7B}" type="presOf" srcId="{4503B41C-552C-421A-BBC9-630C9F8FF850}" destId="{AFF4FE23-0519-42C7-A4A4-E95902DE822A}" srcOrd="0" destOrd="0" presId="urn:microsoft.com/office/officeart/2005/8/layout/pyramid2"/>
    <dgm:cxn modelId="{B4719687-3B5C-43A1-859E-1C68DD4F46E7}" type="presOf" srcId="{8BA5AF4C-EB9E-4252-B390-ACE0E03359B8}" destId="{3266D028-9F23-480E-B5CD-BAB91599AF2F}" srcOrd="0" destOrd="0" presId="urn:microsoft.com/office/officeart/2005/8/layout/pyramid2"/>
    <dgm:cxn modelId="{5D0FD3A3-FAA8-4F23-90D1-2B892A466F0B}" srcId="{4503B41C-552C-421A-BBC9-630C9F8FF850}" destId="{45F47F93-9783-43BF-9B24-8C2284E51F91}" srcOrd="1" destOrd="0" parTransId="{B6E455A3-60AE-48E0-AD2E-EB73F95E76FA}" sibTransId="{0883E1AF-FAFA-45A2-B66D-DC2DAF3C27EB}"/>
    <dgm:cxn modelId="{40F6AED9-D207-43EA-A1E1-7EA7A5497B85}" srcId="{4503B41C-552C-421A-BBC9-630C9F8FF850}" destId="{9A596394-5514-4154-BCA5-B1DCEB3CB4B9}" srcOrd="0" destOrd="0" parTransId="{1F3DAB43-C7AE-4E51-92D0-9DC01CAF4695}" sibTransId="{D397CB65-8F25-496A-BC2F-0F49FB9922D3}"/>
    <dgm:cxn modelId="{225986EA-1FE2-45D6-A652-07F0C3741430}" type="presOf" srcId="{45F47F93-9783-43BF-9B24-8C2284E51F91}" destId="{D03AC348-3BB6-4598-9B24-B8D613485C28}" srcOrd="0" destOrd="0" presId="urn:microsoft.com/office/officeart/2005/8/layout/pyramid2"/>
    <dgm:cxn modelId="{E0637CEC-F9D9-4E8F-9A75-9A5CD921DBF5}" srcId="{4503B41C-552C-421A-BBC9-630C9F8FF850}" destId="{8BA5AF4C-EB9E-4252-B390-ACE0E03359B8}" srcOrd="2" destOrd="0" parTransId="{31A34962-F4AA-4EE8-9A45-97FDC8B8EC09}" sibTransId="{ECDC7FE0-4190-437B-83C6-F546B43045D0}"/>
    <dgm:cxn modelId="{B6C5A722-3183-444E-88DE-EE416E454C38}" type="presParOf" srcId="{AFF4FE23-0519-42C7-A4A4-E95902DE822A}" destId="{18B64D96-683E-4AF2-9D3C-4853A474DA53}" srcOrd="0" destOrd="0" presId="urn:microsoft.com/office/officeart/2005/8/layout/pyramid2"/>
    <dgm:cxn modelId="{14930F25-076B-49D0-8CE2-D7B7D2FAFCD0}" type="presParOf" srcId="{AFF4FE23-0519-42C7-A4A4-E95902DE822A}" destId="{4676C451-97DB-408A-AD53-1B1E910CB6BC}" srcOrd="1" destOrd="0" presId="urn:microsoft.com/office/officeart/2005/8/layout/pyramid2"/>
    <dgm:cxn modelId="{961112E7-ACD5-4EEC-81C6-7ECB55100B70}" type="presParOf" srcId="{4676C451-97DB-408A-AD53-1B1E910CB6BC}" destId="{7AFDC7A7-B2B4-4143-BCA2-BBCFDDD1F465}" srcOrd="0" destOrd="0" presId="urn:microsoft.com/office/officeart/2005/8/layout/pyramid2"/>
    <dgm:cxn modelId="{1D482EE5-8E40-4360-974C-BD9AC5FCE3AD}" type="presParOf" srcId="{4676C451-97DB-408A-AD53-1B1E910CB6BC}" destId="{E9B31A27-0080-4889-9262-B7A5EE49358D}" srcOrd="1" destOrd="0" presId="urn:microsoft.com/office/officeart/2005/8/layout/pyramid2"/>
    <dgm:cxn modelId="{21567886-8379-4AAE-9B1A-D3316F66F000}" type="presParOf" srcId="{4676C451-97DB-408A-AD53-1B1E910CB6BC}" destId="{D03AC348-3BB6-4598-9B24-B8D613485C28}" srcOrd="2" destOrd="0" presId="urn:microsoft.com/office/officeart/2005/8/layout/pyramid2"/>
    <dgm:cxn modelId="{AA79EED9-1317-4F40-AB6C-248DC389EAFB}" type="presParOf" srcId="{4676C451-97DB-408A-AD53-1B1E910CB6BC}" destId="{61C88C00-1FD0-4E84-A6C9-623D156E93EA}" srcOrd="3" destOrd="0" presId="urn:microsoft.com/office/officeart/2005/8/layout/pyramid2"/>
    <dgm:cxn modelId="{DFCB58B6-65D1-410D-A983-692A163303C0}" type="presParOf" srcId="{4676C451-97DB-408A-AD53-1B1E910CB6BC}" destId="{3266D028-9F23-480E-B5CD-BAB91599AF2F}" srcOrd="4" destOrd="0" presId="urn:microsoft.com/office/officeart/2005/8/layout/pyramid2"/>
    <dgm:cxn modelId="{1D4E336D-46C7-4C5D-BC5A-CBBA3D60D54B}" type="presParOf" srcId="{4676C451-97DB-408A-AD53-1B1E910CB6BC}" destId="{245B2C81-2EAA-4BF7-98A3-6091F352640D}"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2C523-7226-43E7-A265-5C4E236892C4}" type="doc">
      <dgm:prSet loTypeId="urn:microsoft.com/office/officeart/2005/8/layout/bProcess3" loCatId="process" qsTypeId="urn:microsoft.com/office/officeart/2005/8/quickstyle/simple1" qsCatId="simple" csTypeId="urn:microsoft.com/office/officeart/2005/8/colors/accent2_3" csCatId="accent2" phldr="1"/>
      <dgm:spPr/>
      <dgm:t>
        <a:bodyPr/>
        <a:lstStyle/>
        <a:p>
          <a:endParaRPr lang="pt-PT"/>
        </a:p>
      </dgm:t>
    </dgm:pt>
    <dgm:pt modelId="{9E4577DD-D713-4D0F-A6CE-84A116825931}">
      <dgm:prSet phldrT="[Texto]"/>
      <dgm:spPr/>
      <dgm:t>
        <a:bodyPr/>
        <a:lstStyle/>
        <a:p>
          <a:pPr algn="l">
            <a:lnSpc>
              <a:spcPct val="90000"/>
            </a:lnSpc>
          </a:pPr>
          <a:r>
            <a:rPr lang="el-GR" b="0" i="0" dirty="0">
              <a:latin typeface="Franklin Gothic Book" panose="020B0503020102020204" pitchFamily="34" charset="0"/>
              <a:ea typeface="Calibri"/>
              <a:cs typeface="Calibri"/>
            </a:rPr>
            <a:t>Διαδικασία σύζευξης</a:t>
          </a:r>
          <a:endParaRPr lang="en-GB" b="0" i="0" dirty="0">
            <a:latin typeface="Franklin Gothic Book" panose="020B0503020102020204" pitchFamily="34" charset="0"/>
            <a:ea typeface="Calibri"/>
            <a:cs typeface="Calibri"/>
          </a:endParaRPr>
        </a:p>
      </dgm:t>
    </dgm:pt>
    <dgm:pt modelId="{8D2965EC-F704-4AE3-9C2A-5CF893B4FE5A}" type="parTrans" cxnId="{65E0C23B-3697-4646-9C87-4B62A234618B}">
      <dgm:prSet/>
      <dgm:spPr/>
      <dgm:t>
        <a:bodyPr/>
        <a:lstStyle/>
        <a:p>
          <a:endParaRPr lang="pt-PT"/>
        </a:p>
      </dgm:t>
    </dgm:pt>
    <dgm:pt modelId="{0FC6F633-93EA-4C2A-8DB1-34D0EC63A707}" type="sibTrans" cxnId="{65E0C23B-3697-4646-9C87-4B62A234618B}">
      <dgm:prSet/>
      <dgm:spPr/>
      <dgm:t>
        <a:bodyPr/>
        <a:lstStyle/>
        <a:p>
          <a:endParaRPr lang="pt-PT"/>
        </a:p>
      </dgm:t>
    </dgm:pt>
    <dgm:pt modelId="{F36FB8C2-0FF5-4D15-A01C-750EFA0FF3FD}">
      <dgm:prSet phldrT="[Texto]"/>
      <dgm:spPr/>
      <dgm:t>
        <a:bodyPr/>
        <a:lstStyle/>
        <a:p>
          <a:pPr algn="l">
            <a:lnSpc>
              <a:spcPct val="90000"/>
            </a:lnSpc>
          </a:pPr>
          <a:r>
            <a:rPr lang="el-GR" b="0" i="0" dirty="0">
              <a:latin typeface="Franklin Gothic Book" panose="020B0503020102020204" pitchFamily="34" charset="0"/>
              <a:ea typeface="Calibri"/>
              <a:cs typeface="Calibri"/>
            </a:rPr>
            <a:t>Διευκόλυνση της αρχικής συνάντησης</a:t>
          </a:r>
          <a:endParaRPr lang="en-GB" b="0" i="0" dirty="0">
            <a:latin typeface="Franklin Gothic Book" panose="020B0503020102020204" pitchFamily="34" charset="0"/>
            <a:ea typeface="Calibri"/>
            <a:cs typeface="Calibri"/>
          </a:endParaRPr>
        </a:p>
      </dgm:t>
    </dgm:pt>
    <dgm:pt modelId="{7BB87850-A495-48D8-B329-441EBABDA338}" type="parTrans" cxnId="{B82204AA-3C72-4ABC-9FB3-212308D8F3CC}">
      <dgm:prSet/>
      <dgm:spPr/>
      <dgm:t>
        <a:bodyPr/>
        <a:lstStyle/>
        <a:p>
          <a:endParaRPr lang="pt-PT"/>
        </a:p>
      </dgm:t>
    </dgm:pt>
    <dgm:pt modelId="{6ADCCABA-57B3-41FF-8F04-F727C343ADAD}" type="sibTrans" cxnId="{B82204AA-3C72-4ABC-9FB3-212308D8F3CC}">
      <dgm:prSet/>
      <dgm:spPr/>
      <dgm:t>
        <a:bodyPr/>
        <a:lstStyle/>
        <a:p>
          <a:endParaRPr lang="pt-PT"/>
        </a:p>
      </dgm:t>
    </dgm:pt>
    <dgm:pt modelId="{3BA4138C-A1F5-407A-831A-CB59299F6917}">
      <dgm:prSet phldrT="[Texto]"/>
      <dgm:spPr/>
      <dgm:t>
        <a:bodyPr/>
        <a:lstStyle/>
        <a:p>
          <a:pPr algn="l">
            <a:lnSpc>
              <a:spcPct val="90000"/>
            </a:lnSpc>
          </a:pPr>
          <a:r>
            <a:rPr lang="el-GR" b="0" i="0" dirty="0">
              <a:latin typeface="Franklin Gothic Book" panose="020B0503020102020204" pitchFamily="34" charset="0"/>
              <a:ea typeface="Calibri"/>
              <a:cs typeface="Calibri"/>
            </a:rPr>
            <a:t>Συμφωνία καθοδήγησης</a:t>
          </a:r>
          <a:endParaRPr lang="en-GB" b="0" i="0" dirty="0">
            <a:latin typeface="Franklin Gothic Book" panose="020B0503020102020204" pitchFamily="34" charset="0"/>
            <a:ea typeface="Calibri"/>
            <a:cs typeface="Calibri"/>
          </a:endParaRPr>
        </a:p>
      </dgm:t>
    </dgm:pt>
    <dgm:pt modelId="{5A677DAD-042C-450C-A607-727C178D030D}" type="parTrans" cxnId="{11A9D2AE-E250-483B-A297-57392D54FF2F}">
      <dgm:prSet/>
      <dgm:spPr/>
      <dgm:t>
        <a:bodyPr/>
        <a:lstStyle/>
        <a:p>
          <a:endParaRPr lang="pt-PT"/>
        </a:p>
      </dgm:t>
    </dgm:pt>
    <dgm:pt modelId="{538142F7-926D-4851-A7B4-591E7B5977B5}" type="sibTrans" cxnId="{11A9D2AE-E250-483B-A297-57392D54FF2F}">
      <dgm:prSet/>
      <dgm:spPr/>
      <dgm:t>
        <a:bodyPr/>
        <a:lstStyle/>
        <a:p>
          <a:endParaRPr lang="pt-PT"/>
        </a:p>
      </dgm:t>
    </dgm:pt>
    <dgm:pt modelId="{8A952ECD-92DD-4C80-8125-CAB1768DFF50}">
      <dgm:prSet phldr="0"/>
      <dgm:spPr/>
      <dgm:t>
        <a:bodyPr/>
        <a:lstStyle/>
        <a:p>
          <a:pPr algn="l" rtl="0">
            <a:lnSpc>
              <a:spcPct val="90000"/>
            </a:lnSpc>
          </a:pPr>
          <a:r>
            <a:rPr lang="el-GR" b="0" i="0" dirty="0">
              <a:latin typeface="Franklin Gothic Book" panose="020B0503020102020204" pitchFamily="34" charset="0"/>
              <a:ea typeface="Calibri"/>
              <a:cs typeface="Calibri"/>
            </a:rPr>
            <a:t>Προετοιμάστε τις ανοικτές εφαρμογές</a:t>
          </a:r>
          <a:endParaRPr lang="en-GB" b="0" i="0" dirty="0">
            <a:latin typeface="Franklin Gothic Book" panose="020B0503020102020204" pitchFamily="34" charset="0"/>
            <a:ea typeface="Calibri"/>
            <a:cs typeface="Calibri"/>
          </a:endParaRPr>
        </a:p>
      </dgm:t>
    </dgm:pt>
    <dgm:pt modelId="{6814F764-4831-4C7A-B41B-E0812AC5CE9D}" type="parTrans" cxnId="{CD00BD0F-465C-4756-9875-C219F99E335A}">
      <dgm:prSet/>
      <dgm:spPr/>
      <dgm:t>
        <a:bodyPr/>
        <a:lstStyle/>
        <a:p>
          <a:endParaRPr lang="en-GB"/>
        </a:p>
      </dgm:t>
    </dgm:pt>
    <dgm:pt modelId="{C911153F-A96B-4941-AB88-50E82F4BDA9E}" type="sibTrans" cxnId="{CD00BD0F-465C-4756-9875-C219F99E335A}">
      <dgm:prSet/>
      <dgm:spPr/>
      <dgm:t>
        <a:bodyPr/>
        <a:lstStyle/>
        <a:p>
          <a:endParaRPr lang="pt-PT"/>
        </a:p>
      </dgm:t>
    </dgm:pt>
    <dgm:pt modelId="{AAAE0694-9C71-43F0-933B-54FEA9F960DE}">
      <dgm:prSet phldr="0"/>
      <dgm:spPr/>
      <dgm:t>
        <a:bodyPr/>
        <a:lstStyle/>
        <a:p>
          <a:pPr algn="l">
            <a:lnSpc>
              <a:spcPct val="90000"/>
            </a:lnSpc>
          </a:pPr>
          <a:r>
            <a:rPr lang="el-GR" b="0" i="0" dirty="0">
              <a:latin typeface="Franklin Gothic Book" panose="020B0503020102020204" pitchFamily="34" charset="0"/>
              <a:ea typeface="Calibri"/>
              <a:cs typeface="Calibri"/>
            </a:rPr>
            <a:t>Ορισμός κριτηρίων σύζευξης</a:t>
          </a:r>
          <a:endParaRPr lang="en-GB" b="0" i="0" dirty="0">
            <a:latin typeface="Franklin Gothic Book" panose="020B0503020102020204" pitchFamily="34" charset="0"/>
            <a:ea typeface="Calibri"/>
            <a:cs typeface="Calibri"/>
          </a:endParaRPr>
        </a:p>
      </dgm:t>
    </dgm:pt>
    <dgm:pt modelId="{F33B8DD2-37B5-401B-B410-B2BE4F352FC1}" type="parTrans" cxnId="{F5C2F430-F18D-4AEF-BA7E-220B3AEB3CAA}">
      <dgm:prSet/>
      <dgm:spPr/>
      <dgm:t>
        <a:bodyPr/>
        <a:lstStyle/>
        <a:p>
          <a:endParaRPr lang="en-GB"/>
        </a:p>
      </dgm:t>
    </dgm:pt>
    <dgm:pt modelId="{20107303-9044-4CF3-9077-8A335119890F}" type="sibTrans" cxnId="{F5C2F430-F18D-4AEF-BA7E-220B3AEB3CAA}">
      <dgm:prSet/>
      <dgm:spPr/>
      <dgm:t>
        <a:bodyPr/>
        <a:lstStyle/>
        <a:p>
          <a:endParaRPr lang="pt-PT"/>
        </a:p>
      </dgm:t>
    </dgm:pt>
    <dgm:pt modelId="{CC2AA5CE-0055-458E-A6FD-DDC9F43C7592}">
      <dgm:prSet phldr="0"/>
      <dgm:spPr/>
      <dgm:t>
        <a:bodyPr/>
        <a:lstStyle/>
        <a:p>
          <a:pPr algn="l">
            <a:lnSpc>
              <a:spcPct val="90000"/>
            </a:lnSpc>
          </a:pPr>
          <a:r>
            <a:rPr lang="el-GR" b="0" i="0" dirty="0">
              <a:latin typeface="Franklin Gothic Book" panose="020B0503020102020204" pitchFamily="34" charset="0"/>
              <a:ea typeface="Calibri"/>
              <a:cs typeface="Calibri"/>
            </a:rPr>
            <a:t>Εφαρμογές στην οθόνη</a:t>
          </a:r>
          <a:endParaRPr lang="en-GB" b="0" i="0" dirty="0">
            <a:latin typeface="Franklin Gothic Book" panose="020B0503020102020204" pitchFamily="34" charset="0"/>
            <a:ea typeface="Calibri"/>
            <a:cs typeface="Calibri"/>
          </a:endParaRPr>
        </a:p>
      </dgm:t>
    </dgm:pt>
    <dgm:pt modelId="{8C88B67B-D63D-406F-BEA3-95140BD01B1D}" type="parTrans" cxnId="{A88A4293-CBD5-4DB2-A92E-71D79EF289C4}">
      <dgm:prSet/>
      <dgm:spPr/>
      <dgm:t>
        <a:bodyPr/>
        <a:lstStyle/>
        <a:p>
          <a:endParaRPr lang="en-GB"/>
        </a:p>
      </dgm:t>
    </dgm:pt>
    <dgm:pt modelId="{6A85110F-BA7E-4EB8-933E-AB17B431422B}" type="sibTrans" cxnId="{A88A4293-CBD5-4DB2-A92E-71D79EF289C4}">
      <dgm:prSet/>
      <dgm:spPr/>
      <dgm:t>
        <a:bodyPr/>
        <a:lstStyle/>
        <a:p>
          <a:endParaRPr lang="pt-PT"/>
        </a:p>
      </dgm:t>
    </dgm:pt>
    <dgm:pt modelId="{0B58E44D-47D3-48B1-84FB-C38DCBB5E5A4}">
      <dgm:prSet phldr="0"/>
      <dgm:spPr/>
      <dgm:t>
        <a:bodyPr/>
        <a:lstStyle/>
        <a:p>
          <a:pPr algn="l">
            <a:lnSpc>
              <a:spcPct val="90000"/>
            </a:lnSpc>
          </a:pPr>
          <a:r>
            <a:rPr lang="el-GR" b="0" i="0" dirty="0">
              <a:latin typeface="Franklin Gothic Book" panose="020B0503020102020204" pitchFamily="34" charset="0"/>
              <a:ea typeface="Calibri"/>
              <a:cs typeface="Calibri"/>
            </a:rPr>
            <a:t>Προετοιμασία της αρχικής συνάντησης</a:t>
          </a:r>
          <a:endParaRPr lang="en-GB" b="0" i="0" dirty="0">
            <a:latin typeface="Franklin Gothic Book" panose="020B0503020102020204" pitchFamily="34" charset="0"/>
            <a:ea typeface="Calibri"/>
            <a:cs typeface="Calibri"/>
          </a:endParaRPr>
        </a:p>
      </dgm:t>
    </dgm:pt>
    <dgm:pt modelId="{5F29E16C-11C4-431F-AB3A-686E61E89A2C}" type="parTrans" cxnId="{88BA9C5C-329C-4A01-93BD-34D7F939CE7F}">
      <dgm:prSet/>
      <dgm:spPr/>
      <dgm:t>
        <a:bodyPr/>
        <a:lstStyle/>
        <a:p>
          <a:endParaRPr lang="en-GB"/>
        </a:p>
      </dgm:t>
    </dgm:pt>
    <dgm:pt modelId="{E0F0A979-A492-4B12-B613-AB3C28A9166F}" type="sibTrans" cxnId="{88BA9C5C-329C-4A01-93BD-34D7F939CE7F}">
      <dgm:prSet/>
      <dgm:spPr/>
      <dgm:t>
        <a:bodyPr/>
        <a:lstStyle/>
        <a:p>
          <a:endParaRPr lang="pt-PT"/>
        </a:p>
      </dgm:t>
    </dgm:pt>
    <dgm:pt modelId="{121E2CCF-A96D-482B-8B12-0B7C231F4CBF}" type="pres">
      <dgm:prSet presAssocID="{0FC2C523-7226-43E7-A265-5C4E236892C4}" presName="Name0" presStyleCnt="0">
        <dgm:presLayoutVars>
          <dgm:dir/>
          <dgm:resizeHandles val="exact"/>
        </dgm:presLayoutVars>
      </dgm:prSet>
      <dgm:spPr/>
    </dgm:pt>
    <dgm:pt modelId="{3F009DC1-7B98-40E2-A6B1-78DE70D654F6}" type="pres">
      <dgm:prSet presAssocID="{8A952ECD-92DD-4C80-8125-CAB1768DFF50}" presName="node" presStyleLbl="node1" presStyleIdx="0" presStyleCnt="7">
        <dgm:presLayoutVars>
          <dgm:bulletEnabled val="1"/>
        </dgm:presLayoutVars>
      </dgm:prSet>
      <dgm:spPr/>
    </dgm:pt>
    <dgm:pt modelId="{4E6F36D2-19A1-42DD-ADC5-9226FD689E80}" type="pres">
      <dgm:prSet presAssocID="{C911153F-A96B-4941-AB88-50E82F4BDA9E}" presName="sibTrans" presStyleLbl="sibTrans1D1" presStyleIdx="0" presStyleCnt="6"/>
      <dgm:spPr/>
    </dgm:pt>
    <dgm:pt modelId="{862D213A-9645-4647-A1BE-9154A71AE26E}" type="pres">
      <dgm:prSet presAssocID="{C911153F-A96B-4941-AB88-50E82F4BDA9E}" presName="connectorText" presStyleLbl="sibTrans1D1" presStyleIdx="0" presStyleCnt="6"/>
      <dgm:spPr/>
    </dgm:pt>
    <dgm:pt modelId="{36797015-B64C-4293-B8A4-4B1D00722A84}" type="pres">
      <dgm:prSet presAssocID="{AAAE0694-9C71-43F0-933B-54FEA9F960DE}" presName="node" presStyleLbl="node1" presStyleIdx="1" presStyleCnt="7">
        <dgm:presLayoutVars>
          <dgm:bulletEnabled val="1"/>
        </dgm:presLayoutVars>
      </dgm:prSet>
      <dgm:spPr/>
    </dgm:pt>
    <dgm:pt modelId="{2C326B64-5ABA-43DB-BEF0-A78CF1DFDD96}" type="pres">
      <dgm:prSet presAssocID="{20107303-9044-4CF3-9077-8A335119890F}" presName="sibTrans" presStyleLbl="sibTrans1D1" presStyleIdx="1" presStyleCnt="6"/>
      <dgm:spPr/>
    </dgm:pt>
    <dgm:pt modelId="{6BB0DF47-BCF8-44EC-B40A-232A21E3073B}" type="pres">
      <dgm:prSet presAssocID="{20107303-9044-4CF3-9077-8A335119890F}" presName="connectorText" presStyleLbl="sibTrans1D1" presStyleIdx="1" presStyleCnt="6"/>
      <dgm:spPr/>
    </dgm:pt>
    <dgm:pt modelId="{6B28A28B-7073-41D9-9A5D-5A6CC83E07D2}" type="pres">
      <dgm:prSet presAssocID="{CC2AA5CE-0055-458E-A6FD-DDC9F43C7592}" presName="node" presStyleLbl="node1" presStyleIdx="2" presStyleCnt="7">
        <dgm:presLayoutVars>
          <dgm:bulletEnabled val="1"/>
        </dgm:presLayoutVars>
      </dgm:prSet>
      <dgm:spPr/>
    </dgm:pt>
    <dgm:pt modelId="{E2705528-4752-4AE5-B58B-A293028225D6}" type="pres">
      <dgm:prSet presAssocID="{6A85110F-BA7E-4EB8-933E-AB17B431422B}" presName="sibTrans" presStyleLbl="sibTrans1D1" presStyleIdx="2" presStyleCnt="6"/>
      <dgm:spPr/>
    </dgm:pt>
    <dgm:pt modelId="{F275E862-2482-44D2-BD7E-7A8797E287B0}" type="pres">
      <dgm:prSet presAssocID="{6A85110F-BA7E-4EB8-933E-AB17B431422B}" presName="connectorText" presStyleLbl="sibTrans1D1" presStyleIdx="2" presStyleCnt="6"/>
      <dgm:spPr/>
    </dgm:pt>
    <dgm:pt modelId="{A920145E-F81C-4866-9F62-19F150AC3AB6}" type="pres">
      <dgm:prSet presAssocID="{9E4577DD-D713-4D0F-A6CE-84A116825931}" presName="node" presStyleLbl="node1" presStyleIdx="3" presStyleCnt="7">
        <dgm:presLayoutVars>
          <dgm:bulletEnabled val="1"/>
        </dgm:presLayoutVars>
      </dgm:prSet>
      <dgm:spPr/>
    </dgm:pt>
    <dgm:pt modelId="{EF225693-2AE7-48A5-BA87-5F817834D4B5}" type="pres">
      <dgm:prSet presAssocID="{0FC6F633-93EA-4C2A-8DB1-34D0EC63A707}" presName="sibTrans" presStyleLbl="sibTrans1D1" presStyleIdx="3" presStyleCnt="6"/>
      <dgm:spPr/>
    </dgm:pt>
    <dgm:pt modelId="{E5C3FA68-6DCC-4EC0-BF0D-BBFE63762617}" type="pres">
      <dgm:prSet presAssocID="{0FC6F633-93EA-4C2A-8DB1-34D0EC63A707}" presName="connectorText" presStyleLbl="sibTrans1D1" presStyleIdx="3" presStyleCnt="6"/>
      <dgm:spPr/>
    </dgm:pt>
    <dgm:pt modelId="{E260F0B9-0B32-4CA3-81F7-CCAA1B9CA21B}" type="pres">
      <dgm:prSet presAssocID="{0B58E44D-47D3-48B1-84FB-C38DCBB5E5A4}" presName="node" presStyleLbl="node1" presStyleIdx="4" presStyleCnt="7">
        <dgm:presLayoutVars>
          <dgm:bulletEnabled val="1"/>
        </dgm:presLayoutVars>
      </dgm:prSet>
      <dgm:spPr/>
    </dgm:pt>
    <dgm:pt modelId="{66989AC8-F579-44C0-8584-5FF1772B5420}" type="pres">
      <dgm:prSet presAssocID="{E0F0A979-A492-4B12-B613-AB3C28A9166F}" presName="sibTrans" presStyleLbl="sibTrans1D1" presStyleIdx="4" presStyleCnt="6"/>
      <dgm:spPr/>
    </dgm:pt>
    <dgm:pt modelId="{8A8EA05A-8450-4BDF-A298-9F888B57554F}" type="pres">
      <dgm:prSet presAssocID="{E0F0A979-A492-4B12-B613-AB3C28A9166F}" presName="connectorText" presStyleLbl="sibTrans1D1" presStyleIdx="4" presStyleCnt="6"/>
      <dgm:spPr/>
    </dgm:pt>
    <dgm:pt modelId="{CA850A00-C8DA-4551-85EF-F6C1D5FA394F}" type="pres">
      <dgm:prSet presAssocID="{F36FB8C2-0FF5-4D15-A01C-750EFA0FF3FD}" presName="node" presStyleLbl="node1" presStyleIdx="5" presStyleCnt="7">
        <dgm:presLayoutVars>
          <dgm:bulletEnabled val="1"/>
        </dgm:presLayoutVars>
      </dgm:prSet>
      <dgm:spPr/>
    </dgm:pt>
    <dgm:pt modelId="{732D17A4-7BC6-4BDC-B940-0E5F5B0D255B}" type="pres">
      <dgm:prSet presAssocID="{6ADCCABA-57B3-41FF-8F04-F727C343ADAD}" presName="sibTrans" presStyleLbl="sibTrans1D1" presStyleIdx="5" presStyleCnt="6"/>
      <dgm:spPr/>
    </dgm:pt>
    <dgm:pt modelId="{68982E5F-F9E7-487F-96E6-FA5F0FDCDDBB}" type="pres">
      <dgm:prSet presAssocID="{6ADCCABA-57B3-41FF-8F04-F727C343ADAD}" presName="connectorText" presStyleLbl="sibTrans1D1" presStyleIdx="5" presStyleCnt="6"/>
      <dgm:spPr/>
    </dgm:pt>
    <dgm:pt modelId="{6039D499-ECA9-428B-BB47-6DEA5829A020}" type="pres">
      <dgm:prSet presAssocID="{3BA4138C-A1F5-407A-831A-CB59299F6917}" presName="node" presStyleLbl="node1" presStyleIdx="6" presStyleCnt="7">
        <dgm:presLayoutVars>
          <dgm:bulletEnabled val="1"/>
        </dgm:presLayoutVars>
      </dgm:prSet>
      <dgm:spPr/>
    </dgm:pt>
  </dgm:ptLst>
  <dgm:cxnLst>
    <dgm:cxn modelId="{CD00BD0F-465C-4756-9875-C219F99E335A}" srcId="{0FC2C523-7226-43E7-A265-5C4E236892C4}" destId="{8A952ECD-92DD-4C80-8125-CAB1768DFF50}" srcOrd="0" destOrd="0" parTransId="{6814F764-4831-4C7A-B41B-E0812AC5CE9D}" sibTransId="{C911153F-A96B-4941-AB88-50E82F4BDA9E}"/>
    <dgm:cxn modelId="{6685F217-0EFD-464A-BF7A-81CDF9D75347}" type="presOf" srcId="{6A85110F-BA7E-4EB8-933E-AB17B431422B}" destId="{E2705528-4752-4AE5-B58B-A293028225D6}" srcOrd="0" destOrd="0" presId="urn:microsoft.com/office/officeart/2005/8/layout/bProcess3"/>
    <dgm:cxn modelId="{E0EC701B-BCDC-4409-A1EA-411B30939130}" type="presOf" srcId="{F36FB8C2-0FF5-4D15-A01C-750EFA0FF3FD}" destId="{CA850A00-C8DA-4551-85EF-F6C1D5FA394F}" srcOrd="0" destOrd="0" presId="urn:microsoft.com/office/officeart/2005/8/layout/bProcess3"/>
    <dgm:cxn modelId="{4BCF431D-6D61-4010-B20E-C09A99703C17}" type="presOf" srcId="{6A85110F-BA7E-4EB8-933E-AB17B431422B}" destId="{F275E862-2482-44D2-BD7E-7A8797E287B0}" srcOrd="1" destOrd="0" presId="urn:microsoft.com/office/officeart/2005/8/layout/bProcess3"/>
    <dgm:cxn modelId="{387C4F27-ADDD-4B21-8128-7445A60E750B}" type="presOf" srcId="{20107303-9044-4CF3-9077-8A335119890F}" destId="{2C326B64-5ABA-43DB-BEF0-A78CF1DFDD96}" srcOrd="0" destOrd="0" presId="urn:microsoft.com/office/officeart/2005/8/layout/bProcess3"/>
    <dgm:cxn modelId="{F5C2F430-F18D-4AEF-BA7E-220B3AEB3CAA}" srcId="{0FC2C523-7226-43E7-A265-5C4E236892C4}" destId="{AAAE0694-9C71-43F0-933B-54FEA9F960DE}" srcOrd="1" destOrd="0" parTransId="{F33B8DD2-37B5-401B-B410-B2BE4F352FC1}" sibTransId="{20107303-9044-4CF3-9077-8A335119890F}"/>
    <dgm:cxn modelId="{65E0C23B-3697-4646-9C87-4B62A234618B}" srcId="{0FC2C523-7226-43E7-A265-5C4E236892C4}" destId="{9E4577DD-D713-4D0F-A6CE-84A116825931}" srcOrd="3" destOrd="0" parTransId="{8D2965EC-F704-4AE3-9C2A-5CF893B4FE5A}" sibTransId="{0FC6F633-93EA-4C2A-8DB1-34D0EC63A707}"/>
    <dgm:cxn modelId="{88BA9C5C-329C-4A01-93BD-34D7F939CE7F}" srcId="{0FC2C523-7226-43E7-A265-5C4E236892C4}" destId="{0B58E44D-47D3-48B1-84FB-C38DCBB5E5A4}" srcOrd="4" destOrd="0" parTransId="{5F29E16C-11C4-431F-AB3A-686E61E89A2C}" sibTransId="{E0F0A979-A492-4B12-B613-AB3C28A9166F}"/>
    <dgm:cxn modelId="{8F649660-D891-4AB5-B478-7F06A397603B}" type="presOf" srcId="{CC2AA5CE-0055-458E-A6FD-DDC9F43C7592}" destId="{6B28A28B-7073-41D9-9A5D-5A6CC83E07D2}" srcOrd="0" destOrd="0" presId="urn:microsoft.com/office/officeart/2005/8/layout/bProcess3"/>
    <dgm:cxn modelId="{008CFF62-015F-4397-A76B-EF7D102CB9F9}" type="presOf" srcId="{0FC2C523-7226-43E7-A265-5C4E236892C4}" destId="{121E2CCF-A96D-482B-8B12-0B7C231F4CBF}" srcOrd="0" destOrd="0" presId="urn:microsoft.com/office/officeart/2005/8/layout/bProcess3"/>
    <dgm:cxn modelId="{290CD345-77CD-46FF-8DC0-0E79C652689C}" type="presOf" srcId="{E0F0A979-A492-4B12-B613-AB3C28A9166F}" destId="{8A8EA05A-8450-4BDF-A298-9F888B57554F}" srcOrd="1" destOrd="0" presId="urn:microsoft.com/office/officeart/2005/8/layout/bProcess3"/>
    <dgm:cxn modelId="{FA61D466-7805-4974-B887-F5E1D72249AE}" type="presOf" srcId="{0B58E44D-47D3-48B1-84FB-C38DCBB5E5A4}" destId="{E260F0B9-0B32-4CA3-81F7-CCAA1B9CA21B}" srcOrd="0" destOrd="0" presId="urn:microsoft.com/office/officeart/2005/8/layout/bProcess3"/>
    <dgm:cxn modelId="{0796C04C-9652-43E9-905A-F7B76D698694}" type="presOf" srcId="{6ADCCABA-57B3-41FF-8F04-F727C343ADAD}" destId="{732D17A4-7BC6-4BDC-B940-0E5F5B0D255B}" srcOrd="0" destOrd="0" presId="urn:microsoft.com/office/officeart/2005/8/layout/bProcess3"/>
    <dgm:cxn modelId="{0935AA6E-A29A-42DA-ABEB-DAC637829985}" type="presOf" srcId="{E0F0A979-A492-4B12-B613-AB3C28A9166F}" destId="{66989AC8-F579-44C0-8584-5FF1772B5420}" srcOrd="0" destOrd="0" presId="urn:microsoft.com/office/officeart/2005/8/layout/bProcess3"/>
    <dgm:cxn modelId="{B9E50A78-2593-4EAE-84E7-45FBFE6F5FBD}" type="presOf" srcId="{C911153F-A96B-4941-AB88-50E82F4BDA9E}" destId="{862D213A-9645-4647-A1BE-9154A71AE26E}" srcOrd="1" destOrd="0" presId="urn:microsoft.com/office/officeart/2005/8/layout/bProcess3"/>
    <dgm:cxn modelId="{97BA2D59-AC1C-49A1-A298-E436ECF7C8BE}" type="presOf" srcId="{6ADCCABA-57B3-41FF-8F04-F727C343ADAD}" destId="{68982E5F-F9E7-487F-96E6-FA5F0FDCDDBB}" srcOrd="1" destOrd="0" presId="urn:microsoft.com/office/officeart/2005/8/layout/bProcess3"/>
    <dgm:cxn modelId="{7C878382-3E27-4FE9-8298-7CF2ACD9692F}" type="presOf" srcId="{8A952ECD-92DD-4C80-8125-CAB1768DFF50}" destId="{3F009DC1-7B98-40E2-A6B1-78DE70D654F6}" srcOrd="0" destOrd="0" presId="urn:microsoft.com/office/officeart/2005/8/layout/bProcess3"/>
    <dgm:cxn modelId="{A74B6392-113E-4159-B529-A63ACA1C2FDC}" type="presOf" srcId="{0FC6F633-93EA-4C2A-8DB1-34D0EC63A707}" destId="{EF225693-2AE7-48A5-BA87-5F817834D4B5}" srcOrd="0" destOrd="0" presId="urn:microsoft.com/office/officeart/2005/8/layout/bProcess3"/>
    <dgm:cxn modelId="{A88A4293-CBD5-4DB2-A92E-71D79EF289C4}" srcId="{0FC2C523-7226-43E7-A265-5C4E236892C4}" destId="{CC2AA5CE-0055-458E-A6FD-DDC9F43C7592}" srcOrd="2" destOrd="0" parTransId="{8C88B67B-D63D-406F-BEA3-95140BD01B1D}" sibTransId="{6A85110F-BA7E-4EB8-933E-AB17B431422B}"/>
    <dgm:cxn modelId="{C4828794-AB3C-40DB-8F2C-D0AFCA417454}" type="presOf" srcId="{AAAE0694-9C71-43F0-933B-54FEA9F960DE}" destId="{36797015-B64C-4293-B8A4-4B1D00722A84}" srcOrd="0" destOrd="0" presId="urn:microsoft.com/office/officeart/2005/8/layout/bProcess3"/>
    <dgm:cxn modelId="{B82204AA-3C72-4ABC-9FB3-212308D8F3CC}" srcId="{0FC2C523-7226-43E7-A265-5C4E236892C4}" destId="{F36FB8C2-0FF5-4D15-A01C-750EFA0FF3FD}" srcOrd="5" destOrd="0" parTransId="{7BB87850-A495-48D8-B329-441EBABDA338}" sibTransId="{6ADCCABA-57B3-41FF-8F04-F727C343ADAD}"/>
    <dgm:cxn modelId="{11A9D2AE-E250-483B-A297-57392D54FF2F}" srcId="{0FC2C523-7226-43E7-A265-5C4E236892C4}" destId="{3BA4138C-A1F5-407A-831A-CB59299F6917}" srcOrd="6" destOrd="0" parTransId="{5A677DAD-042C-450C-A607-727C178D030D}" sibTransId="{538142F7-926D-4851-A7B4-591E7B5977B5}"/>
    <dgm:cxn modelId="{91E898B0-C5ED-47C4-B334-A498A4E398CF}" type="presOf" srcId="{3BA4138C-A1F5-407A-831A-CB59299F6917}" destId="{6039D499-ECA9-428B-BB47-6DEA5829A020}" srcOrd="0" destOrd="0" presId="urn:microsoft.com/office/officeart/2005/8/layout/bProcess3"/>
    <dgm:cxn modelId="{DF54D2B7-4EC4-491A-A4FE-DB158FE4FE48}" type="presOf" srcId="{9E4577DD-D713-4D0F-A6CE-84A116825931}" destId="{A920145E-F81C-4866-9F62-19F150AC3AB6}" srcOrd="0" destOrd="0" presId="urn:microsoft.com/office/officeart/2005/8/layout/bProcess3"/>
    <dgm:cxn modelId="{2E1252CB-33B7-44FC-801F-98B66D026B6D}" type="presOf" srcId="{C911153F-A96B-4941-AB88-50E82F4BDA9E}" destId="{4E6F36D2-19A1-42DD-ADC5-9226FD689E80}" srcOrd="0" destOrd="0" presId="urn:microsoft.com/office/officeart/2005/8/layout/bProcess3"/>
    <dgm:cxn modelId="{FC3A10D0-1DC2-4A4D-968F-BECA34BBDFAB}" type="presOf" srcId="{20107303-9044-4CF3-9077-8A335119890F}" destId="{6BB0DF47-BCF8-44EC-B40A-232A21E3073B}" srcOrd="1" destOrd="0" presId="urn:microsoft.com/office/officeart/2005/8/layout/bProcess3"/>
    <dgm:cxn modelId="{99F49BE7-A7A1-493F-8638-B413599B8097}" type="presOf" srcId="{0FC6F633-93EA-4C2A-8DB1-34D0EC63A707}" destId="{E5C3FA68-6DCC-4EC0-BF0D-BBFE63762617}" srcOrd="1" destOrd="0" presId="urn:microsoft.com/office/officeart/2005/8/layout/bProcess3"/>
    <dgm:cxn modelId="{CC453E11-89E4-4172-B016-505E9C8FF428}" type="presParOf" srcId="{121E2CCF-A96D-482B-8B12-0B7C231F4CBF}" destId="{3F009DC1-7B98-40E2-A6B1-78DE70D654F6}" srcOrd="0" destOrd="0" presId="urn:microsoft.com/office/officeart/2005/8/layout/bProcess3"/>
    <dgm:cxn modelId="{A89CB154-FD36-4DFD-A105-04B259FD36A8}" type="presParOf" srcId="{121E2CCF-A96D-482B-8B12-0B7C231F4CBF}" destId="{4E6F36D2-19A1-42DD-ADC5-9226FD689E80}" srcOrd="1" destOrd="0" presId="urn:microsoft.com/office/officeart/2005/8/layout/bProcess3"/>
    <dgm:cxn modelId="{1C57207A-47E3-417D-897F-C1591F52F6E6}" type="presParOf" srcId="{4E6F36D2-19A1-42DD-ADC5-9226FD689E80}" destId="{862D213A-9645-4647-A1BE-9154A71AE26E}" srcOrd="0" destOrd="0" presId="urn:microsoft.com/office/officeart/2005/8/layout/bProcess3"/>
    <dgm:cxn modelId="{AA01D893-8329-4372-B231-611501AA84F4}" type="presParOf" srcId="{121E2CCF-A96D-482B-8B12-0B7C231F4CBF}" destId="{36797015-B64C-4293-B8A4-4B1D00722A84}" srcOrd="2" destOrd="0" presId="urn:microsoft.com/office/officeart/2005/8/layout/bProcess3"/>
    <dgm:cxn modelId="{40AD2797-04AC-41C5-93A6-EE3E8216C741}" type="presParOf" srcId="{121E2CCF-A96D-482B-8B12-0B7C231F4CBF}" destId="{2C326B64-5ABA-43DB-BEF0-A78CF1DFDD96}" srcOrd="3" destOrd="0" presId="urn:microsoft.com/office/officeart/2005/8/layout/bProcess3"/>
    <dgm:cxn modelId="{E47A9D50-6741-49DF-9575-FDE8DC0F7D09}" type="presParOf" srcId="{2C326B64-5ABA-43DB-BEF0-A78CF1DFDD96}" destId="{6BB0DF47-BCF8-44EC-B40A-232A21E3073B}" srcOrd="0" destOrd="0" presId="urn:microsoft.com/office/officeart/2005/8/layout/bProcess3"/>
    <dgm:cxn modelId="{DA94D5AB-5AB3-40EC-9B67-179CDDA3B957}" type="presParOf" srcId="{121E2CCF-A96D-482B-8B12-0B7C231F4CBF}" destId="{6B28A28B-7073-41D9-9A5D-5A6CC83E07D2}" srcOrd="4" destOrd="0" presId="urn:microsoft.com/office/officeart/2005/8/layout/bProcess3"/>
    <dgm:cxn modelId="{2C932F4A-7E5E-4D69-9E44-D12AB2FC5572}" type="presParOf" srcId="{121E2CCF-A96D-482B-8B12-0B7C231F4CBF}" destId="{E2705528-4752-4AE5-B58B-A293028225D6}" srcOrd="5" destOrd="0" presId="urn:microsoft.com/office/officeart/2005/8/layout/bProcess3"/>
    <dgm:cxn modelId="{D535970B-9095-4182-BBCF-CB796AA3136D}" type="presParOf" srcId="{E2705528-4752-4AE5-B58B-A293028225D6}" destId="{F275E862-2482-44D2-BD7E-7A8797E287B0}" srcOrd="0" destOrd="0" presId="urn:microsoft.com/office/officeart/2005/8/layout/bProcess3"/>
    <dgm:cxn modelId="{1257A3D0-FAD2-4F7D-A566-FCB0EC2927EF}" type="presParOf" srcId="{121E2CCF-A96D-482B-8B12-0B7C231F4CBF}" destId="{A920145E-F81C-4866-9F62-19F150AC3AB6}" srcOrd="6" destOrd="0" presId="urn:microsoft.com/office/officeart/2005/8/layout/bProcess3"/>
    <dgm:cxn modelId="{14AAE791-B252-417C-891F-0DBDAE4B191C}" type="presParOf" srcId="{121E2CCF-A96D-482B-8B12-0B7C231F4CBF}" destId="{EF225693-2AE7-48A5-BA87-5F817834D4B5}" srcOrd="7" destOrd="0" presId="urn:microsoft.com/office/officeart/2005/8/layout/bProcess3"/>
    <dgm:cxn modelId="{CE74B228-8DC5-4738-B18E-A92EE89EDFEC}" type="presParOf" srcId="{EF225693-2AE7-48A5-BA87-5F817834D4B5}" destId="{E5C3FA68-6DCC-4EC0-BF0D-BBFE63762617}" srcOrd="0" destOrd="0" presId="urn:microsoft.com/office/officeart/2005/8/layout/bProcess3"/>
    <dgm:cxn modelId="{7A1AAFF7-F77C-409B-8058-C8E1913AD447}" type="presParOf" srcId="{121E2CCF-A96D-482B-8B12-0B7C231F4CBF}" destId="{E260F0B9-0B32-4CA3-81F7-CCAA1B9CA21B}" srcOrd="8" destOrd="0" presId="urn:microsoft.com/office/officeart/2005/8/layout/bProcess3"/>
    <dgm:cxn modelId="{57402918-0C4C-4AC6-97A9-CB5110BA2FFF}" type="presParOf" srcId="{121E2CCF-A96D-482B-8B12-0B7C231F4CBF}" destId="{66989AC8-F579-44C0-8584-5FF1772B5420}" srcOrd="9" destOrd="0" presId="urn:microsoft.com/office/officeart/2005/8/layout/bProcess3"/>
    <dgm:cxn modelId="{07A5003D-B0A2-46BF-8A32-6393D811EBAA}" type="presParOf" srcId="{66989AC8-F579-44C0-8584-5FF1772B5420}" destId="{8A8EA05A-8450-4BDF-A298-9F888B57554F}" srcOrd="0" destOrd="0" presId="urn:microsoft.com/office/officeart/2005/8/layout/bProcess3"/>
    <dgm:cxn modelId="{536BC319-5595-476A-8224-1B01C3A63EC5}" type="presParOf" srcId="{121E2CCF-A96D-482B-8B12-0B7C231F4CBF}" destId="{CA850A00-C8DA-4551-85EF-F6C1D5FA394F}" srcOrd="10" destOrd="0" presId="urn:microsoft.com/office/officeart/2005/8/layout/bProcess3"/>
    <dgm:cxn modelId="{4543AA5F-46D7-4D55-BE6B-92C8611D518D}" type="presParOf" srcId="{121E2CCF-A96D-482B-8B12-0B7C231F4CBF}" destId="{732D17A4-7BC6-4BDC-B940-0E5F5B0D255B}" srcOrd="11" destOrd="0" presId="urn:microsoft.com/office/officeart/2005/8/layout/bProcess3"/>
    <dgm:cxn modelId="{5C88167C-F947-428A-8522-6D2C3CAB8671}" type="presParOf" srcId="{732D17A4-7BC6-4BDC-B940-0E5F5B0D255B}" destId="{68982E5F-F9E7-487F-96E6-FA5F0FDCDDBB}" srcOrd="0" destOrd="0" presId="urn:microsoft.com/office/officeart/2005/8/layout/bProcess3"/>
    <dgm:cxn modelId="{467D3AC3-7055-4A68-812B-5F9E59EFBF62}" type="presParOf" srcId="{121E2CCF-A96D-482B-8B12-0B7C231F4CBF}" destId="{6039D499-ECA9-428B-BB47-6DEA5829A020}" srcOrd="12"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BE7AC-8FC9-4A82-84CC-D91B3779F87A}" type="doc">
      <dgm:prSet loTypeId="urn:microsoft.com/office/officeart/2005/8/layout/chevron1" loCatId="process" qsTypeId="urn:microsoft.com/office/officeart/2005/8/quickstyle/simple1" qsCatId="simple" csTypeId="urn:microsoft.com/office/officeart/2005/8/colors/accent2_3" csCatId="accent2" phldr="1"/>
      <dgm:spPr/>
    </dgm:pt>
    <dgm:pt modelId="{E6D28BFE-8F9B-4230-BF29-6D8A492460B9}">
      <dgm:prSet phldrT="[Texto]"/>
      <dgm:spPr/>
      <dgm:t>
        <a:bodyPr/>
        <a:lstStyle/>
        <a:p>
          <a:r>
            <a:rPr lang="el-GR" b="1" dirty="0"/>
            <a:t>Βήμα 1 - Προσδιορισμός του σκοπού του προγράμματος καθοδήγησης</a:t>
          </a:r>
          <a:endParaRPr lang="en-GB" dirty="0">
            <a:latin typeface="Franklin Gothic Book" panose="020B0503020102020204" pitchFamily="34" charset="0"/>
          </a:endParaRPr>
        </a:p>
      </dgm:t>
    </dgm:pt>
    <dgm:pt modelId="{6383D3FB-7947-4738-A19B-BC2E4006D76C}" type="parTrans" cxnId="{0AF42250-147D-4387-9FA8-BE4A116604CE}">
      <dgm:prSet/>
      <dgm:spPr/>
      <dgm:t>
        <a:bodyPr/>
        <a:lstStyle/>
        <a:p>
          <a:endParaRPr lang="en-GB"/>
        </a:p>
      </dgm:t>
    </dgm:pt>
    <dgm:pt modelId="{E26B902A-E9B8-4536-9C9E-12CE6EE51BFF}" type="sibTrans" cxnId="{0AF42250-147D-4387-9FA8-BE4A116604CE}">
      <dgm:prSet/>
      <dgm:spPr/>
      <dgm:t>
        <a:bodyPr/>
        <a:lstStyle/>
        <a:p>
          <a:endParaRPr lang="en-GB"/>
        </a:p>
      </dgm:t>
    </dgm:pt>
    <dgm:pt modelId="{7BB15207-95BC-441C-811F-32074B6C92FD}">
      <dgm:prSet/>
      <dgm:spPr/>
      <dgm:t>
        <a:bodyPr/>
        <a:lstStyle/>
        <a:p>
          <a:pPr>
            <a:buFont typeface="Arial" panose="020B0604020202020204" pitchFamily="34" charset="0"/>
            <a:buChar char="•"/>
          </a:pPr>
          <a:r>
            <a:rPr lang="el-GR" dirty="0">
              <a:latin typeface="Franklin Gothic Book" panose="020B0503020102020204" pitchFamily="34" charset="0"/>
            </a:rPr>
            <a:t>Ορισμός σαφών στόχων</a:t>
          </a:r>
          <a:endParaRPr lang="pt-PT" dirty="0">
            <a:latin typeface="Franklin Gothic Book" panose="020B0503020102020204" pitchFamily="34" charset="0"/>
          </a:endParaRPr>
        </a:p>
      </dgm:t>
    </dgm:pt>
    <dgm:pt modelId="{16B39F62-A4E9-44C2-B97C-38AA6B2D34B9}" type="parTrans" cxnId="{EEA79F84-F293-4346-9C9B-8E8C48C010D5}">
      <dgm:prSet/>
      <dgm:spPr/>
      <dgm:t>
        <a:bodyPr/>
        <a:lstStyle/>
        <a:p>
          <a:endParaRPr lang="en-GB"/>
        </a:p>
      </dgm:t>
    </dgm:pt>
    <dgm:pt modelId="{C1CB4019-85A0-4701-92AE-BC9A2A568BB3}" type="sibTrans" cxnId="{EEA79F84-F293-4346-9C9B-8E8C48C010D5}">
      <dgm:prSet/>
      <dgm:spPr/>
      <dgm:t>
        <a:bodyPr/>
        <a:lstStyle/>
        <a:p>
          <a:endParaRPr lang="en-GB"/>
        </a:p>
      </dgm:t>
    </dgm:pt>
    <dgm:pt modelId="{D55D604D-B7E3-47A5-91D2-5C5607BDBBA9}">
      <dgm:prSet/>
      <dgm:spPr/>
      <dgm:t>
        <a:bodyPr/>
        <a:lstStyle/>
        <a:p>
          <a:pPr>
            <a:buFont typeface="Arial" panose="020B0604020202020204" pitchFamily="34" charset="0"/>
            <a:buChar char="•"/>
          </a:pPr>
          <a:r>
            <a:rPr lang="el-GR" dirty="0">
              <a:latin typeface="Franklin Gothic Book" panose="020B0503020102020204" pitchFamily="34" charset="0"/>
            </a:rPr>
            <a:t>Καθορισμός κριτηρίων για την σύζευξη μεντόρων και καθοδηγούμενων, διασφαλίζοντας την ευθυγράμμιση με τους οργανωτικούς στόχους</a:t>
          </a:r>
          <a:endParaRPr lang="en-US" dirty="0">
            <a:latin typeface="Franklin Gothic Book" panose="020B0503020102020204" pitchFamily="34" charset="0"/>
          </a:endParaRPr>
        </a:p>
      </dgm:t>
    </dgm:pt>
    <dgm:pt modelId="{6407FCF1-A5B5-40F7-839A-FCDB1AB8EB2B}" type="parTrans" cxnId="{76640E30-D1DA-434D-B6D0-221DDC8663B3}">
      <dgm:prSet/>
      <dgm:spPr/>
      <dgm:t>
        <a:bodyPr/>
        <a:lstStyle/>
        <a:p>
          <a:endParaRPr lang="en-GB"/>
        </a:p>
      </dgm:t>
    </dgm:pt>
    <dgm:pt modelId="{76FB39BD-4C36-4E32-910C-BDEFC10ADE09}" type="sibTrans" cxnId="{76640E30-D1DA-434D-B6D0-221DDC8663B3}">
      <dgm:prSet/>
      <dgm:spPr/>
      <dgm:t>
        <a:bodyPr/>
        <a:lstStyle/>
        <a:p>
          <a:endParaRPr lang="en-GB"/>
        </a:p>
      </dgm:t>
    </dgm:pt>
    <dgm:pt modelId="{4EA5D1E5-632B-462E-B2B3-5F3622BE4B2A}">
      <dgm:prSet/>
      <dgm:spPr/>
      <dgm:t>
        <a:bodyPr/>
        <a:lstStyle/>
        <a:p>
          <a:r>
            <a:rPr lang="el-GR" b="1" dirty="0"/>
            <a:t>Βήμα 2 - Καθορισμός του τύπου σύζευξης για μέντορες και καθοδηγούμενους</a:t>
          </a:r>
          <a:endParaRPr lang="en-US" dirty="0">
            <a:latin typeface="Franklin Gothic Book" panose="020B0503020102020204" pitchFamily="34" charset="0"/>
          </a:endParaRPr>
        </a:p>
      </dgm:t>
    </dgm:pt>
    <dgm:pt modelId="{CFBE6AA0-401A-4CB3-B3F1-91A2A182161E}" type="parTrans" cxnId="{80596E88-D280-4E8F-83DC-9C9698A2AD01}">
      <dgm:prSet/>
      <dgm:spPr/>
      <dgm:t>
        <a:bodyPr/>
        <a:lstStyle/>
        <a:p>
          <a:endParaRPr lang="en-GB"/>
        </a:p>
      </dgm:t>
    </dgm:pt>
    <dgm:pt modelId="{82727B46-225D-4B64-919A-7F98F21486AB}" type="sibTrans" cxnId="{80596E88-D280-4E8F-83DC-9C9698A2AD01}">
      <dgm:prSet/>
      <dgm:spPr/>
      <dgm:t>
        <a:bodyPr/>
        <a:lstStyle/>
        <a:p>
          <a:endParaRPr lang="en-GB"/>
        </a:p>
      </dgm:t>
    </dgm:pt>
    <dgm:pt modelId="{B252161C-0257-4CE7-B929-FED844A30A1D}">
      <dgm:prSet/>
      <dgm:spPr/>
      <dgm:t>
        <a:bodyPr/>
        <a:lstStyle/>
        <a:p>
          <a:pPr>
            <a:buFont typeface="Arial" panose="020B0604020202020204" pitchFamily="34" charset="0"/>
            <a:buChar char="•"/>
          </a:pPr>
          <a:r>
            <a:rPr lang="el-GR" dirty="0">
              <a:latin typeface="Franklin Gothic Book" panose="020B0503020102020204" pitchFamily="34" charset="0"/>
            </a:rPr>
            <a:t>Εντοπισμός των βασικών απαιτήσεων τόσο για τους μέντορες όσο και για τους καθοδηγούμενους</a:t>
          </a:r>
          <a:endParaRPr lang="en-US" dirty="0">
            <a:latin typeface="Franklin Gothic Book" panose="020B0503020102020204" pitchFamily="34" charset="0"/>
          </a:endParaRPr>
        </a:p>
      </dgm:t>
    </dgm:pt>
    <dgm:pt modelId="{28C918E1-A3C4-48D3-A1BC-D9DAAE0D756E}" type="parTrans" cxnId="{9B2FB1AA-19C2-4319-846D-E8D411AA6810}">
      <dgm:prSet/>
      <dgm:spPr/>
      <dgm:t>
        <a:bodyPr/>
        <a:lstStyle/>
        <a:p>
          <a:endParaRPr lang="en-GB"/>
        </a:p>
      </dgm:t>
    </dgm:pt>
    <dgm:pt modelId="{8CB18CE4-1698-45A1-8BF9-745C7B90B259}" type="sibTrans" cxnId="{9B2FB1AA-19C2-4319-846D-E8D411AA6810}">
      <dgm:prSet/>
      <dgm:spPr/>
      <dgm:t>
        <a:bodyPr/>
        <a:lstStyle/>
        <a:p>
          <a:endParaRPr lang="en-GB"/>
        </a:p>
      </dgm:t>
    </dgm:pt>
    <dgm:pt modelId="{ED4BA514-A6F5-44C6-992E-7EBF4AC503FB}">
      <dgm:prSet/>
      <dgm:spPr/>
      <dgm:t>
        <a:bodyPr/>
        <a:lstStyle/>
        <a:p>
          <a:pPr>
            <a:buFont typeface="Arial" panose="020B0604020202020204" pitchFamily="34" charset="0"/>
            <a:buChar char="•"/>
          </a:pPr>
          <a:r>
            <a:rPr lang="el-GR" dirty="0">
              <a:latin typeface="Franklin Gothic Book" panose="020B0503020102020204" pitchFamily="34" charset="0"/>
            </a:rPr>
            <a:t>Περιγράψτε μια στρατηγική για την πρόσληψη μεντόρων και καθοδηγούμενων.</a:t>
          </a:r>
          <a:endParaRPr lang="en-US" dirty="0">
            <a:latin typeface="Franklin Gothic Book" panose="020B0503020102020204" pitchFamily="34" charset="0"/>
          </a:endParaRPr>
        </a:p>
      </dgm:t>
    </dgm:pt>
    <dgm:pt modelId="{97544ADB-60CC-420E-8998-68A67DAD27F7}" type="parTrans" cxnId="{40E7CCF8-D74F-45A9-940A-7E5113F83C2F}">
      <dgm:prSet/>
      <dgm:spPr/>
      <dgm:t>
        <a:bodyPr/>
        <a:lstStyle/>
        <a:p>
          <a:endParaRPr lang="en-GB"/>
        </a:p>
      </dgm:t>
    </dgm:pt>
    <dgm:pt modelId="{A103288C-81E7-42AA-A10C-3D8F6956A813}" type="sibTrans" cxnId="{40E7CCF8-D74F-45A9-940A-7E5113F83C2F}">
      <dgm:prSet/>
      <dgm:spPr/>
      <dgm:t>
        <a:bodyPr/>
        <a:lstStyle/>
        <a:p>
          <a:endParaRPr lang="en-GB"/>
        </a:p>
      </dgm:t>
    </dgm:pt>
    <dgm:pt modelId="{4E74DE61-6F44-476D-A033-E3FB045F426A}">
      <dgm:prSet/>
      <dgm:spPr/>
      <dgm:t>
        <a:bodyPr/>
        <a:lstStyle/>
        <a:p>
          <a:pPr>
            <a:buFont typeface="Arial" panose="020B0604020202020204" pitchFamily="34" charset="0"/>
            <a:buChar char="•"/>
          </a:pPr>
          <a:r>
            <a:rPr lang="el-GR" dirty="0">
              <a:latin typeface="Franklin Gothic Book" panose="020B0503020102020204" pitchFamily="34" charset="0"/>
            </a:rPr>
            <a:t>Αποφασίστε πόση επιρροή θα έχουν οι συμμετέχοντες στη διαδικασία σύζευξης</a:t>
          </a:r>
          <a:endParaRPr lang="en-US" dirty="0">
            <a:latin typeface="Franklin Gothic Book" panose="020B0503020102020204" pitchFamily="34" charset="0"/>
          </a:endParaRPr>
        </a:p>
      </dgm:t>
    </dgm:pt>
    <dgm:pt modelId="{015B8DB7-B4D0-459E-AF39-F6E0567729E6}" type="parTrans" cxnId="{65E39ED8-F78C-4711-B979-9A8CAB2831A2}">
      <dgm:prSet/>
      <dgm:spPr/>
      <dgm:t>
        <a:bodyPr/>
        <a:lstStyle/>
        <a:p>
          <a:endParaRPr lang="en-GB"/>
        </a:p>
      </dgm:t>
    </dgm:pt>
    <dgm:pt modelId="{8630E21F-2F93-47F2-8EC4-42D9CB0E7492}" type="sibTrans" cxnId="{65E39ED8-F78C-4711-B979-9A8CAB2831A2}">
      <dgm:prSet/>
      <dgm:spPr/>
      <dgm:t>
        <a:bodyPr/>
        <a:lstStyle/>
        <a:p>
          <a:endParaRPr lang="en-GB"/>
        </a:p>
      </dgm:t>
    </dgm:pt>
    <dgm:pt modelId="{8CB93A01-88DB-4FBD-BDD0-2B6320CEA438}">
      <dgm:prSet/>
      <dgm:spPr/>
      <dgm:t>
        <a:bodyPr/>
        <a:lstStyle/>
        <a:p>
          <a:r>
            <a:rPr lang="el-GR" b="1" dirty="0"/>
            <a:t>Βήμα 3 - Δημιουργία προφίλ και κριτηρίων σύζευξης</a:t>
          </a:r>
          <a:endParaRPr lang="en-US" dirty="0">
            <a:latin typeface="Franklin Gothic Book" panose="020B0503020102020204" pitchFamily="34" charset="0"/>
          </a:endParaRPr>
        </a:p>
      </dgm:t>
    </dgm:pt>
    <dgm:pt modelId="{71A40F1A-9AFD-4B43-8A82-26046FA1935F}" type="parTrans" cxnId="{ADD2E5D0-E0BF-4C54-B69A-C75BF12889C4}">
      <dgm:prSet/>
      <dgm:spPr/>
      <dgm:t>
        <a:bodyPr/>
        <a:lstStyle/>
        <a:p>
          <a:endParaRPr lang="en-GB"/>
        </a:p>
      </dgm:t>
    </dgm:pt>
    <dgm:pt modelId="{24E7025D-9B56-48E1-B973-9D94B70D8325}" type="sibTrans" cxnId="{ADD2E5D0-E0BF-4C54-B69A-C75BF12889C4}">
      <dgm:prSet/>
      <dgm:spPr/>
      <dgm:t>
        <a:bodyPr/>
        <a:lstStyle/>
        <a:p>
          <a:endParaRPr lang="en-GB"/>
        </a:p>
      </dgm:t>
    </dgm:pt>
    <dgm:pt modelId="{262ACE86-A1CE-47C3-8E3B-C85895FFFDFD}">
      <dgm:prSet/>
      <dgm:spPr/>
      <dgm:t>
        <a:bodyPr/>
        <a:lstStyle/>
        <a:p>
          <a:pPr>
            <a:buFont typeface="Arial" panose="020B0604020202020204" pitchFamily="34" charset="0"/>
            <a:buChar char="•"/>
          </a:pPr>
          <a:r>
            <a:rPr lang="el-GR" dirty="0">
              <a:latin typeface="Franklin Gothic Book" panose="020B0503020102020204" pitchFamily="34" charset="0"/>
            </a:rPr>
            <a:t>Συγκεντρώστε πληροφορίες για τους καθοδηγούμενους και τους μέντορες, συμπεριλαμβανομένης της τρέχουσας θέσης τους, της προηγούμενης εργασιακής εμπειρίας, του εκπαιδευτικού υπόβαθρου και των προσωπικών τους ενδιαφερόντων ή χόμπι.</a:t>
          </a:r>
          <a:endParaRPr lang="en-US" dirty="0">
            <a:latin typeface="Franklin Gothic Book" panose="020B0503020102020204" pitchFamily="34" charset="0"/>
          </a:endParaRPr>
        </a:p>
      </dgm:t>
    </dgm:pt>
    <dgm:pt modelId="{40DCECBC-5FB1-421E-AE53-1988FF90C6F1}" type="parTrans" cxnId="{A1FD7AF0-8689-4F59-B3B5-CF124C62CDF5}">
      <dgm:prSet/>
      <dgm:spPr/>
      <dgm:t>
        <a:bodyPr/>
        <a:lstStyle/>
        <a:p>
          <a:endParaRPr lang="en-GB"/>
        </a:p>
      </dgm:t>
    </dgm:pt>
    <dgm:pt modelId="{D6616C3E-4200-493E-9EE0-6CE1E915B7FF}" type="sibTrans" cxnId="{A1FD7AF0-8689-4F59-B3B5-CF124C62CDF5}">
      <dgm:prSet/>
      <dgm:spPr/>
      <dgm:t>
        <a:bodyPr/>
        <a:lstStyle/>
        <a:p>
          <a:endParaRPr lang="en-GB"/>
        </a:p>
      </dgm:t>
    </dgm:pt>
    <dgm:pt modelId="{2DC10E77-FD3F-431C-96AC-15823FEDE79E}">
      <dgm:prSet/>
      <dgm:spPr/>
      <dgm:t>
        <a:bodyPr/>
        <a:lstStyle/>
        <a:p>
          <a:pPr>
            <a:buFont typeface="Arial" panose="020B0604020202020204" pitchFamily="34" charset="0"/>
            <a:buChar char="•"/>
          </a:pPr>
          <a:r>
            <a:rPr lang="el-GR" dirty="0">
              <a:latin typeface="Franklin Gothic Book" panose="020B0503020102020204" pitchFamily="34" charset="0"/>
            </a:rPr>
            <a:t>Αναπτύξτε ερωτήσεις όπως: «Σε ποιες δεξιότητες αισθάνεστε ικανός/η;».</a:t>
          </a:r>
          <a:endParaRPr lang="en-US" dirty="0">
            <a:latin typeface="Franklin Gothic Book" panose="020B0503020102020204" pitchFamily="34" charset="0"/>
          </a:endParaRPr>
        </a:p>
      </dgm:t>
    </dgm:pt>
    <dgm:pt modelId="{AED01F00-928A-4FAA-B136-DAD0D1D953C4}" type="parTrans" cxnId="{4FF71B29-A7B9-4A3B-97DD-254542F6ACD0}">
      <dgm:prSet/>
      <dgm:spPr/>
      <dgm:t>
        <a:bodyPr/>
        <a:lstStyle/>
        <a:p>
          <a:endParaRPr lang="en-GB"/>
        </a:p>
      </dgm:t>
    </dgm:pt>
    <dgm:pt modelId="{8F677B34-FEE3-4CFC-9A39-2C8255077990}" type="sibTrans" cxnId="{4FF71B29-A7B9-4A3B-97DD-254542F6ACD0}">
      <dgm:prSet/>
      <dgm:spPr/>
      <dgm:t>
        <a:bodyPr/>
        <a:lstStyle/>
        <a:p>
          <a:endParaRPr lang="en-GB"/>
        </a:p>
      </dgm:t>
    </dgm:pt>
    <dgm:pt modelId="{B8BCF285-8A9F-44EF-9257-A1C93267CEEB}" type="pres">
      <dgm:prSet presAssocID="{C04BE7AC-8FC9-4A82-84CC-D91B3779F87A}" presName="Name0" presStyleCnt="0">
        <dgm:presLayoutVars>
          <dgm:dir/>
          <dgm:animLvl val="lvl"/>
          <dgm:resizeHandles val="exact"/>
        </dgm:presLayoutVars>
      </dgm:prSet>
      <dgm:spPr/>
    </dgm:pt>
    <dgm:pt modelId="{AB5571E2-6E51-4705-B4C4-809F1F3FE1D6}" type="pres">
      <dgm:prSet presAssocID="{E6D28BFE-8F9B-4230-BF29-6D8A492460B9}" presName="composite" presStyleCnt="0"/>
      <dgm:spPr/>
    </dgm:pt>
    <dgm:pt modelId="{D3ABF253-BB29-4B0D-B889-736296FE411D}" type="pres">
      <dgm:prSet presAssocID="{E6D28BFE-8F9B-4230-BF29-6D8A492460B9}" presName="parTx" presStyleLbl="node1" presStyleIdx="0" presStyleCnt="3">
        <dgm:presLayoutVars>
          <dgm:chMax val="0"/>
          <dgm:chPref val="0"/>
          <dgm:bulletEnabled val="1"/>
        </dgm:presLayoutVars>
      </dgm:prSet>
      <dgm:spPr/>
    </dgm:pt>
    <dgm:pt modelId="{3969FF76-3946-4AD0-86B6-9BC961E38124}" type="pres">
      <dgm:prSet presAssocID="{E6D28BFE-8F9B-4230-BF29-6D8A492460B9}" presName="desTx" presStyleLbl="revTx" presStyleIdx="0" presStyleCnt="3">
        <dgm:presLayoutVars>
          <dgm:bulletEnabled val="1"/>
        </dgm:presLayoutVars>
      </dgm:prSet>
      <dgm:spPr/>
    </dgm:pt>
    <dgm:pt modelId="{DD008538-D06C-4C3B-AEF0-6AF8ACF6692F}" type="pres">
      <dgm:prSet presAssocID="{E26B902A-E9B8-4536-9C9E-12CE6EE51BFF}" presName="space" presStyleCnt="0"/>
      <dgm:spPr/>
    </dgm:pt>
    <dgm:pt modelId="{321DFA64-BB9F-4313-94BD-E9003E189760}" type="pres">
      <dgm:prSet presAssocID="{4EA5D1E5-632B-462E-B2B3-5F3622BE4B2A}" presName="composite" presStyleCnt="0"/>
      <dgm:spPr/>
    </dgm:pt>
    <dgm:pt modelId="{8AFC65CE-87C5-484F-BF84-E82893CB9CDA}" type="pres">
      <dgm:prSet presAssocID="{4EA5D1E5-632B-462E-B2B3-5F3622BE4B2A}" presName="parTx" presStyleLbl="node1" presStyleIdx="1" presStyleCnt="3">
        <dgm:presLayoutVars>
          <dgm:chMax val="0"/>
          <dgm:chPref val="0"/>
          <dgm:bulletEnabled val="1"/>
        </dgm:presLayoutVars>
      </dgm:prSet>
      <dgm:spPr/>
    </dgm:pt>
    <dgm:pt modelId="{8DB660DE-F4CE-4284-AC39-2F78FA322154}" type="pres">
      <dgm:prSet presAssocID="{4EA5D1E5-632B-462E-B2B3-5F3622BE4B2A}" presName="desTx" presStyleLbl="revTx" presStyleIdx="1" presStyleCnt="3">
        <dgm:presLayoutVars>
          <dgm:bulletEnabled val="1"/>
        </dgm:presLayoutVars>
      </dgm:prSet>
      <dgm:spPr/>
    </dgm:pt>
    <dgm:pt modelId="{26E237E0-AF01-4932-A431-284929AFCBEF}" type="pres">
      <dgm:prSet presAssocID="{82727B46-225D-4B64-919A-7F98F21486AB}" presName="space" presStyleCnt="0"/>
      <dgm:spPr/>
    </dgm:pt>
    <dgm:pt modelId="{E68E010A-B6E5-4F42-9532-F69893970A43}" type="pres">
      <dgm:prSet presAssocID="{8CB93A01-88DB-4FBD-BDD0-2B6320CEA438}" presName="composite" presStyleCnt="0"/>
      <dgm:spPr/>
    </dgm:pt>
    <dgm:pt modelId="{5D4550B9-1913-4BBE-AC97-745246275D07}" type="pres">
      <dgm:prSet presAssocID="{8CB93A01-88DB-4FBD-BDD0-2B6320CEA438}" presName="parTx" presStyleLbl="node1" presStyleIdx="2" presStyleCnt="3">
        <dgm:presLayoutVars>
          <dgm:chMax val="0"/>
          <dgm:chPref val="0"/>
          <dgm:bulletEnabled val="1"/>
        </dgm:presLayoutVars>
      </dgm:prSet>
      <dgm:spPr/>
    </dgm:pt>
    <dgm:pt modelId="{37B8E7D1-9DF5-4260-8DC7-8985F7AF12AC}" type="pres">
      <dgm:prSet presAssocID="{8CB93A01-88DB-4FBD-BDD0-2B6320CEA438}" presName="desTx" presStyleLbl="revTx" presStyleIdx="2" presStyleCnt="3">
        <dgm:presLayoutVars>
          <dgm:bulletEnabled val="1"/>
        </dgm:presLayoutVars>
      </dgm:prSet>
      <dgm:spPr/>
    </dgm:pt>
  </dgm:ptLst>
  <dgm:cxnLst>
    <dgm:cxn modelId="{57B86E0F-A9B6-4018-9EB3-08D038CE3E24}" type="presOf" srcId="{4E74DE61-6F44-476D-A033-E3FB045F426A}" destId="{8DB660DE-F4CE-4284-AC39-2F78FA322154}" srcOrd="0" destOrd="2" presId="urn:microsoft.com/office/officeart/2005/8/layout/chevron1"/>
    <dgm:cxn modelId="{AC1AF810-A428-4FDD-98F5-FA9B1CE21CC3}" type="presOf" srcId="{262ACE86-A1CE-47C3-8E3B-C85895FFFDFD}" destId="{37B8E7D1-9DF5-4260-8DC7-8985F7AF12AC}" srcOrd="0" destOrd="0" presId="urn:microsoft.com/office/officeart/2005/8/layout/chevron1"/>
    <dgm:cxn modelId="{9746E117-01F0-4C84-B120-6D0E8FFE2F7E}" type="presOf" srcId="{7BB15207-95BC-441C-811F-32074B6C92FD}" destId="{3969FF76-3946-4AD0-86B6-9BC961E38124}" srcOrd="0" destOrd="0" presId="urn:microsoft.com/office/officeart/2005/8/layout/chevron1"/>
    <dgm:cxn modelId="{C4DFCC19-46BB-42F9-9130-14959D2B9ACF}" type="presOf" srcId="{2DC10E77-FD3F-431C-96AC-15823FEDE79E}" destId="{37B8E7D1-9DF5-4260-8DC7-8985F7AF12AC}" srcOrd="0" destOrd="1" presId="urn:microsoft.com/office/officeart/2005/8/layout/chevron1"/>
    <dgm:cxn modelId="{80ECC41D-B1DD-4A78-8DA7-36E33E87357E}" type="presOf" srcId="{B252161C-0257-4CE7-B929-FED844A30A1D}" destId="{8DB660DE-F4CE-4284-AC39-2F78FA322154}" srcOrd="0" destOrd="0" presId="urn:microsoft.com/office/officeart/2005/8/layout/chevron1"/>
    <dgm:cxn modelId="{4FF71B29-A7B9-4A3B-97DD-254542F6ACD0}" srcId="{8CB93A01-88DB-4FBD-BDD0-2B6320CEA438}" destId="{2DC10E77-FD3F-431C-96AC-15823FEDE79E}" srcOrd="1" destOrd="0" parTransId="{AED01F00-928A-4FAA-B136-DAD0D1D953C4}" sibTransId="{8F677B34-FEE3-4CFC-9A39-2C8255077990}"/>
    <dgm:cxn modelId="{6AAB4F2B-C468-498C-BC85-8509DBB12BFB}" type="presOf" srcId="{4EA5D1E5-632B-462E-B2B3-5F3622BE4B2A}" destId="{8AFC65CE-87C5-484F-BF84-E82893CB9CDA}" srcOrd="0" destOrd="0" presId="urn:microsoft.com/office/officeart/2005/8/layout/chevron1"/>
    <dgm:cxn modelId="{76640E30-D1DA-434D-B6D0-221DDC8663B3}" srcId="{E6D28BFE-8F9B-4230-BF29-6D8A492460B9}" destId="{D55D604D-B7E3-47A5-91D2-5C5607BDBBA9}" srcOrd="1" destOrd="0" parTransId="{6407FCF1-A5B5-40F7-839A-FCDB1AB8EB2B}" sibTransId="{76FB39BD-4C36-4E32-910C-BDEFC10ADE09}"/>
    <dgm:cxn modelId="{43ED774A-526B-4186-BBBB-00007B13BE5B}" type="presOf" srcId="{E6D28BFE-8F9B-4230-BF29-6D8A492460B9}" destId="{D3ABF253-BB29-4B0D-B889-736296FE411D}" srcOrd="0" destOrd="0" presId="urn:microsoft.com/office/officeart/2005/8/layout/chevron1"/>
    <dgm:cxn modelId="{0AF42250-147D-4387-9FA8-BE4A116604CE}" srcId="{C04BE7AC-8FC9-4A82-84CC-D91B3779F87A}" destId="{E6D28BFE-8F9B-4230-BF29-6D8A492460B9}" srcOrd="0" destOrd="0" parTransId="{6383D3FB-7947-4738-A19B-BC2E4006D76C}" sibTransId="{E26B902A-E9B8-4536-9C9E-12CE6EE51BFF}"/>
    <dgm:cxn modelId="{FEDBF076-B21D-4BFF-9EDB-D89B29343371}" type="presOf" srcId="{D55D604D-B7E3-47A5-91D2-5C5607BDBBA9}" destId="{3969FF76-3946-4AD0-86B6-9BC961E38124}" srcOrd="0" destOrd="1" presId="urn:microsoft.com/office/officeart/2005/8/layout/chevron1"/>
    <dgm:cxn modelId="{EEA79F84-F293-4346-9C9B-8E8C48C010D5}" srcId="{E6D28BFE-8F9B-4230-BF29-6D8A492460B9}" destId="{7BB15207-95BC-441C-811F-32074B6C92FD}" srcOrd="0" destOrd="0" parTransId="{16B39F62-A4E9-44C2-B97C-38AA6B2D34B9}" sibTransId="{C1CB4019-85A0-4701-92AE-BC9A2A568BB3}"/>
    <dgm:cxn modelId="{80596E88-D280-4E8F-83DC-9C9698A2AD01}" srcId="{C04BE7AC-8FC9-4A82-84CC-D91B3779F87A}" destId="{4EA5D1E5-632B-462E-B2B3-5F3622BE4B2A}" srcOrd="1" destOrd="0" parTransId="{CFBE6AA0-401A-4CB3-B3F1-91A2A182161E}" sibTransId="{82727B46-225D-4B64-919A-7F98F21486AB}"/>
    <dgm:cxn modelId="{5E3F6E90-83A7-420B-8C75-C65574756A0F}" type="presOf" srcId="{C04BE7AC-8FC9-4A82-84CC-D91B3779F87A}" destId="{B8BCF285-8A9F-44EF-9257-A1C93267CEEB}" srcOrd="0" destOrd="0" presId="urn:microsoft.com/office/officeart/2005/8/layout/chevron1"/>
    <dgm:cxn modelId="{D61AE6A0-58A7-42E9-AF56-C428EA8F91E4}" type="presOf" srcId="{8CB93A01-88DB-4FBD-BDD0-2B6320CEA438}" destId="{5D4550B9-1913-4BBE-AC97-745246275D07}" srcOrd="0" destOrd="0" presId="urn:microsoft.com/office/officeart/2005/8/layout/chevron1"/>
    <dgm:cxn modelId="{9B2FB1AA-19C2-4319-846D-E8D411AA6810}" srcId="{4EA5D1E5-632B-462E-B2B3-5F3622BE4B2A}" destId="{B252161C-0257-4CE7-B929-FED844A30A1D}" srcOrd="0" destOrd="0" parTransId="{28C918E1-A3C4-48D3-A1BC-D9DAAE0D756E}" sibTransId="{8CB18CE4-1698-45A1-8BF9-745C7B90B259}"/>
    <dgm:cxn modelId="{ADD2E5D0-E0BF-4C54-B69A-C75BF12889C4}" srcId="{C04BE7AC-8FC9-4A82-84CC-D91B3779F87A}" destId="{8CB93A01-88DB-4FBD-BDD0-2B6320CEA438}" srcOrd="2" destOrd="0" parTransId="{71A40F1A-9AFD-4B43-8A82-26046FA1935F}" sibTransId="{24E7025D-9B56-48E1-B973-9D94B70D8325}"/>
    <dgm:cxn modelId="{65E39ED8-F78C-4711-B979-9A8CAB2831A2}" srcId="{4EA5D1E5-632B-462E-B2B3-5F3622BE4B2A}" destId="{4E74DE61-6F44-476D-A033-E3FB045F426A}" srcOrd="2" destOrd="0" parTransId="{015B8DB7-B4D0-459E-AF39-F6E0567729E6}" sibTransId="{8630E21F-2F93-47F2-8EC4-42D9CB0E7492}"/>
    <dgm:cxn modelId="{A1FD7AF0-8689-4F59-B3B5-CF124C62CDF5}" srcId="{8CB93A01-88DB-4FBD-BDD0-2B6320CEA438}" destId="{262ACE86-A1CE-47C3-8E3B-C85895FFFDFD}" srcOrd="0" destOrd="0" parTransId="{40DCECBC-5FB1-421E-AE53-1988FF90C6F1}" sibTransId="{D6616C3E-4200-493E-9EE0-6CE1E915B7FF}"/>
    <dgm:cxn modelId="{4B2E13F1-07EA-43E2-8ADD-E1E7C50E4652}" type="presOf" srcId="{ED4BA514-A6F5-44C6-992E-7EBF4AC503FB}" destId="{8DB660DE-F4CE-4284-AC39-2F78FA322154}" srcOrd="0" destOrd="1" presId="urn:microsoft.com/office/officeart/2005/8/layout/chevron1"/>
    <dgm:cxn modelId="{40E7CCF8-D74F-45A9-940A-7E5113F83C2F}" srcId="{4EA5D1E5-632B-462E-B2B3-5F3622BE4B2A}" destId="{ED4BA514-A6F5-44C6-992E-7EBF4AC503FB}" srcOrd="1" destOrd="0" parTransId="{97544ADB-60CC-420E-8998-68A67DAD27F7}" sibTransId="{A103288C-81E7-42AA-A10C-3D8F6956A813}"/>
    <dgm:cxn modelId="{12497A6E-64DF-45AD-A144-7BA0DFF0AD0B}" type="presParOf" srcId="{B8BCF285-8A9F-44EF-9257-A1C93267CEEB}" destId="{AB5571E2-6E51-4705-B4C4-809F1F3FE1D6}" srcOrd="0" destOrd="0" presId="urn:microsoft.com/office/officeart/2005/8/layout/chevron1"/>
    <dgm:cxn modelId="{46DBB5BE-04E0-4601-A0DD-92058585C404}" type="presParOf" srcId="{AB5571E2-6E51-4705-B4C4-809F1F3FE1D6}" destId="{D3ABF253-BB29-4B0D-B889-736296FE411D}" srcOrd="0" destOrd="0" presId="urn:microsoft.com/office/officeart/2005/8/layout/chevron1"/>
    <dgm:cxn modelId="{FF4991C5-6684-47DE-A66E-7D5EBEDBAF8B}" type="presParOf" srcId="{AB5571E2-6E51-4705-B4C4-809F1F3FE1D6}" destId="{3969FF76-3946-4AD0-86B6-9BC961E38124}" srcOrd="1" destOrd="0" presId="urn:microsoft.com/office/officeart/2005/8/layout/chevron1"/>
    <dgm:cxn modelId="{BE143CE9-DFAB-4FEF-B1A6-E50709A9A804}" type="presParOf" srcId="{B8BCF285-8A9F-44EF-9257-A1C93267CEEB}" destId="{DD008538-D06C-4C3B-AEF0-6AF8ACF6692F}" srcOrd="1" destOrd="0" presId="urn:microsoft.com/office/officeart/2005/8/layout/chevron1"/>
    <dgm:cxn modelId="{47374A39-A148-41EA-B33E-73D6D5E2A97A}" type="presParOf" srcId="{B8BCF285-8A9F-44EF-9257-A1C93267CEEB}" destId="{321DFA64-BB9F-4313-94BD-E9003E189760}" srcOrd="2" destOrd="0" presId="urn:microsoft.com/office/officeart/2005/8/layout/chevron1"/>
    <dgm:cxn modelId="{197A9C2E-9E21-48A1-BA01-8CC110CE2D7E}" type="presParOf" srcId="{321DFA64-BB9F-4313-94BD-E9003E189760}" destId="{8AFC65CE-87C5-484F-BF84-E82893CB9CDA}" srcOrd="0" destOrd="0" presId="urn:microsoft.com/office/officeart/2005/8/layout/chevron1"/>
    <dgm:cxn modelId="{9D3B6ABC-FB78-494A-8359-A9A3D8B8063E}" type="presParOf" srcId="{321DFA64-BB9F-4313-94BD-E9003E189760}" destId="{8DB660DE-F4CE-4284-AC39-2F78FA322154}" srcOrd="1" destOrd="0" presId="urn:microsoft.com/office/officeart/2005/8/layout/chevron1"/>
    <dgm:cxn modelId="{F763A1C6-802E-4F7D-9C35-4088308937B8}" type="presParOf" srcId="{B8BCF285-8A9F-44EF-9257-A1C93267CEEB}" destId="{26E237E0-AF01-4932-A431-284929AFCBEF}" srcOrd="3" destOrd="0" presId="urn:microsoft.com/office/officeart/2005/8/layout/chevron1"/>
    <dgm:cxn modelId="{D53F59EC-A995-42BE-895C-2E6E903553C7}" type="presParOf" srcId="{B8BCF285-8A9F-44EF-9257-A1C93267CEEB}" destId="{E68E010A-B6E5-4F42-9532-F69893970A43}" srcOrd="4" destOrd="0" presId="urn:microsoft.com/office/officeart/2005/8/layout/chevron1"/>
    <dgm:cxn modelId="{BC78B888-A5D6-441B-9195-6B67314498D9}" type="presParOf" srcId="{E68E010A-B6E5-4F42-9532-F69893970A43}" destId="{5D4550B9-1913-4BBE-AC97-745246275D07}" srcOrd="0" destOrd="0" presId="urn:microsoft.com/office/officeart/2005/8/layout/chevron1"/>
    <dgm:cxn modelId="{228816BE-5C41-440F-9D90-DB6F631178AD}" type="presParOf" srcId="{E68E010A-B6E5-4F42-9532-F69893970A43}" destId="{37B8E7D1-9DF5-4260-8DC7-8985F7AF12A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0B1C5-89A8-4F09-A312-447CA2FBA9EF}">
      <dsp:nvSpPr>
        <dsp:cNvPr id="0" name=""/>
        <dsp:cNvSpPr/>
      </dsp:nvSpPr>
      <dsp:spPr>
        <a:xfrm>
          <a:off x="0" y="218672"/>
          <a:ext cx="5730752" cy="2292301"/>
        </a:xfrm>
        <a:prstGeom prst="leftRightRibb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40CC5-883A-4A64-83B6-1F5FCE721417}">
      <dsp:nvSpPr>
        <dsp:cNvPr id="0" name=""/>
        <dsp:cNvSpPr/>
      </dsp:nvSpPr>
      <dsp:spPr>
        <a:xfrm>
          <a:off x="687690" y="619825"/>
          <a:ext cx="1891148" cy="11232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l" defTabSz="622300" rtl="0">
            <a:lnSpc>
              <a:spcPct val="90000"/>
            </a:lnSpc>
            <a:spcBef>
              <a:spcPct val="0"/>
            </a:spcBef>
            <a:spcAft>
              <a:spcPct val="35000"/>
            </a:spcAft>
            <a:buNone/>
          </a:pPr>
          <a:r>
            <a:rPr lang="el-GR" sz="1400" b="1" kern="1200" dirty="0">
              <a:latin typeface="Franklin Gothic Book" panose="020B0503020102020204" pitchFamily="34" charset="0"/>
              <a:ea typeface="Tahoma" panose="020B0604030504040204" pitchFamily="34" charset="0"/>
              <a:cs typeface="Tahoma" panose="020B0604030504040204" pitchFamily="34" charset="0"/>
            </a:rPr>
            <a:t>Η</a:t>
          </a:r>
          <a:r>
            <a:rPr lang="el-GR" sz="1400" kern="1200" dirty="0">
              <a:latin typeface="Franklin Gothic Book" panose="020B0503020102020204" pitchFamily="34" charset="0"/>
              <a:ea typeface="Tahoma" panose="020B0604030504040204" pitchFamily="34" charset="0"/>
              <a:cs typeface="Tahoma" panose="020B0604030504040204" pitchFamily="34" charset="0"/>
            </a:rPr>
            <a:t> </a:t>
          </a:r>
          <a:r>
            <a:rPr lang="el-GR" sz="1400" b="1" kern="1200" dirty="0">
              <a:latin typeface="Franklin Gothic Book" panose="020B0503020102020204" pitchFamily="34" charset="0"/>
              <a:ea typeface="Tahoma" panose="020B0604030504040204" pitchFamily="34" charset="0"/>
              <a:cs typeface="Tahoma" panose="020B0604030504040204" pitchFamily="34" charset="0"/>
            </a:rPr>
            <a:t>διαδικασία σύζευξης</a:t>
          </a:r>
          <a:endParaRPr lang="en-GB" sz="1400" b="1" u="none" kern="1200" dirty="0">
            <a:latin typeface="Franklin Gothic Book" panose="020B0503020102020204" pitchFamily="34" charset="0"/>
            <a:ea typeface="Tahoma" panose="020B0604030504040204" pitchFamily="34" charset="0"/>
            <a:cs typeface="Tahoma" panose="020B0604030504040204" pitchFamily="34" charset="0"/>
          </a:endParaRPr>
        </a:p>
        <a:p>
          <a:pPr marL="114300" lvl="1" indent="-114300" algn="l" defTabSz="622300" rtl="0">
            <a:lnSpc>
              <a:spcPct val="90000"/>
            </a:lnSpc>
            <a:spcBef>
              <a:spcPct val="0"/>
            </a:spcBef>
            <a:spcAft>
              <a:spcPct val="15000"/>
            </a:spcAft>
            <a:buChar char="•"/>
          </a:pPr>
          <a:r>
            <a:rPr lang="el-GR" sz="1400" u="none" kern="1200" dirty="0">
              <a:latin typeface="Franklin Gothic Book" panose="020B0503020102020204" pitchFamily="34" charset="0"/>
              <a:ea typeface="Tahoma" panose="020B0604030504040204" pitchFamily="34" charset="0"/>
              <a:cs typeface="Tahoma" panose="020B0604030504040204" pitchFamily="34" charset="0"/>
            </a:rPr>
            <a:t>Πώς γίνονται τα ζευγάρια</a:t>
          </a:r>
          <a:r>
            <a:rPr lang="el-GR" sz="1600" u="none" kern="1200" dirty="0">
              <a:latin typeface="Franklin Gothic Book" panose="020B0503020102020204" pitchFamily="34" charset="0"/>
              <a:ea typeface="Calibri"/>
              <a:cs typeface="Calibri"/>
            </a:rPr>
            <a:t>;</a:t>
          </a:r>
          <a:endParaRPr lang="en-GB" sz="1600" u="none" kern="1200" dirty="0">
            <a:latin typeface="Franklin Gothic Book" panose="020B0503020102020204" pitchFamily="34" charset="0"/>
            <a:ea typeface="Calibri"/>
            <a:cs typeface="Calibri"/>
          </a:endParaRPr>
        </a:p>
      </dsp:txBody>
      <dsp:txXfrm>
        <a:off x="687690" y="619825"/>
        <a:ext cx="1891148" cy="1123227"/>
      </dsp:txXfrm>
    </dsp:sp>
    <dsp:sp modelId="{53388F54-82C2-49F5-BD85-F1CC81F9F7CB}">
      <dsp:nvSpPr>
        <dsp:cNvPr id="0" name=""/>
        <dsp:cNvSpPr/>
      </dsp:nvSpPr>
      <dsp:spPr>
        <a:xfrm>
          <a:off x="2865376" y="986593"/>
          <a:ext cx="2234993" cy="11232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l" defTabSz="622300">
            <a:lnSpc>
              <a:spcPct val="90000"/>
            </a:lnSpc>
            <a:spcBef>
              <a:spcPct val="0"/>
            </a:spcBef>
            <a:spcAft>
              <a:spcPct val="35000"/>
            </a:spcAft>
            <a:buNone/>
          </a:pPr>
          <a:r>
            <a:rPr lang="el-GR" sz="1400" b="1" kern="1200" dirty="0">
              <a:latin typeface="Franklin Gothic Book" panose="020B0503020102020204" pitchFamily="34" charset="0"/>
              <a:ea typeface="Tahoma" panose="020B0604030504040204" pitchFamily="34" charset="0"/>
              <a:cs typeface="Tahoma" panose="020B0604030504040204" pitchFamily="34" charset="0"/>
            </a:rPr>
            <a:t>Ατομικά χαρακτηριστικά</a:t>
          </a:r>
          <a:endParaRPr lang="en-GB" sz="1400" b="1" u="none" kern="1200" dirty="0">
            <a:latin typeface="Franklin Gothic Book" panose="020B0503020102020204" pitchFamily="34" charset="0"/>
            <a:ea typeface="Tahoma" panose="020B0604030504040204" pitchFamily="34" charset="0"/>
            <a:cs typeface="Tahoma" panose="020B0604030504040204" pitchFamily="34" charset="0"/>
          </a:endParaRPr>
        </a:p>
        <a:p>
          <a:pPr marL="114300" lvl="1" indent="-114300" algn="l" defTabSz="622300" rtl="0">
            <a:lnSpc>
              <a:spcPct val="90000"/>
            </a:lnSpc>
            <a:spcBef>
              <a:spcPct val="0"/>
            </a:spcBef>
            <a:spcAft>
              <a:spcPct val="15000"/>
            </a:spcAft>
            <a:buChar char="•"/>
          </a:pPr>
          <a:r>
            <a:rPr lang="el-GR" sz="1400" u="none" kern="1200" dirty="0">
              <a:latin typeface="Franklin Gothic Book" panose="020B0503020102020204" pitchFamily="34" charset="0"/>
              <a:ea typeface="Tahoma" panose="020B0604030504040204" pitchFamily="34" charset="0"/>
              <a:cs typeface="Tahoma" panose="020B0604030504040204" pitchFamily="34" charset="0"/>
            </a:rPr>
            <a:t>Ποια είναι τα ατομικά χαρακτηριστικά με βάση τα οποία γίνονται οι συζεύξεις;</a:t>
          </a:r>
          <a:endParaRPr lang="pt-PT" sz="1400" u="none" kern="1200" dirty="0">
            <a:latin typeface="Franklin Gothic Book" panose="020B0503020102020204" pitchFamily="34" charset="0"/>
            <a:ea typeface="Tahoma" panose="020B0604030504040204" pitchFamily="34" charset="0"/>
            <a:cs typeface="Tahoma" panose="020B0604030504040204" pitchFamily="34" charset="0"/>
          </a:endParaRPr>
        </a:p>
      </dsp:txBody>
      <dsp:txXfrm>
        <a:off x="2865376" y="986593"/>
        <a:ext cx="2234993" cy="1123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64D96-683E-4AF2-9D3C-4853A474DA53}">
      <dsp:nvSpPr>
        <dsp:cNvPr id="0" name=""/>
        <dsp:cNvSpPr/>
      </dsp:nvSpPr>
      <dsp:spPr>
        <a:xfrm>
          <a:off x="762441" y="0"/>
          <a:ext cx="3076302" cy="3076302"/>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DC7A7-B2B4-4143-BCA2-BBCFDDD1F465}">
      <dsp:nvSpPr>
        <dsp:cNvPr id="0" name=""/>
        <dsp:cNvSpPr/>
      </dsp:nvSpPr>
      <dsp:spPr>
        <a:xfrm>
          <a:off x="2300592" y="309282"/>
          <a:ext cx="1999596" cy="728218"/>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l-GR" sz="1600" i="0" kern="1200" dirty="0">
              <a:latin typeface="calibri light"/>
              <a:ea typeface="calibri light"/>
              <a:cs typeface="calibri light"/>
            </a:rPr>
            <a:t>Βιωματικά χαρακτηριστικά</a:t>
          </a:r>
          <a:endParaRPr lang="pt-PT" sz="1600" i="0" kern="1200" dirty="0">
            <a:latin typeface="calibri light"/>
            <a:ea typeface="calibri light"/>
            <a:cs typeface="calibri light"/>
          </a:endParaRPr>
        </a:p>
      </dsp:txBody>
      <dsp:txXfrm>
        <a:off x="2336141" y="344831"/>
        <a:ext cx="1928498" cy="657120"/>
      </dsp:txXfrm>
    </dsp:sp>
    <dsp:sp modelId="{D03AC348-3BB6-4598-9B24-B8D613485C28}">
      <dsp:nvSpPr>
        <dsp:cNvPr id="0" name=""/>
        <dsp:cNvSpPr/>
      </dsp:nvSpPr>
      <dsp:spPr>
        <a:xfrm>
          <a:off x="2300592" y="1128528"/>
          <a:ext cx="1999596" cy="728218"/>
        </a:xfrm>
        <a:prstGeom prst="round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i="0" kern="1200" dirty="0">
              <a:latin typeface="calibri light"/>
              <a:ea typeface="calibri light"/>
              <a:cs typeface="calibri light"/>
            </a:rPr>
            <a:t>Επιφανειακά χαρακτηριστικά</a:t>
          </a:r>
          <a:endParaRPr lang="pt-PT" sz="1600" i="0" kern="1200" dirty="0">
            <a:latin typeface="calibri light"/>
            <a:ea typeface="calibri light"/>
            <a:cs typeface="calibri light"/>
          </a:endParaRPr>
        </a:p>
      </dsp:txBody>
      <dsp:txXfrm>
        <a:off x="2336141" y="1164077"/>
        <a:ext cx="1928498" cy="657120"/>
      </dsp:txXfrm>
    </dsp:sp>
    <dsp:sp modelId="{3266D028-9F23-480E-B5CD-BAB91599AF2F}">
      <dsp:nvSpPr>
        <dsp:cNvPr id="0" name=""/>
        <dsp:cNvSpPr/>
      </dsp:nvSpPr>
      <dsp:spPr>
        <a:xfrm>
          <a:off x="2300592" y="1947774"/>
          <a:ext cx="1999596" cy="728218"/>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i="0" kern="1200" dirty="0">
              <a:latin typeface="calibri light"/>
              <a:ea typeface="calibri light"/>
              <a:cs typeface="calibri light"/>
            </a:rPr>
            <a:t>Χαρακτηριστικά βαθύτατου επιπέδου</a:t>
          </a:r>
          <a:endParaRPr lang="pt-PT" sz="1600" i="0" kern="1200" dirty="0"/>
        </a:p>
      </dsp:txBody>
      <dsp:txXfrm>
        <a:off x="2336141" y="1983323"/>
        <a:ext cx="1928498" cy="65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F36D2-19A1-42DD-ADC5-9226FD689E80}">
      <dsp:nvSpPr>
        <dsp:cNvPr id="0" name=""/>
        <dsp:cNvSpPr/>
      </dsp:nvSpPr>
      <dsp:spPr>
        <a:xfrm>
          <a:off x="1392276"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1529137" y="522657"/>
        <a:ext cx="16016" cy="3203"/>
      </dsp:txXfrm>
    </dsp:sp>
    <dsp:sp modelId="{3F009DC1-7B98-40E2-A6B1-78DE70D654F6}">
      <dsp:nvSpPr>
        <dsp:cNvPr id="0" name=""/>
        <dsp:cNvSpPr/>
      </dsp:nvSpPr>
      <dsp:spPr>
        <a:xfrm>
          <a:off x="1300" y="106425"/>
          <a:ext cx="1392776" cy="835665"/>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l-GR" sz="1500" b="0" i="0" kern="1200" dirty="0">
              <a:latin typeface="Franklin Gothic Book" panose="020B0503020102020204" pitchFamily="34" charset="0"/>
              <a:ea typeface="Calibri"/>
              <a:cs typeface="Calibri"/>
            </a:rPr>
            <a:t>Προετοιμάστε τις ανοικτές εφαρμογές</a:t>
          </a:r>
          <a:endParaRPr lang="en-GB" sz="1500" b="0" i="0" kern="1200" dirty="0">
            <a:latin typeface="Franklin Gothic Book" panose="020B0503020102020204" pitchFamily="34" charset="0"/>
            <a:ea typeface="Calibri"/>
            <a:cs typeface="Calibri"/>
          </a:endParaRPr>
        </a:p>
      </dsp:txBody>
      <dsp:txXfrm>
        <a:off x="1300" y="106425"/>
        <a:ext cx="1392776" cy="835665"/>
      </dsp:txXfrm>
    </dsp:sp>
    <dsp:sp modelId="{2C326B64-5ABA-43DB-BEF0-A78CF1DFDD96}">
      <dsp:nvSpPr>
        <dsp:cNvPr id="0" name=""/>
        <dsp:cNvSpPr/>
      </dsp:nvSpPr>
      <dsp:spPr>
        <a:xfrm>
          <a:off x="3105391"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96290"/>
              <a:satOff val="483"/>
              <a:lumOff val="48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242252" y="522657"/>
        <a:ext cx="16016" cy="3203"/>
      </dsp:txXfrm>
    </dsp:sp>
    <dsp:sp modelId="{36797015-B64C-4293-B8A4-4B1D00722A84}">
      <dsp:nvSpPr>
        <dsp:cNvPr id="0" name=""/>
        <dsp:cNvSpPr/>
      </dsp:nvSpPr>
      <dsp:spPr>
        <a:xfrm>
          <a:off x="1714415" y="106425"/>
          <a:ext cx="1392776" cy="835665"/>
        </a:xfrm>
        <a:prstGeom prst="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l-GR" sz="1500" b="0" i="0" kern="1200" dirty="0">
              <a:latin typeface="Franklin Gothic Book" panose="020B0503020102020204" pitchFamily="34" charset="0"/>
              <a:ea typeface="Calibri"/>
              <a:cs typeface="Calibri"/>
            </a:rPr>
            <a:t>Ορισμός κριτηρίων σύζευξης</a:t>
          </a:r>
          <a:endParaRPr lang="en-GB" sz="1500" b="0" i="0" kern="1200" dirty="0">
            <a:latin typeface="Franklin Gothic Book" panose="020B0503020102020204" pitchFamily="34" charset="0"/>
            <a:ea typeface="Calibri"/>
            <a:cs typeface="Calibri"/>
          </a:endParaRPr>
        </a:p>
      </dsp:txBody>
      <dsp:txXfrm>
        <a:off x="1714415" y="106425"/>
        <a:ext cx="1392776" cy="835665"/>
      </dsp:txXfrm>
    </dsp:sp>
    <dsp:sp modelId="{E2705528-4752-4AE5-B58B-A293028225D6}">
      <dsp:nvSpPr>
        <dsp:cNvPr id="0" name=""/>
        <dsp:cNvSpPr/>
      </dsp:nvSpPr>
      <dsp:spPr>
        <a:xfrm>
          <a:off x="4818505"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192581"/>
              <a:satOff val="966"/>
              <a:lumOff val="97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955366" y="522657"/>
        <a:ext cx="16016" cy="3203"/>
      </dsp:txXfrm>
    </dsp:sp>
    <dsp:sp modelId="{6B28A28B-7073-41D9-9A5D-5A6CC83E07D2}">
      <dsp:nvSpPr>
        <dsp:cNvPr id="0" name=""/>
        <dsp:cNvSpPr/>
      </dsp:nvSpPr>
      <dsp:spPr>
        <a:xfrm>
          <a:off x="3427529" y="106425"/>
          <a:ext cx="1392776" cy="835665"/>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l-GR" sz="1500" b="0" i="0" kern="1200" dirty="0">
              <a:latin typeface="Franklin Gothic Book" panose="020B0503020102020204" pitchFamily="34" charset="0"/>
              <a:ea typeface="Calibri"/>
              <a:cs typeface="Calibri"/>
            </a:rPr>
            <a:t>Εφαρμογές στην οθόνη</a:t>
          </a:r>
          <a:endParaRPr lang="en-GB" sz="1500" b="0" i="0" kern="1200" dirty="0">
            <a:latin typeface="Franklin Gothic Book" panose="020B0503020102020204" pitchFamily="34" charset="0"/>
            <a:ea typeface="Calibri"/>
            <a:cs typeface="Calibri"/>
          </a:endParaRPr>
        </a:p>
      </dsp:txBody>
      <dsp:txXfrm>
        <a:off x="3427529" y="106425"/>
        <a:ext cx="1392776" cy="835665"/>
      </dsp:txXfrm>
    </dsp:sp>
    <dsp:sp modelId="{EF225693-2AE7-48A5-BA87-5F817834D4B5}">
      <dsp:nvSpPr>
        <dsp:cNvPr id="0" name=""/>
        <dsp:cNvSpPr/>
      </dsp:nvSpPr>
      <dsp:spPr>
        <a:xfrm>
          <a:off x="697688" y="940291"/>
          <a:ext cx="5139344" cy="289738"/>
        </a:xfrm>
        <a:custGeom>
          <a:avLst/>
          <a:gdLst/>
          <a:ahLst/>
          <a:cxnLst/>
          <a:rect l="0" t="0" r="0" b="0"/>
          <a:pathLst>
            <a:path>
              <a:moveTo>
                <a:pt x="5139344" y="0"/>
              </a:moveTo>
              <a:lnTo>
                <a:pt x="5139344" y="161969"/>
              </a:lnTo>
              <a:lnTo>
                <a:pt x="0" y="161969"/>
              </a:lnTo>
              <a:lnTo>
                <a:pt x="0" y="289738"/>
              </a:lnTo>
            </a:path>
          </a:pathLst>
        </a:custGeom>
        <a:noFill/>
        <a:ln w="6350" cap="flat" cmpd="sng" algn="ctr">
          <a:solidFill>
            <a:schemeClr val="accent2">
              <a:shade val="90000"/>
              <a:hueOff val="-288871"/>
              <a:satOff val="1450"/>
              <a:lumOff val="1455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138627" y="1083559"/>
        <a:ext cx="257465" cy="3203"/>
      </dsp:txXfrm>
    </dsp:sp>
    <dsp:sp modelId="{A920145E-F81C-4866-9F62-19F150AC3AB6}">
      <dsp:nvSpPr>
        <dsp:cNvPr id="0" name=""/>
        <dsp:cNvSpPr/>
      </dsp:nvSpPr>
      <dsp:spPr>
        <a:xfrm>
          <a:off x="5140644" y="106425"/>
          <a:ext cx="1392776" cy="835665"/>
        </a:xfrm>
        <a:prstGeom prst="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l-GR" sz="1500" b="0" i="0" kern="1200" dirty="0">
              <a:latin typeface="Franklin Gothic Book" panose="020B0503020102020204" pitchFamily="34" charset="0"/>
              <a:ea typeface="Calibri"/>
              <a:cs typeface="Calibri"/>
            </a:rPr>
            <a:t>Διαδικασία σύζευξης</a:t>
          </a:r>
          <a:endParaRPr lang="en-GB" sz="1500" b="0" i="0" kern="1200" dirty="0">
            <a:latin typeface="Franklin Gothic Book" panose="020B0503020102020204" pitchFamily="34" charset="0"/>
            <a:ea typeface="Calibri"/>
            <a:cs typeface="Calibri"/>
          </a:endParaRPr>
        </a:p>
      </dsp:txBody>
      <dsp:txXfrm>
        <a:off x="5140644" y="106425"/>
        <a:ext cx="1392776" cy="835665"/>
      </dsp:txXfrm>
    </dsp:sp>
    <dsp:sp modelId="{66989AC8-F579-44C0-8584-5FF1772B5420}">
      <dsp:nvSpPr>
        <dsp:cNvPr id="0" name=""/>
        <dsp:cNvSpPr/>
      </dsp:nvSpPr>
      <dsp:spPr>
        <a:xfrm>
          <a:off x="1392276" y="1634543"/>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385162"/>
              <a:satOff val="1933"/>
              <a:lumOff val="194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1529137" y="1678661"/>
        <a:ext cx="16016" cy="3203"/>
      </dsp:txXfrm>
    </dsp:sp>
    <dsp:sp modelId="{E260F0B9-0B32-4CA3-81F7-CCAA1B9CA21B}">
      <dsp:nvSpPr>
        <dsp:cNvPr id="0" name=""/>
        <dsp:cNvSpPr/>
      </dsp:nvSpPr>
      <dsp:spPr>
        <a:xfrm>
          <a:off x="1300" y="1262430"/>
          <a:ext cx="1392776" cy="835665"/>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l-GR" sz="1500" b="0" i="0" kern="1200" dirty="0">
              <a:latin typeface="Franklin Gothic Book" panose="020B0503020102020204" pitchFamily="34" charset="0"/>
              <a:ea typeface="Calibri"/>
              <a:cs typeface="Calibri"/>
            </a:rPr>
            <a:t>Προετοιμασία της αρχικής συνάντησης</a:t>
          </a:r>
          <a:endParaRPr lang="en-GB" sz="1500" b="0" i="0" kern="1200" dirty="0">
            <a:latin typeface="Franklin Gothic Book" panose="020B0503020102020204" pitchFamily="34" charset="0"/>
            <a:ea typeface="Calibri"/>
            <a:cs typeface="Calibri"/>
          </a:endParaRPr>
        </a:p>
      </dsp:txBody>
      <dsp:txXfrm>
        <a:off x="1300" y="1262430"/>
        <a:ext cx="1392776" cy="835665"/>
      </dsp:txXfrm>
    </dsp:sp>
    <dsp:sp modelId="{732D17A4-7BC6-4BDC-B940-0E5F5B0D255B}">
      <dsp:nvSpPr>
        <dsp:cNvPr id="0" name=""/>
        <dsp:cNvSpPr/>
      </dsp:nvSpPr>
      <dsp:spPr>
        <a:xfrm>
          <a:off x="3105391" y="1634543"/>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481452"/>
              <a:satOff val="2416"/>
              <a:lumOff val="242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242252" y="1678661"/>
        <a:ext cx="16016" cy="3203"/>
      </dsp:txXfrm>
    </dsp:sp>
    <dsp:sp modelId="{CA850A00-C8DA-4551-85EF-F6C1D5FA394F}">
      <dsp:nvSpPr>
        <dsp:cNvPr id="0" name=""/>
        <dsp:cNvSpPr/>
      </dsp:nvSpPr>
      <dsp:spPr>
        <a:xfrm>
          <a:off x="1714415" y="1262430"/>
          <a:ext cx="1392776" cy="835665"/>
        </a:xfrm>
        <a:prstGeom prst="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l-GR" sz="1500" b="0" i="0" kern="1200" dirty="0">
              <a:latin typeface="Franklin Gothic Book" panose="020B0503020102020204" pitchFamily="34" charset="0"/>
              <a:ea typeface="Calibri"/>
              <a:cs typeface="Calibri"/>
            </a:rPr>
            <a:t>Διευκόλυνση της αρχικής συνάντησης</a:t>
          </a:r>
          <a:endParaRPr lang="en-GB" sz="1500" b="0" i="0" kern="1200" dirty="0">
            <a:latin typeface="Franklin Gothic Book" panose="020B0503020102020204" pitchFamily="34" charset="0"/>
            <a:ea typeface="Calibri"/>
            <a:cs typeface="Calibri"/>
          </a:endParaRPr>
        </a:p>
      </dsp:txBody>
      <dsp:txXfrm>
        <a:off x="1714415" y="1262430"/>
        <a:ext cx="1392776" cy="835665"/>
      </dsp:txXfrm>
    </dsp:sp>
    <dsp:sp modelId="{6039D499-ECA9-428B-BB47-6DEA5829A020}">
      <dsp:nvSpPr>
        <dsp:cNvPr id="0" name=""/>
        <dsp:cNvSpPr/>
      </dsp:nvSpPr>
      <dsp:spPr>
        <a:xfrm>
          <a:off x="3427529" y="1262430"/>
          <a:ext cx="1392776" cy="835665"/>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l-GR" sz="1500" b="0" i="0" kern="1200" dirty="0">
              <a:latin typeface="Franklin Gothic Book" panose="020B0503020102020204" pitchFamily="34" charset="0"/>
              <a:ea typeface="Calibri"/>
              <a:cs typeface="Calibri"/>
            </a:rPr>
            <a:t>Συμφωνία καθοδήγησης</a:t>
          </a:r>
          <a:endParaRPr lang="en-GB" sz="1500" b="0" i="0" kern="1200" dirty="0">
            <a:latin typeface="Franklin Gothic Book" panose="020B0503020102020204" pitchFamily="34" charset="0"/>
            <a:ea typeface="Calibri"/>
            <a:cs typeface="Calibri"/>
          </a:endParaRPr>
        </a:p>
      </dsp:txBody>
      <dsp:txXfrm>
        <a:off x="3427529" y="1262430"/>
        <a:ext cx="1392776" cy="835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BF253-BB29-4B0D-B889-736296FE411D}">
      <dsp:nvSpPr>
        <dsp:cNvPr id="0" name=""/>
        <dsp:cNvSpPr/>
      </dsp:nvSpPr>
      <dsp:spPr>
        <a:xfrm>
          <a:off x="707" y="237459"/>
          <a:ext cx="3483822" cy="810000"/>
        </a:xfrm>
        <a:prstGeom prst="chevron">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b="1" kern="1200" dirty="0"/>
            <a:t>Βήμα 1 - Προσδιορισμός του σκοπού του προγράμματος καθοδήγησης</a:t>
          </a:r>
          <a:endParaRPr lang="en-GB" sz="1500" kern="1200" dirty="0">
            <a:latin typeface="Franklin Gothic Book" panose="020B0503020102020204" pitchFamily="34" charset="0"/>
          </a:endParaRPr>
        </a:p>
      </dsp:txBody>
      <dsp:txXfrm>
        <a:off x="405707" y="237459"/>
        <a:ext cx="2673822" cy="810000"/>
      </dsp:txXfrm>
    </dsp:sp>
    <dsp:sp modelId="{3969FF76-3946-4AD0-86B6-9BC961E38124}">
      <dsp:nvSpPr>
        <dsp:cNvPr id="0" name=""/>
        <dsp:cNvSpPr/>
      </dsp:nvSpPr>
      <dsp:spPr>
        <a:xfrm>
          <a:off x="707" y="1148709"/>
          <a:ext cx="2787057" cy="222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latin typeface="Franklin Gothic Book" panose="020B0503020102020204" pitchFamily="34" charset="0"/>
            </a:rPr>
            <a:t>Ορισμός σαφών στόχων</a:t>
          </a:r>
          <a:endParaRPr lang="pt-PT" sz="1500" kern="1200" dirty="0">
            <a:latin typeface="Franklin Gothic Book" panose="020B0503020102020204" pitchFamily="34" charset="0"/>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latin typeface="Franklin Gothic Book" panose="020B0503020102020204" pitchFamily="34" charset="0"/>
            </a:rPr>
            <a:t>Καθορισμός κριτηρίων για την σύζευξη μεντόρων και καθοδηγούμενων, διασφαλίζοντας την ευθυγράμμιση με τους οργανωτικούς στόχους</a:t>
          </a:r>
          <a:endParaRPr lang="en-US" sz="1500" kern="1200" dirty="0">
            <a:latin typeface="Franklin Gothic Book" panose="020B0503020102020204" pitchFamily="34" charset="0"/>
          </a:endParaRPr>
        </a:p>
      </dsp:txBody>
      <dsp:txXfrm>
        <a:off x="707" y="1148709"/>
        <a:ext cx="2787057" cy="2228686"/>
      </dsp:txXfrm>
    </dsp:sp>
    <dsp:sp modelId="{8AFC65CE-87C5-484F-BF84-E82893CB9CDA}">
      <dsp:nvSpPr>
        <dsp:cNvPr id="0" name=""/>
        <dsp:cNvSpPr/>
      </dsp:nvSpPr>
      <dsp:spPr>
        <a:xfrm>
          <a:off x="3268529" y="237459"/>
          <a:ext cx="3483822" cy="810000"/>
        </a:xfrm>
        <a:prstGeom prst="chevron">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b="1" kern="1200" dirty="0"/>
            <a:t>Βήμα 2 - Καθορισμός του τύπου σύζευξης για μέντορες και καθοδηγούμενους</a:t>
          </a:r>
          <a:endParaRPr lang="en-US" sz="1500" kern="1200" dirty="0">
            <a:latin typeface="Franklin Gothic Book" panose="020B0503020102020204" pitchFamily="34" charset="0"/>
          </a:endParaRPr>
        </a:p>
      </dsp:txBody>
      <dsp:txXfrm>
        <a:off x="3673529" y="237459"/>
        <a:ext cx="2673822" cy="810000"/>
      </dsp:txXfrm>
    </dsp:sp>
    <dsp:sp modelId="{8DB660DE-F4CE-4284-AC39-2F78FA322154}">
      <dsp:nvSpPr>
        <dsp:cNvPr id="0" name=""/>
        <dsp:cNvSpPr/>
      </dsp:nvSpPr>
      <dsp:spPr>
        <a:xfrm>
          <a:off x="3268529" y="1148709"/>
          <a:ext cx="2787057" cy="222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latin typeface="Franklin Gothic Book" panose="020B0503020102020204" pitchFamily="34" charset="0"/>
            </a:rPr>
            <a:t>Εντοπισμός των βασικών απαιτήσεων τόσο για τους μέντορες όσο και για τους καθοδηγούμενους</a:t>
          </a:r>
          <a:endParaRPr lang="en-US" sz="1500" kern="1200" dirty="0">
            <a:latin typeface="Franklin Gothic Book" panose="020B0503020102020204" pitchFamily="34" charset="0"/>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latin typeface="Franklin Gothic Book" panose="020B0503020102020204" pitchFamily="34" charset="0"/>
            </a:rPr>
            <a:t>Περιγράψτε μια στρατηγική για την πρόσληψη μεντόρων και καθοδηγούμενων.</a:t>
          </a:r>
          <a:endParaRPr lang="en-US" sz="1500" kern="1200" dirty="0">
            <a:latin typeface="Franklin Gothic Book" panose="020B0503020102020204" pitchFamily="34" charset="0"/>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latin typeface="Franklin Gothic Book" panose="020B0503020102020204" pitchFamily="34" charset="0"/>
            </a:rPr>
            <a:t>Αποφασίστε πόση επιρροή θα έχουν οι συμμετέχοντες στη διαδικασία σύζευξης</a:t>
          </a:r>
          <a:endParaRPr lang="en-US" sz="1500" kern="1200" dirty="0">
            <a:latin typeface="Franklin Gothic Book" panose="020B0503020102020204" pitchFamily="34" charset="0"/>
          </a:endParaRPr>
        </a:p>
      </dsp:txBody>
      <dsp:txXfrm>
        <a:off x="3268529" y="1148709"/>
        <a:ext cx="2787057" cy="2228686"/>
      </dsp:txXfrm>
    </dsp:sp>
    <dsp:sp modelId="{5D4550B9-1913-4BBE-AC97-745246275D07}">
      <dsp:nvSpPr>
        <dsp:cNvPr id="0" name=""/>
        <dsp:cNvSpPr/>
      </dsp:nvSpPr>
      <dsp:spPr>
        <a:xfrm>
          <a:off x="6536352" y="237459"/>
          <a:ext cx="3483822" cy="810000"/>
        </a:xfrm>
        <a:prstGeom prst="chevron">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b="1" kern="1200" dirty="0"/>
            <a:t>Βήμα 3 - Δημιουργία προφίλ και κριτηρίων σύζευξης</a:t>
          </a:r>
          <a:endParaRPr lang="en-US" sz="1500" kern="1200" dirty="0">
            <a:latin typeface="Franklin Gothic Book" panose="020B0503020102020204" pitchFamily="34" charset="0"/>
          </a:endParaRPr>
        </a:p>
      </dsp:txBody>
      <dsp:txXfrm>
        <a:off x="6941352" y="237459"/>
        <a:ext cx="2673822" cy="810000"/>
      </dsp:txXfrm>
    </dsp:sp>
    <dsp:sp modelId="{37B8E7D1-9DF5-4260-8DC7-8985F7AF12AC}">
      <dsp:nvSpPr>
        <dsp:cNvPr id="0" name=""/>
        <dsp:cNvSpPr/>
      </dsp:nvSpPr>
      <dsp:spPr>
        <a:xfrm>
          <a:off x="6536352" y="1148709"/>
          <a:ext cx="2787057" cy="222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latin typeface="Franklin Gothic Book" panose="020B0503020102020204" pitchFamily="34" charset="0"/>
            </a:rPr>
            <a:t>Συγκεντρώστε πληροφορίες για τους καθοδηγούμενους και τους μέντορες, συμπεριλαμβανομένης της τρέχουσας θέσης τους, της προηγούμενης εργασιακής εμπειρίας, του εκπαιδευτικού υπόβαθρου και των προσωπικών τους ενδιαφερόντων ή χόμπι.</a:t>
          </a:r>
          <a:endParaRPr lang="en-US" sz="1500" kern="1200" dirty="0">
            <a:latin typeface="Franklin Gothic Book" panose="020B0503020102020204" pitchFamily="34" charset="0"/>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latin typeface="Franklin Gothic Book" panose="020B0503020102020204" pitchFamily="34" charset="0"/>
            </a:rPr>
            <a:t>Αναπτύξτε ερωτήσεις όπως: «Σε ποιες δεξιότητες αισθάνεστε ικανός/η;».</a:t>
          </a:r>
          <a:endParaRPr lang="en-US" sz="1500" kern="1200" dirty="0">
            <a:latin typeface="Franklin Gothic Book" panose="020B0503020102020204" pitchFamily="34" charset="0"/>
          </a:endParaRPr>
        </a:p>
      </dsp:txBody>
      <dsp:txXfrm>
        <a:off x="6536352" y="1148709"/>
        <a:ext cx="2787057" cy="2228686"/>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AFCC8-AC62-46A0-B44F-269DA9C664F0}" type="datetimeFigureOut">
              <a:rPr lang="en-GB" smtClean="0"/>
              <a:t>08/11/2024</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B151E-F39C-49C3-B7AA-A81815B8120B}" type="slidenum">
              <a:rPr lang="en-GB" smtClean="0"/>
              <a:t>‹#›</a:t>
            </a:fld>
            <a:endParaRPr lang="en-GB"/>
          </a:p>
        </p:txBody>
      </p:sp>
    </p:spTree>
    <p:extLst>
      <p:ext uri="{BB962C8B-B14F-4D97-AF65-F5344CB8AC3E}">
        <p14:creationId xmlns:p14="http://schemas.microsoft.com/office/powerpoint/2010/main" val="159046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10</a:t>
            </a:fld>
            <a:endParaRPr lang="en-GB"/>
          </a:p>
        </p:txBody>
      </p:sp>
    </p:spTree>
    <p:extLst>
      <p:ext uri="{BB962C8B-B14F-4D97-AF65-F5344CB8AC3E}">
        <p14:creationId xmlns:p14="http://schemas.microsoft.com/office/powerpoint/2010/main" val="392102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rtl="0" fontAlgn="base"/>
            <a:r>
              <a:rPr lang="en-US" sz="1800" b="0" i="0" dirty="0">
                <a:solidFill>
                  <a:srgbClr val="000000"/>
                </a:solidFill>
                <a:effectLst/>
                <a:latin typeface="Franklin Gothic Book" panose="020B0503020102020204" pitchFamily="34" charset="0"/>
              </a:rPr>
              <a:t>Trainees must think about a possible matching between an experienced employee and a new employee. They could use real workers (without using real names) or think in an invented person based on real characteristics that are common in that facility. Then they should think about the needs that the mentee (newcomer) might have and, in parallel, what characteristics of the mentor (experienced worker) could help to solve these needs. At the end, each trainee should justify their choices and discuss it with the group.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Franklin Gothic Book" panose="020B0503020102020204" pitchFamily="34" charset="0"/>
              </a:rPr>
              <a:t>Questions for discussion: </a:t>
            </a:r>
            <a:endParaRPr lang="en-US" b="0" i="0" dirty="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What where the main difficulties? </a:t>
            </a: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What were the mentees’ needs? </a:t>
            </a: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How can the characteristics of mentors respond to the needs of the mentees? </a:t>
            </a:r>
          </a:p>
          <a:p>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13</a:t>
            </a:fld>
            <a:endParaRPr lang="en-GB"/>
          </a:p>
        </p:txBody>
      </p:sp>
    </p:spTree>
    <p:extLst>
      <p:ext uri="{BB962C8B-B14F-4D97-AF65-F5344CB8AC3E}">
        <p14:creationId xmlns:p14="http://schemas.microsoft.com/office/powerpoint/2010/main" val="23870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E9109FFB-3298-4BC9-92C9-867E4FD2B7F0}" type="slidenum">
              <a:rPr lang="en-GB" smtClean="0"/>
              <a:t>15</a:t>
            </a:fld>
            <a:endParaRPr lang="en-GB"/>
          </a:p>
        </p:txBody>
      </p:sp>
    </p:spTree>
    <p:extLst>
      <p:ext uri="{BB962C8B-B14F-4D97-AF65-F5344CB8AC3E}">
        <p14:creationId xmlns:p14="http://schemas.microsoft.com/office/powerpoint/2010/main" val="27757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E9109FFB-3298-4BC9-92C9-867E4FD2B7F0}" type="slidenum">
              <a:rPr lang="en-GB" smtClean="0"/>
              <a:t>16</a:t>
            </a:fld>
            <a:endParaRPr lang="en-GB"/>
          </a:p>
        </p:txBody>
      </p:sp>
    </p:spTree>
    <p:extLst>
      <p:ext uri="{BB962C8B-B14F-4D97-AF65-F5344CB8AC3E}">
        <p14:creationId xmlns:p14="http://schemas.microsoft.com/office/powerpoint/2010/main" val="968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800" b="0" i="0" dirty="0">
                <a:solidFill>
                  <a:srgbClr val="000000"/>
                </a:solidFill>
                <a:effectLst/>
                <a:latin typeface="Franklin Gothic Book" panose="020B0503020102020204" pitchFamily="34" charset="0"/>
              </a:rPr>
              <a:t>Based on the above transcript, trainees should describe a set of skills that a potential mentor possesses, in order to help their mentee who has gone through that experience. At the end, each trainee should justify their choices and discuss it with the group. </a:t>
            </a:r>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17</a:t>
            </a:fld>
            <a:endParaRPr lang="en-GB"/>
          </a:p>
        </p:txBody>
      </p:sp>
    </p:spTree>
    <p:extLst>
      <p:ext uri="{BB962C8B-B14F-4D97-AF65-F5344CB8AC3E}">
        <p14:creationId xmlns:p14="http://schemas.microsoft.com/office/powerpoint/2010/main" val="358723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Drawing on the trainees’ knowledge of the prison environment, the trainer asks them to identify potential mentor profiles and brainstorm the skills that mentors should possess. This activity should be conducted in groups, allowing trainees to share and discuss their perspectives.</a:t>
            </a:r>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18</a:t>
            </a:fld>
            <a:endParaRPr lang="en-GB"/>
          </a:p>
        </p:txBody>
      </p:sp>
    </p:spTree>
    <p:extLst>
      <p:ext uri="{BB962C8B-B14F-4D97-AF65-F5344CB8AC3E}">
        <p14:creationId xmlns:p14="http://schemas.microsoft.com/office/powerpoint/2010/main" val="223782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C8B-5A15-CD7A-0B7B-811892DFA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094D0BA-7B47-B570-70F8-C4842228F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03F187A-A296-C762-126E-68D9C9BABB21}"/>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76F793FD-833F-591B-B12E-AE0FB0CC9B6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C2035E5-555F-68C9-83F6-0D2D4243C3D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5135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B483-154D-1A7D-8D9E-9469E61AB91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289EDCC-737E-1AAB-B2E3-104C734E2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887E5D7-76D8-9D0E-7E87-EB7EAC81D7A1}"/>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D96C42FB-C192-CCB7-76A2-AF745DED4E9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A52E293-5B95-3597-8D76-AF47D7BC6FDE}"/>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11870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A0E-0B8D-941E-92CD-11CB93F443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DB2A1-D4E3-9129-A143-82B37ED27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F2F5E8-05DC-F0CB-2D33-29D318BD46FF}"/>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EDE998F8-31F9-E2FB-12E0-8D4C21ECB20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5F6DDBB-D2A0-6E5E-1EBC-7C72C9D3319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413739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F2DA-9517-8E8E-B247-87F491C3748C}"/>
              </a:ext>
            </a:extLst>
          </p:cNvPr>
          <p:cNvSpPr>
            <a:spLocks noGrp="1"/>
          </p:cNvSpPr>
          <p:nvPr>
            <p:ph type="title"/>
          </p:nvPr>
        </p:nvSpPr>
        <p:spPr/>
        <p:txBody>
          <a:bodyPr/>
          <a:lstStyle>
            <a:lvl1pPr>
              <a:defRPr>
                <a:latin typeface="Franklin Gothic Demi" panose="020B0703020102020204" pitchFamily="34"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694F0FF-CCF9-2E42-E353-306605610946}"/>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946A45-2FF0-10BA-2F6E-B737AEB802F2}"/>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281F53BA-7F56-7DAC-7098-2825281E7A2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B59411-97F3-2C9B-CD0D-166ABB17D8E7}"/>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45651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2787-F9AF-B5C4-7930-00CF82003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0BF584B-B7DA-3655-805D-461A5C158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E4E9E-C739-FEEF-5A44-5BC9644490CB}"/>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8B6925B6-7541-DFB5-6870-5E73FF7199C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DB5FA0-8149-6977-E154-FB13801D9D4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40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2E2-7B3F-6A76-BED8-CB062BAFEEE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CFA5567-49C3-4AFA-1324-B653FA2B6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4A70125-45FF-860D-3795-3659857D2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A14241A-2D00-6BFA-CEAE-D02BA1309359}"/>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D8F78E8A-1F6D-3421-BC4B-FE4C5BB5DE5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9D9F74-B604-AED6-0A5C-AE38A0882F01}"/>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6542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3CBD-A9F7-E79C-6616-E7B6CC92F60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C169A6A-3934-C074-3494-371D3E830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45C4-9A51-45B4-5825-5E19D104A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8248272-0182-AC4B-89F8-A179C2846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763BB-1426-D1C4-BCA5-993E16B67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7A0DEB4-8CE3-B224-1859-F8FA230C8D84}"/>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8" name="Footer Placeholder 7">
            <a:extLst>
              <a:ext uri="{FF2B5EF4-FFF2-40B4-BE49-F238E27FC236}">
                <a16:creationId xmlns:a16="http://schemas.microsoft.com/office/drawing/2014/main" id="{ABF65738-6A41-8940-DFFC-594524C933B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4EE8286-749D-A6C3-4F85-ACE29B4D696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8251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91E-4D99-8245-E7D2-8C51ED36C07A}"/>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2DE7C78-BAAE-2A26-106A-17DECA634786}"/>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4" name="Footer Placeholder 3">
            <a:extLst>
              <a:ext uri="{FF2B5EF4-FFF2-40B4-BE49-F238E27FC236}">
                <a16:creationId xmlns:a16="http://schemas.microsoft.com/office/drawing/2014/main" id="{FF369396-45AD-7521-C8DA-BFF3040FFF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B363816-DD8A-06B0-866D-F6212E36EDC3}"/>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65537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3AE9A-EE81-B7DF-1C67-EE1436259CD0}"/>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3" name="Footer Placeholder 2">
            <a:extLst>
              <a:ext uri="{FF2B5EF4-FFF2-40B4-BE49-F238E27FC236}">
                <a16:creationId xmlns:a16="http://schemas.microsoft.com/office/drawing/2014/main" id="{D4A8DFD9-7A74-2114-E070-FA34254D340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D724A3A-DB05-F950-8207-171B0078952F}"/>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03961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D66E-A671-9690-F8A2-5DD02D335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C9BFFD8-32D3-E11F-A022-57E3A4C07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7284EEA-D365-7737-2DB2-4FD78A71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1D875-C100-CA6A-9A1B-EE6BC95440E4}"/>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F4FA3DA0-2C88-1DE7-D0EF-6ECA7990BCD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598994F-D964-4B24-B6DD-BE5B1E83BC82}"/>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1037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3F9C-C547-1849-7121-EF6EC5D7D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0D3C91-2751-F538-7709-66E606F53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9E08F27-C9D5-9699-B6D5-5B658344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8265A-D06C-0EC4-B78C-B60228A2F059}"/>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0D231DB2-5F21-8934-5D0A-A359EF72A57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D09DB4-5B03-8D96-1E2B-C7B01A475C4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553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575AA-E4F9-CB67-051A-6456215D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8AB8D4F-BAB7-1221-B049-9AC5C9C06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B53BF7A-A975-0297-5FDD-65A064ACA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55377B2F-5B4D-BDD4-1DF5-089682A2A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03735A-9CB5-FCA0-8F7C-C5214C0E7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7E91-0940-431C-B33D-7C26447573F7}" type="slidenum">
              <a:rPr lang="el-GR" smtClean="0"/>
              <a:t>‹#›</a:t>
            </a:fld>
            <a:endParaRPr lang="el-GR"/>
          </a:p>
        </p:txBody>
      </p:sp>
    </p:spTree>
    <p:extLst>
      <p:ext uri="{BB962C8B-B14F-4D97-AF65-F5344CB8AC3E}">
        <p14:creationId xmlns:p14="http://schemas.microsoft.com/office/powerpoint/2010/main" val="398925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2.png"/><Relationship Id="rId7" Type="http://schemas.openxmlformats.org/officeDocument/2006/relationships/diagramData" Target="../diagrams/data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laticon.com/free-icons/coordinator" TargetMode="External"/><Relationship Id="rId11" Type="http://schemas.microsoft.com/office/2007/relationships/diagramDrawing" Target="../diagrams/drawing3.xml"/><Relationship Id="rId5" Type="http://schemas.openxmlformats.org/officeDocument/2006/relationships/hyperlink" Target="https://www.flaticon.com/free-icons/coordinator%22%20title=%22coordinator%20icons" TargetMode="External"/><Relationship Id="rId10" Type="http://schemas.openxmlformats.org/officeDocument/2006/relationships/diagramColors" Target="../diagrams/colors3.xml"/><Relationship Id="rId4" Type="http://schemas.openxmlformats.org/officeDocument/2006/relationships/image" Target="../media/image16.png"/><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2.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eoi.es/blogs/alfredo-fernandez-lorenzo/2017/01/15/mentoring-en-la-empresa/trackback/"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reo_prison_WMAU_gnangarra-108.jpg" TargetMode="External"/><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en/connect-jigsaw-strategy-15862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pixabay.com/en/connect-jigsaw-strategy-1586220/"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jpg"/><Relationship Id="rId7" Type="http://schemas.openxmlformats.org/officeDocument/2006/relationships/diagramQuickStyle" Target="../diagrams/quickStyle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pixabay.com/en/connect-jigsaw-strategy-1586220/" TargetMode="External"/><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2" y="2710944"/>
            <a:ext cx="9759119" cy="120362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dirty="0">
                <a:latin typeface="Franklin Gothic Book" panose="020B0503020102020204" pitchFamily="34" charset="0"/>
                <a:ea typeface="Tahoma" panose="020B0604030504040204" pitchFamily="34" charset="0"/>
                <a:cs typeface="Tahoma" panose="020B0604030504040204" pitchFamily="34" charset="0"/>
              </a:rPr>
              <a:t>Πακέτο Εργασίας 4 | Εκπαιδευτικό σεμινάριο για συντονιστές καθοδήγησης</a:t>
            </a:r>
          </a:p>
          <a:p>
            <a:pPr algn="l"/>
            <a:endParaRPr lang="el-GR" sz="3600" dirty="0">
              <a:latin typeface="Franklin Gothic Book" panose="020B0503020102020204" pitchFamily="34" charset="0"/>
              <a:ea typeface="Tahoma" panose="020B0604030504040204" pitchFamily="34" charset="0"/>
              <a:cs typeface="Tahoma" panose="020B0604030504040204" pitchFamily="34" charset="0"/>
            </a:endParaRPr>
          </a:p>
          <a:p>
            <a:pPr algn="l"/>
            <a:r>
              <a:rPr lang="el-GR" sz="3600" dirty="0">
                <a:latin typeface="Franklin Gothic Book" panose="020B0503020102020204" pitchFamily="34" charset="0"/>
                <a:ea typeface="Tahoma" panose="020B0604030504040204" pitchFamily="34" charset="0"/>
                <a:cs typeface="Tahoma" panose="020B0604030504040204" pitchFamily="34" charset="0"/>
              </a:rPr>
              <a:t>Ενότητα 3: Σύζευξη μεντόρων</a:t>
            </a:r>
            <a:endParaRPr lang="en-US" sz="3600" b="0" i="0" dirty="0">
              <a:effectLst/>
              <a:latin typeface="Franklin Gothic Book" panose="020B050302010202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451072" y="3897489"/>
            <a:ext cx="6577241" cy="1304699"/>
          </a:xfrm>
        </p:spPr>
        <p:txBody>
          <a:bodyPr vert="horz" lIns="91440" tIns="45720" rIns="91440" bIns="45720" rtlCol="0" anchor="t">
            <a:normAutofit/>
          </a:bodyPr>
          <a:lstStyle/>
          <a:p>
            <a:pPr marL="0" indent="0" algn="l">
              <a:buNone/>
            </a:pPr>
            <a:r>
              <a:rPr lang="el-GR" sz="2000" b="0" i="0" dirty="0">
                <a:effectLst/>
                <a:latin typeface="Franklin Gothic Book"/>
              </a:rPr>
              <a:t>Σύγχρονη συνεδρία</a:t>
            </a:r>
            <a:endParaRPr lang="el-GR" sz="2400" b="0" i="0" dirty="0">
              <a:effectLst/>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2956"/>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565584" y="51338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09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defRPr/>
            </a:pPr>
            <a:r>
              <a:rPr lang="en-US" sz="3600" dirty="0">
                <a:solidFill>
                  <a:prstClr val="black"/>
                </a:solidFill>
                <a:latin typeface="Franklin Gothic Book"/>
              </a:rPr>
              <a:t>2. </a:t>
            </a:r>
            <a:r>
              <a:rPr kumimoji="0" lang="el-GR" sz="3600" b="0" i="0" u="none" strike="noStrike" kern="1200" cap="none" spc="0" normalizeH="0" baseline="0" noProof="0" dirty="0">
                <a:ln>
                  <a:noFill/>
                </a:ln>
                <a:solidFill>
                  <a:prstClr val="black"/>
                </a:solidFill>
                <a:effectLst/>
                <a:uLnTx/>
                <a:uFillTx/>
                <a:latin typeface="Franklin Gothic Book"/>
              </a:rPr>
              <a:t>Ο ρόλος του συντονιστή</a:t>
            </a:r>
            <a:endParaRPr kumimoji="0" lang="en-US" sz="3600" b="0" i="0" u="none" strike="noStrike" kern="1200" cap="none" spc="0" normalizeH="0" baseline="0" noProof="0" dirty="0">
              <a:ln>
                <a:noFill/>
              </a:ln>
              <a:solidFill>
                <a:prstClr val="black"/>
              </a:solidFill>
              <a:effectLst/>
              <a:uLnTx/>
              <a:uFillTx/>
              <a:latin typeface="Franklin Gothic Book"/>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
        <p:nvSpPr>
          <p:cNvPr id="4" name="Marcador de Posição de Conteúdo 3">
            <a:extLst>
              <a:ext uri="{FF2B5EF4-FFF2-40B4-BE49-F238E27FC236}">
                <a16:creationId xmlns:a16="http://schemas.microsoft.com/office/drawing/2014/main" id="{ACFF0192-54C2-AED9-EEA3-4695391BBF9A}"/>
              </a:ext>
            </a:extLst>
          </p:cNvPr>
          <p:cNvSpPr txBox="1">
            <a:spLocks/>
          </p:cNvSpPr>
          <p:nvPr/>
        </p:nvSpPr>
        <p:spPr>
          <a:xfrm>
            <a:off x="3526852" y="2858930"/>
            <a:ext cx="8001819" cy="85772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400" dirty="0">
                <a:ea typeface="Tahoma" panose="020B0604030504040204" pitchFamily="34" charset="0"/>
                <a:cs typeface="Tahoma" panose="020B0604030504040204" pitchFamily="34" charset="0"/>
              </a:rPr>
              <a:t>Οι αρμοδιότητες του συντονιστή περιλαμβάνουν </a:t>
            </a:r>
            <a:r>
              <a:rPr lang="el-GR" sz="1400" b="1" dirty="0">
                <a:ea typeface="Tahoma" panose="020B0604030504040204" pitchFamily="34" charset="0"/>
                <a:cs typeface="Tahoma" panose="020B0604030504040204" pitchFamily="34" charset="0"/>
              </a:rPr>
              <a:t>την κατανόηση των μεντόρων και των καθοδηγούμενων, την κατάλληλη σύζευξή τους και την εποπτεία της σχέσης μέντορα-καθοδηγούμενου</a:t>
            </a:r>
            <a:r>
              <a:rPr lang="el-GR" sz="1400" dirty="0">
                <a:ea typeface="Tahoma" panose="020B0604030504040204" pitchFamily="34" charset="0"/>
                <a:cs typeface="Tahoma" panose="020B0604030504040204" pitchFamily="34" charset="0"/>
              </a:rPr>
              <a:t>.</a:t>
            </a:r>
          </a:p>
        </p:txBody>
      </p:sp>
      <p:pic>
        <p:nvPicPr>
          <p:cNvPr id="2052" name="Picture 4" descr="Coordinator - Free business and finance icons">
            <a:extLst>
              <a:ext uri="{FF2B5EF4-FFF2-40B4-BE49-F238E27FC236}">
                <a16:creationId xmlns:a16="http://schemas.microsoft.com/office/drawing/2014/main" id="{25FCBC33-5C88-775B-EAA3-98474EED6E3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856" y="3287791"/>
            <a:ext cx="3021567" cy="3021567"/>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hlinkClick r:id="rId5"/>
            <a:extLst>
              <a:ext uri="{FF2B5EF4-FFF2-40B4-BE49-F238E27FC236}">
                <a16:creationId xmlns:a16="http://schemas.microsoft.com/office/drawing/2014/main" id="{BB84AAF7-C58E-1459-6A1D-E89A2ACE27BE}"/>
              </a:ext>
            </a:extLst>
          </p:cNvPr>
          <p:cNvSpPr txBox="1"/>
          <p:nvPr/>
        </p:nvSpPr>
        <p:spPr>
          <a:xfrm>
            <a:off x="192864" y="6319673"/>
            <a:ext cx="3271264" cy="261610"/>
          </a:xfrm>
          <a:prstGeom prst="rect">
            <a:avLst/>
          </a:prstGeom>
          <a:noFill/>
        </p:spPr>
        <p:txBody>
          <a:bodyPr wrap="square">
            <a:spAutoFit/>
          </a:bodyPr>
          <a:lstStyle/>
          <a:p>
            <a:r>
              <a:rPr lang="en-GB" sz="1100" dirty="0"/>
              <a:t>Coordinator icons created by </a:t>
            </a:r>
            <a:r>
              <a:rPr lang="en-GB" sz="1100" dirty="0" err="1"/>
              <a:t>Aficons</a:t>
            </a:r>
            <a:r>
              <a:rPr lang="en-GB" sz="1100" dirty="0"/>
              <a:t> studio - </a:t>
            </a:r>
            <a:r>
              <a:rPr lang="en-GB" sz="1100" dirty="0" err="1">
                <a:hlinkClick r:id="rId6"/>
              </a:rPr>
              <a:t>Flaticon</a:t>
            </a:r>
            <a:endParaRPr lang="en-GB" sz="1100" dirty="0"/>
          </a:p>
        </p:txBody>
      </p:sp>
      <p:sp>
        <p:nvSpPr>
          <p:cNvPr id="16" name="CaixaDeTexto 15">
            <a:extLst>
              <a:ext uri="{FF2B5EF4-FFF2-40B4-BE49-F238E27FC236}">
                <a16:creationId xmlns:a16="http://schemas.microsoft.com/office/drawing/2014/main" id="{83360D3D-EA5D-BB37-986D-02093C790043}"/>
              </a:ext>
            </a:extLst>
          </p:cNvPr>
          <p:cNvSpPr txBox="1"/>
          <p:nvPr/>
        </p:nvSpPr>
        <p:spPr>
          <a:xfrm>
            <a:off x="6215758" y="38825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accent2"/>
                </a:solidFill>
                <a:latin typeface="Franklin Gothic Book" panose="020B0503020102020204" pitchFamily="34" charset="0"/>
              </a:rPr>
              <a:t> Key steps</a:t>
            </a:r>
          </a:p>
        </p:txBody>
      </p:sp>
      <p:graphicFrame>
        <p:nvGraphicFramePr>
          <p:cNvPr id="19" name="Diagrama 18">
            <a:extLst>
              <a:ext uri="{FF2B5EF4-FFF2-40B4-BE49-F238E27FC236}">
                <a16:creationId xmlns:a16="http://schemas.microsoft.com/office/drawing/2014/main" id="{CD4E958B-687E-CB0E-523E-3DFF31C0056A}"/>
              </a:ext>
            </a:extLst>
          </p:cNvPr>
          <p:cNvGraphicFramePr/>
          <p:nvPr>
            <p:extLst>
              <p:ext uri="{D42A27DB-BD31-4B8C-83A1-F6EECF244321}">
                <p14:modId xmlns:p14="http://schemas.microsoft.com/office/powerpoint/2010/main" val="3637899748"/>
              </p:ext>
            </p:extLst>
          </p:nvPr>
        </p:nvGraphicFramePr>
        <p:xfrm>
          <a:off x="4193530" y="4376761"/>
          <a:ext cx="6534721" cy="22045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1146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CaixaDeTexto 6">
            <a:extLst>
              <a:ext uri="{FF2B5EF4-FFF2-40B4-BE49-F238E27FC236}">
                <a16:creationId xmlns:a16="http://schemas.microsoft.com/office/drawing/2014/main" id="{290BADCD-8C30-700F-F6DC-37BE8E1C2615}"/>
              </a:ext>
            </a:extLst>
          </p:cNvPr>
          <p:cNvSpPr txBox="1"/>
          <p:nvPr/>
        </p:nvSpPr>
        <p:spPr>
          <a:xfrm>
            <a:off x="1571198" y="2609507"/>
            <a:ext cx="6853273" cy="338554"/>
          </a:xfrm>
          <a:prstGeom prst="rect">
            <a:avLst/>
          </a:prstGeom>
          <a:noFill/>
        </p:spPr>
        <p:txBody>
          <a:bodyPr wrap="square">
            <a:spAutoFit/>
          </a:bodyPr>
          <a:lstStyle/>
          <a:p>
            <a:r>
              <a:rPr lang="el-GR" sz="1600" b="1"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Βασικές</a:t>
            </a:r>
            <a:r>
              <a:rPr lang="el-GR" sz="1600"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 </a:t>
            </a:r>
            <a:r>
              <a:rPr lang="el-GR" sz="1600" b="1"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εκτιμήσεις</a:t>
            </a:r>
            <a:r>
              <a:rPr lang="el-GR" sz="1600"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 </a:t>
            </a:r>
            <a:r>
              <a:rPr lang="el-GR" sz="1600" b="1"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κατά</a:t>
            </a:r>
            <a:r>
              <a:rPr lang="el-GR" sz="1600"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 </a:t>
            </a:r>
            <a:r>
              <a:rPr lang="el-GR" sz="1600" b="1"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τον καθορισμό</a:t>
            </a:r>
            <a:r>
              <a:rPr lang="el-GR" sz="1600"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 </a:t>
            </a:r>
            <a:r>
              <a:rPr lang="el-GR" sz="1600" b="1"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των</a:t>
            </a:r>
            <a:r>
              <a:rPr lang="el-GR" sz="1600"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 </a:t>
            </a:r>
            <a:r>
              <a:rPr lang="el-GR" sz="1600" b="1"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κριτηρίων</a:t>
            </a:r>
            <a:r>
              <a:rPr lang="el-GR" sz="1600"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 </a:t>
            </a:r>
            <a:r>
              <a:rPr lang="el-GR" sz="1600" b="1"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σύζευξης</a:t>
            </a:r>
            <a:endParaRPr lang="el-GR" sz="1600"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endParaRPr>
          </a:p>
        </p:txBody>
      </p:sp>
      <p:sp>
        <p:nvSpPr>
          <p:cNvPr id="44" name="CaixaDeTexto 43">
            <a:extLst>
              <a:ext uri="{FF2B5EF4-FFF2-40B4-BE49-F238E27FC236}">
                <a16:creationId xmlns:a16="http://schemas.microsoft.com/office/drawing/2014/main" id="{65154E09-B712-6CC4-557E-C37F293E3E22}"/>
              </a:ext>
            </a:extLst>
          </p:cNvPr>
          <p:cNvSpPr txBox="1"/>
          <p:nvPr/>
        </p:nvSpPr>
        <p:spPr>
          <a:xfrm>
            <a:off x="2075746" y="3263441"/>
            <a:ext cx="6097772" cy="3416320"/>
          </a:xfrm>
          <a:prstGeom prst="rect">
            <a:avLst/>
          </a:prstGeom>
          <a:noFill/>
        </p:spPr>
        <p:txBody>
          <a:bodyPr wrap="square">
            <a:spAutoFit/>
          </a:bodyPr>
          <a:lstStyle/>
          <a:p>
            <a:pPr marL="285750" indent="-285750">
              <a:buFont typeface="Wingdings" panose="05000000000000000000" pitchFamily="2" charset="2"/>
              <a:buChar char="ü"/>
            </a:pPr>
            <a:r>
              <a:rPr lang="el-GR" dirty="0">
                <a:latin typeface="Franklin Gothic Book" panose="020B0503020102020204" pitchFamily="34" charset="0"/>
              </a:rPr>
              <a:t>Στόχοι και επιθυμητά αποτελέσματα του προγράμματος</a:t>
            </a:r>
          </a:p>
          <a:p>
            <a:pPr marL="285750" indent="-285750">
              <a:buFont typeface="Wingdings" panose="05000000000000000000" pitchFamily="2" charset="2"/>
              <a:buChar char="ü"/>
            </a:pPr>
            <a:r>
              <a:rPr lang="el-GR" dirty="0">
                <a:latin typeface="Franklin Gothic Book" panose="020B0503020102020204" pitchFamily="34" charset="0"/>
              </a:rPr>
              <a:t>Προτιμήσεις και στόχοι των καθοδηγούμενων και των μεντόρων</a:t>
            </a:r>
          </a:p>
          <a:p>
            <a:pPr marL="285750" indent="-285750">
              <a:buFont typeface="Wingdings" panose="05000000000000000000" pitchFamily="2" charset="2"/>
              <a:buChar char="ü"/>
            </a:pPr>
            <a:r>
              <a:rPr lang="el-GR" dirty="0">
                <a:latin typeface="Franklin Gothic Book" panose="020B0503020102020204" pitchFamily="34" charset="0"/>
              </a:rPr>
              <a:t>Εμπειρία, δεξιότητες και τεχνογνωσία του μέντορα</a:t>
            </a:r>
          </a:p>
          <a:p>
            <a:pPr marL="285750" indent="-285750">
              <a:buFont typeface="Wingdings" panose="05000000000000000000" pitchFamily="2" charset="2"/>
              <a:buChar char="ü"/>
            </a:pPr>
            <a:r>
              <a:rPr lang="el-GR" dirty="0">
                <a:latin typeface="Franklin Gothic Book" panose="020B0503020102020204" pitchFamily="34" charset="0"/>
              </a:rPr>
              <a:t>Κοινά ενδιαφέροντα και ομοιότητες</a:t>
            </a:r>
          </a:p>
          <a:p>
            <a:pPr marL="285750" indent="-285750">
              <a:buFont typeface="Wingdings" panose="05000000000000000000" pitchFamily="2" charset="2"/>
              <a:buChar char="ü"/>
            </a:pPr>
            <a:r>
              <a:rPr lang="el-GR" dirty="0">
                <a:latin typeface="Franklin Gothic Book" panose="020B0503020102020204" pitchFamily="34" charset="0"/>
              </a:rPr>
              <a:t>Συμβατότητα προσωπικότητας και ιδιοσυγκρασίας</a:t>
            </a:r>
          </a:p>
          <a:p>
            <a:pPr marL="285750" indent="-285750">
              <a:buFont typeface="Wingdings" panose="05000000000000000000" pitchFamily="2" charset="2"/>
              <a:buChar char="ü"/>
            </a:pPr>
            <a:r>
              <a:rPr lang="el-GR" dirty="0">
                <a:latin typeface="Franklin Gothic Book" panose="020B0503020102020204" pitchFamily="34" charset="0"/>
              </a:rPr>
              <a:t>Ηλικία, φύλο και εθνικότητα</a:t>
            </a:r>
          </a:p>
          <a:p>
            <a:pPr marL="285750" indent="-285750">
              <a:buFont typeface="Wingdings" panose="05000000000000000000" pitchFamily="2" charset="2"/>
              <a:buChar char="ü"/>
            </a:pPr>
            <a:r>
              <a:rPr lang="el-GR" dirty="0">
                <a:latin typeface="Franklin Gothic Book" panose="020B0503020102020204" pitchFamily="34" charset="0"/>
              </a:rPr>
              <a:t>Ειδικές ανάγκες</a:t>
            </a:r>
          </a:p>
          <a:p>
            <a:pPr marL="285750" indent="-285750">
              <a:buFont typeface="Wingdings" panose="05000000000000000000" pitchFamily="2" charset="2"/>
              <a:buChar char="ü"/>
            </a:pPr>
            <a:r>
              <a:rPr lang="el-GR" dirty="0">
                <a:latin typeface="Franklin Gothic Book" panose="020B0503020102020204" pitchFamily="34" charset="0"/>
              </a:rPr>
              <a:t>Σημαντικές εκτιμήσεις (π.χ. θρησκεία)</a:t>
            </a:r>
          </a:p>
          <a:p>
            <a:pPr marL="285750" indent="-285750">
              <a:buFont typeface="Wingdings" panose="05000000000000000000" pitchFamily="2" charset="2"/>
              <a:buChar char="ü"/>
            </a:pPr>
            <a:r>
              <a:rPr lang="el-GR" dirty="0">
                <a:latin typeface="Franklin Gothic Book" panose="020B0503020102020204" pitchFamily="34" charset="0"/>
              </a:rPr>
              <a:t>Γεωγραφική εγγύτητα και συμβατότητα χρόνου συνάντησης</a:t>
            </a:r>
          </a:p>
          <a:p>
            <a:pPr marL="285750" indent="-285750">
              <a:buFont typeface="Wingdings" panose="05000000000000000000" pitchFamily="2" charset="2"/>
              <a:buChar char="ü"/>
            </a:pPr>
            <a:r>
              <a:rPr lang="el-GR" dirty="0">
                <a:latin typeface="Franklin Gothic Book" panose="020B0503020102020204" pitchFamily="34" charset="0"/>
              </a:rPr>
              <a:t>Λογιστικοί παράγοντες</a:t>
            </a:r>
            <a:endParaRPr lang="en-US" dirty="0">
              <a:latin typeface="Franklin Gothic Book" panose="020B0503020102020204" pitchFamily="34" charset="0"/>
            </a:endParaRPr>
          </a:p>
        </p:txBody>
      </p:sp>
      <p:sp>
        <p:nvSpPr>
          <p:cNvPr id="3" name="Title 1">
            <a:extLst>
              <a:ext uri="{FF2B5EF4-FFF2-40B4-BE49-F238E27FC236}">
                <a16:creationId xmlns:a16="http://schemas.microsoft.com/office/drawing/2014/main" id="{31662649-4807-39B2-8D1A-D2050E030FC3}"/>
              </a:ext>
            </a:extLst>
          </p:cNvPr>
          <p:cNvSpPr txBox="1">
            <a:spLocks/>
          </p:cNvSpPr>
          <p:nvPr/>
        </p:nvSpPr>
        <p:spPr>
          <a:xfrm>
            <a:off x="1678807" y="1070391"/>
            <a:ext cx="8586277" cy="857722"/>
          </a:xfrm>
          <a:prstGeom prst="rect">
            <a:avLst/>
          </a:prstGeom>
        </p:spPr>
        <p:txBody>
          <a:bodyPr vert="horz" lIns="91440" tIns="45720" rIns="91440" bIns="45720" rtlCol="0" anchor="b">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600" dirty="0">
                <a:solidFill>
                  <a:prstClr val="black"/>
                </a:solidFill>
                <a:latin typeface="Franklin Gothic Book"/>
              </a:rPr>
              <a:t>3. </a:t>
            </a:r>
            <a:r>
              <a:rPr kumimoji="0" lang="el-GR" sz="3600" b="0" i="0" u="none" strike="noStrike" kern="1200" cap="none" spc="0" normalizeH="0" baseline="0" noProof="0" dirty="0">
                <a:ln>
                  <a:noFill/>
                </a:ln>
                <a:solidFill>
                  <a:prstClr val="black"/>
                </a:solidFill>
                <a:effectLst/>
                <a:uLnTx/>
                <a:uFillTx/>
                <a:latin typeface="Franklin Gothic Book"/>
              </a:rPr>
              <a:t>Φάσεις αντιστοίχισης και συστάσεις</a:t>
            </a:r>
            <a:endParaRPr kumimoji="0" lang="en-US" sz="3600" b="0" i="0" u="none" strike="noStrike" kern="1200" cap="none" spc="0" normalizeH="0" baseline="0" noProof="0" dirty="0">
              <a:ln>
                <a:noFill/>
              </a:ln>
              <a:solidFill>
                <a:prstClr val="black"/>
              </a:solidFill>
              <a:effectLst/>
              <a:uLnTx/>
              <a:uFillTx/>
              <a:latin typeface="Franklin Gothic Book"/>
            </a:endParaRPr>
          </a:p>
        </p:txBody>
      </p:sp>
    </p:spTree>
    <p:extLst>
      <p:ext uri="{BB962C8B-B14F-4D97-AF65-F5344CB8AC3E}">
        <p14:creationId xmlns:p14="http://schemas.microsoft.com/office/powerpoint/2010/main" val="324298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áfico 5" descr="Pensamento com preenchimento sólido">
            <a:extLst>
              <a:ext uri="{FF2B5EF4-FFF2-40B4-BE49-F238E27FC236}">
                <a16:creationId xmlns:a16="http://schemas.microsoft.com/office/drawing/2014/main" id="{BCD75CAD-4210-A126-E610-F9EAF763B7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2320" y="3852940"/>
            <a:ext cx="2517902" cy="2517902"/>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551182" y="35309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latin typeface="Franklin Gothic Book" panose="020B0503020102020204" pitchFamily="34" charset="0"/>
            </a:endParaRPr>
          </a:p>
        </p:txBody>
      </p:sp>
      <p:sp>
        <p:nvSpPr>
          <p:cNvPr id="7" name="CaixaDeTexto 6">
            <a:extLst>
              <a:ext uri="{FF2B5EF4-FFF2-40B4-BE49-F238E27FC236}">
                <a16:creationId xmlns:a16="http://schemas.microsoft.com/office/drawing/2014/main" id="{290BADCD-8C30-700F-F6DC-37BE8E1C2615}"/>
              </a:ext>
            </a:extLst>
          </p:cNvPr>
          <p:cNvSpPr txBox="1"/>
          <p:nvPr/>
        </p:nvSpPr>
        <p:spPr>
          <a:xfrm>
            <a:off x="1571198" y="2609507"/>
            <a:ext cx="6853273" cy="307777"/>
          </a:xfrm>
          <a:prstGeom prst="rect">
            <a:avLst/>
          </a:prstGeom>
          <a:noFill/>
        </p:spPr>
        <p:txBody>
          <a:bodyPr wrap="square">
            <a:spAutoFit/>
          </a:bodyPr>
          <a:lstStyle/>
          <a:p>
            <a:r>
              <a:rPr lang="el-GR" sz="1400" b="1" u="sng"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Πώς </a:t>
            </a:r>
            <a:r>
              <a:rPr lang="el-GR" sz="1400" b="1"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rPr>
              <a:t>μπορεί να ενισχυθεί η αποτελεσματικότητα της διαδικασίας σύζευξης;</a:t>
            </a:r>
            <a:endParaRPr lang="el-GR" sz="1400" dirty="0">
              <a:solidFill>
                <a:schemeClr val="accent2">
                  <a:lumMod val="75000"/>
                </a:schemeClr>
              </a:solidFill>
              <a:latin typeface="Franklin Gothic Book" panose="020B0503020102020204" pitchFamily="34" charset="0"/>
              <a:ea typeface="Tahoma" panose="020B0604030504040204" pitchFamily="34" charset="0"/>
              <a:cs typeface="Tahoma" panose="020B0604030504040204" pitchFamily="34" charset="0"/>
            </a:endParaRPr>
          </a:p>
        </p:txBody>
      </p:sp>
      <p:sp>
        <p:nvSpPr>
          <p:cNvPr id="3" name="Marcador de Posição de Conteúdo 3">
            <a:extLst>
              <a:ext uri="{FF2B5EF4-FFF2-40B4-BE49-F238E27FC236}">
                <a16:creationId xmlns:a16="http://schemas.microsoft.com/office/drawing/2014/main" id="{12B83B36-C239-5959-DAAF-AC14F92C4B62}"/>
              </a:ext>
            </a:extLst>
          </p:cNvPr>
          <p:cNvSpPr txBox="1">
            <a:spLocks/>
          </p:cNvSpPr>
          <p:nvPr/>
        </p:nvSpPr>
        <p:spPr>
          <a:xfrm>
            <a:off x="1288182" y="3765565"/>
            <a:ext cx="4126230" cy="140261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600" b="1" dirty="0"/>
              <a:t>Εξετάστε</a:t>
            </a:r>
            <a:r>
              <a:rPr lang="el-GR" sz="1600" dirty="0"/>
              <a:t> </a:t>
            </a:r>
            <a:r>
              <a:rPr lang="el-GR" sz="1600" b="1" dirty="0"/>
              <a:t>την σύζευξη</a:t>
            </a:r>
            <a:r>
              <a:rPr lang="el-GR" sz="1600" dirty="0"/>
              <a:t> </a:t>
            </a:r>
            <a:r>
              <a:rPr lang="el-GR" sz="1600" b="1" dirty="0"/>
              <a:t>με βάση την ομοιότητα</a:t>
            </a:r>
            <a:r>
              <a:rPr lang="el-GR" sz="1600" dirty="0"/>
              <a:t> </a:t>
            </a:r>
            <a:r>
              <a:rPr lang="el-GR" sz="1600" b="1" dirty="0"/>
              <a:t>σε βαθύ επίπεδο</a:t>
            </a:r>
            <a:endParaRPr lang="el-GR" sz="1600" dirty="0"/>
          </a:p>
          <a:p>
            <a:pPr marL="0" indent="0">
              <a:buNone/>
            </a:pPr>
            <a:endParaRPr lang="pt-PT" dirty="0">
              <a:solidFill>
                <a:srgbClr val="000000"/>
              </a:solidFill>
              <a:ea typeface="Calibri"/>
              <a:cs typeface="Calibri"/>
            </a:endParaRPr>
          </a:p>
        </p:txBody>
      </p:sp>
      <p:pic>
        <p:nvPicPr>
          <p:cNvPr id="4" name="Gráfico 3" descr="Distintivo 1 destaque">
            <a:extLst>
              <a:ext uri="{FF2B5EF4-FFF2-40B4-BE49-F238E27FC236}">
                <a16:creationId xmlns:a16="http://schemas.microsoft.com/office/drawing/2014/main" id="{82B67A02-2F2F-9564-C226-BA20760D81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179" y="3765565"/>
            <a:ext cx="485228" cy="493986"/>
          </a:xfrm>
          <a:prstGeom prst="rect">
            <a:avLst/>
          </a:prstGeom>
        </p:spPr>
      </p:pic>
      <p:cxnSp>
        <p:nvCxnSpPr>
          <p:cNvPr id="8" name="Conexão reta unidirecional 7">
            <a:extLst>
              <a:ext uri="{FF2B5EF4-FFF2-40B4-BE49-F238E27FC236}">
                <a16:creationId xmlns:a16="http://schemas.microsoft.com/office/drawing/2014/main" id="{3CA5089C-E2C4-0B57-3643-2CF8585B228A}"/>
              </a:ext>
            </a:extLst>
          </p:cNvPr>
          <p:cNvCxnSpPr/>
          <p:nvPr/>
        </p:nvCxnSpPr>
        <p:spPr>
          <a:xfrm flipV="1">
            <a:off x="5325754" y="3592145"/>
            <a:ext cx="432676" cy="3468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Marcador de Posição de Conteúdo 3">
            <a:extLst>
              <a:ext uri="{FF2B5EF4-FFF2-40B4-BE49-F238E27FC236}">
                <a16:creationId xmlns:a16="http://schemas.microsoft.com/office/drawing/2014/main" id="{82519B1A-FCF7-AB2C-A846-9289B8754A33}"/>
              </a:ext>
            </a:extLst>
          </p:cNvPr>
          <p:cNvSpPr txBox="1">
            <a:spLocks/>
          </p:cNvSpPr>
          <p:nvPr/>
        </p:nvSpPr>
        <p:spPr>
          <a:xfrm>
            <a:off x="5854774" y="3336400"/>
            <a:ext cx="1761403" cy="27118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i="0" dirty="0">
                <a:latin typeface="Franklin Gothic Book" panose="020B0503020102020204" pitchFamily="34" charset="0"/>
                <a:ea typeface="+mn-lt"/>
                <a:cs typeface="+mn-lt"/>
              </a:rPr>
              <a:t>Χαρακτηριστικά προσωπικότητας</a:t>
            </a:r>
            <a:endParaRPr lang="pt-PT" sz="1600" i="0" dirty="0">
              <a:solidFill>
                <a:srgbClr val="000000"/>
              </a:solidFill>
              <a:latin typeface="Franklin Gothic Book" panose="020B0503020102020204" pitchFamily="34" charset="0"/>
              <a:ea typeface="Calibri"/>
              <a:cs typeface="Calibri"/>
            </a:endParaRPr>
          </a:p>
        </p:txBody>
      </p:sp>
      <p:sp>
        <p:nvSpPr>
          <p:cNvPr id="12" name="Marcador de Posição de Conteúdo 3">
            <a:extLst>
              <a:ext uri="{FF2B5EF4-FFF2-40B4-BE49-F238E27FC236}">
                <a16:creationId xmlns:a16="http://schemas.microsoft.com/office/drawing/2014/main" id="{973BD1B3-AE21-C64C-4898-D2E09352327B}"/>
              </a:ext>
            </a:extLst>
          </p:cNvPr>
          <p:cNvSpPr txBox="1">
            <a:spLocks/>
          </p:cNvSpPr>
          <p:nvPr/>
        </p:nvSpPr>
        <p:spPr>
          <a:xfrm>
            <a:off x="5897670" y="4030254"/>
            <a:ext cx="1761403" cy="27118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i="0" dirty="0">
                <a:latin typeface="Franklin Gothic Book" panose="020B0503020102020204" pitchFamily="34" charset="0"/>
                <a:ea typeface="+mn-lt"/>
                <a:cs typeface="+mn-lt"/>
              </a:rPr>
              <a:t>Προσωπικές αξίες</a:t>
            </a:r>
            <a:endParaRPr lang="pt-PT" sz="1600" i="0" dirty="0">
              <a:solidFill>
                <a:srgbClr val="000000"/>
              </a:solidFill>
              <a:latin typeface="Franklin Gothic Book" panose="020B0503020102020204" pitchFamily="34" charset="0"/>
              <a:ea typeface="Calibri"/>
              <a:cs typeface="Calibri"/>
            </a:endParaRPr>
          </a:p>
        </p:txBody>
      </p:sp>
      <p:cxnSp>
        <p:nvCxnSpPr>
          <p:cNvPr id="13" name="Conexão reta unidirecional 12">
            <a:extLst>
              <a:ext uri="{FF2B5EF4-FFF2-40B4-BE49-F238E27FC236}">
                <a16:creationId xmlns:a16="http://schemas.microsoft.com/office/drawing/2014/main" id="{AF2D1D35-EF54-4FF6-EFE4-4348E627DFC1}"/>
              </a:ext>
            </a:extLst>
          </p:cNvPr>
          <p:cNvCxnSpPr>
            <a:cxnSpLocks/>
          </p:cNvCxnSpPr>
          <p:nvPr/>
        </p:nvCxnSpPr>
        <p:spPr>
          <a:xfrm>
            <a:off x="5316995" y="4070365"/>
            <a:ext cx="537779" cy="222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Marcador de Posição de Conteúdo 3">
            <a:extLst>
              <a:ext uri="{FF2B5EF4-FFF2-40B4-BE49-F238E27FC236}">
                <a16:creationId xmlns:a16="http://schemas.microsoft.com/office/drawing/2014/main" id="{620C8123-334D-FE62-0CE1-C79F75B80127}"/>
              </a:ext>
            </a:extLst>
          </p:cNvPr>
          <p:cNvSpPr txBox="1">
            <a:spLocks/>
          </p:cNvSpPr>
          <p:nvPr/>
        </p:nvSpPr>
        <p:spPr>
          <a:xfrm>
            <a:off x="1313675" y="4888494"/>
            <a:ext cx="4476574" cy="8492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600" b="1" dirty="0"/>
              <a:t>Δώστε προσοχή στις αναπτυξιακές</a:t>
            </a:r>
            <a:r>
              <a:rPr lang="el-GR" sz="1600" dirty="0"/>
              <a:t> </a:t>
            </a:r>
            <a:r>
              <a:rPr lang="el-GR" sz="1600" b="1" dirty="0"/>
              <a:t>ανάγκες κατά τη</a:t>
            </a:r>
            <a:r>
              <a:rPr lang="el-GR" sz="1600" dirty="0"/>
              <a:t> </a:t>
            </a:r>
            <a:r>
              <a:rPr lang="el-GR" sz="1600" b="1" dirty="0"/>
              <a:t>σύζευξη</a:t>
            </a:r>
            <a:endParaRPr lang="el-GR" sz="1600" dirty="0"/>
          </a:p>
        </p:txBody>
      </p:sp>
      <p:pic>
        <p:nvPicPr>
          <p:cNvPr id="15" name="Gráfico 14" descr="Distintivo destaque">
            <a:extLst>
              <a:ext uri="{FF2B5EF4-FFF2-40B4-BE49-F238E27FC236}">
                <a16:creationId xmlns:a16="http://schemas.microsoft.com/office/drawing/2014/main" id="{892F0BA2-5681-78CB-EB94-54E4A27791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179" y="4880039"/>
            <a:ext cx="485228" cy="467711"/>
          </a:xfrm>
          <a:prstGeom prst="rect">
            <a:avLst/>
          </a:prstGeom>
        </p:spPr>
      </p:pic>
      <p:sp>
        <p:nvSpPr>
          <p:cNvPr id="18" name="Marcador de Posição de Conteúdo 3">
            <a:extLst>
              <a:ext uri="{FF2B5EF4-FFF2-40B4-BE49-F238E27FC236}">
                <a16:creationId xmlns:a16="http://schemas.microsoft.com/office/drawing/2014/main" id="{29FC6A11-847C-9F9A-301C-8471B99F5203}"/>
              </a:ext>
            </a:extLst>
          </p:cNvPr>
          <p:cNvSpPr txBox="1">
            <a:spLocks/>
          </p:cNvSpPr>
          <p:nvPr/>
        </p:nvSpPr>
        <p:spPr>
          <a:xfrm>
            <a:off x="1313675" y="5932386"/>
            <a:ext cx="4216164" cy="8492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600" b="1" dirty="0"/>
              <a:t>Ζητήστε τη συμβολή</a:t>
            </a:r>
            <a:r>
              <a:rPr lang="el-GR" sz="1600" dirty="0"/>
              <a:t> </a:t>
            </a:r>
            <a:r>
              <a:rPr lang="el-GR" sz="1600" b="1" dirty="0"/>
              <a:t>των μεντόρων</a:t>
            </a:r>
            <a:r>
              <a:rPr lang="el-GR" sz="1600" dirty="0"/>
              <a:t> </a:t>
            </a:r>
            <a:r>
              <a:rPr lang="el-GR" sz="1600" b="1" dirty="0"/>
              <a:t>και</a:t>
            </a:r>
            <a:r>
              <a:rPr lang="el-GR" sz="1600" dirty="0"/>
              <a:t> </a:t>
            </a:r>
            <a:r>
              <a:rPr lang="el-GR" sz="1600" b="1" dirty="0"/>
              <a:t>των καθοδηγούμενων</a:t>
            </a:r>
            <a:r>
              <a:rPr lang="el-GR" sz="1600" dirty="0"/>
              <a:t> </a:t>
            </a:r>
            <a:r>
              <a:rPr lang="el-GR" sz="1600" b="1" dirty="0"/>
              <a:t>κατά τη διάρκεια</a:t>
            </a:r>
            <a:r>
              <a:rPr lang="el-GR" sz="1600" dirty="0"/>
              <a:t> </a:t>
            </a:r>
            <a:r>
              <a:rPr lang="el-GR" sz="1600" b="1" dirty="0"/>
              <a:t>της</a:t>
            </a:r>
            <a:r>
              <a:rPr lang="el-GR" sz="1600" dirty="0"/>
              <a:t> </a:t>
            </a:r>
            <a:r>
              <a:rPr lang="el-GR" sz="1600" b="1" dirty="0"/>
              <a:t>διαδικασίας</a:t>
            </a:r>
            <a:r>
              <a:rPr lang="el-GR" sz="1600" dirty="0"/>
              <a:t> </a:t>
            </a:r>
            <a:r>
              <a:rPr lang="el-GR" sz="1600" b="1" dirty="0"/>
              <a:t>σύζευξης</a:t>
            </a:r>
            <a:r>
              <a:rPr lang="el-GR" sz="1600" dirty="0"/>
              <a:t>.</a:t>
            </a:r>
          </a:p>
          <a:p>
            <a:pPr marL="0" indent="0">
              <a:buNone/>
            </a:pPr>
            <a:endParaRPr lang="pt-PT" dirty="0">
              <a:solidFill>
                <a:srgbClr val="000000"/>
              </a:solidFill>
              <a:ea typeface="Calibri"/>
              <a:cs typeface="Calibri"/>
            </a:endParaRPr>
          </a:p>
        </p:txBody>
      </p:sp>
      <p:pic>
        <p:nvPicPr>
          <p:cNvPr id="19" name="Gráfico 18" descr="Distintivo 3 destaque">
            <a:extLst>
              <a:ext uri="{FF2B5EF4-FFF2-40B4-BE49-F238E27FC236}">
                <a16:creationId xmlns:a16="http://schemas.microsoft.com/office/drawing/2014/main" id="{D5439D0C-ED4A-9263-23F8-856AA513D4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179" y="5932386"/>
            <a:ext cx="511505" cy="520262"/>
          </a:xfrm>
          <a:prstGeom prst="rect">
            <a:avLst/>
          </a:prstGeom>
        </p:spPr>
      </p:pic>
      <p:sp>
        <p:nvSpPr>
          <p:cNvPr id="21" name="CaixaDeTexto 20">
            <a:extLst>
              <a:ext uri="{FF2B5EF4-FFF2-40B4-BE49-F238E27FC236}">
                <a16:creationId xmlns:a16="http://schemas.microsoft.com/office/drawing/2014/main" id="{6C18676C-E5BE-7085-025C-B6032E882898}"/>
              </a:ext>
            </a:extLst>
          </p:cNvPr>
          <p:cNvSpPr txBox="1"/>
          <p:nvPr/>
        </p:nvSpPr>
        <p:spPr>
          <a:xfrm>
            <a:off x="8863069" y="4334426"/>
            <a:ext cx="814551" cy="408623"/>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dirty="0">
                <a:solidFill>
                  <a:schemeClr val="accent2"/>
                </a:solidFill>
                <a:ea typeface="Calibri"/>
                <a:cs typeface="Calibri"/>
              </a:rPr>
              <a:t>Πως;</a:t>
            </a:r>
            <a:endParaRPr lang="pt-PT" dirty="0">
              <a:solidFill>
                <a:schemeClr val="accent2"/>
              </a:solidFill>
              <a:ea typeface="Calibri"/>
              <a:cs typeface="Calibri"/>
            </a:endParaRPr>
          </a:p>
        </p:txBody>
      </p:sp>
      <p:sp>
        <p:nvSpPr>
          <p:cNvPr id="23" name="Title 1">
            <a:extLst>
              <a:ext uri="{FF2B5EF4-FFF2-40B4-BE49-F238E27FC236}">
                <a16:creationId xmlns:a16="http://schemas.microsoft.com/office/drawing/2014/main" id="{1C26354D-D331-3999-9EA0-2902335CFE15}"/>
              </a:ext>
            </a:extLst>
          </p:cNvPr>
          <p:cNvSpPr txBox="1">
            <a:spLocks/>
          </p:cNvSpPr>
          <p:nvPr/>
        </p:nvSpPr>
        <p:spPr>
          <a:xfrm>
            <a:off x="1678807" y="1070391"/>
            <a:ext cx="8586277"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defRPr/>
            </a:pPr>
            <a:r>
              <a:rPr lang="en-US" sz="3600" dirty="0">
                <a:solidFill>
                  <a:prstClr val="black"/>
                </a:solidFill>
                <a:latin typeface="Franklin Gothic Book"/>
              </a:rPr>
              <a:t>3. </a:t>
            </a:r>
            <a:r>
              <a:rPr kumimoji="0" lang="el-GR" sz="3600" b="0" i="0" u="none" strike="noStrike" kern="1200" cap="none" spc="0" normalizeH="0" baseline="0" noProof="0" dirty="0">
                <a:ln>
                  <a:noFill/>
                </a:ln>
                <a:solidFill>
                  <a:prstClr val="black"/>
                </a:solidFill>
                <a:effectLst/>
                <a:uLnTx/>
                <a:uFillTx/>
                <a:latin typeface="Franklin Gothic Book"/>
              </a:rPr>
              <a:t>Φάσεις αντιστοίχισης και συστάσεις</a:t>
            </a:r>
            <a:endParaRPr kumimoji="0" lang="en-US" sz="3600" b="0" i="0" u="none" strike="noStrike" kern="1200" cap="none" spc="0" normalizeH="0" baseline="0" noProof="0" dirty="0">
              <a:ln>
                <a:noFill/>
              </a:ln>
              <a:solidFill>
                <a:prstClr val="black"/>
              </a:solidFill>
              <a:effectLst/>
              <a:uLnTx/>
              <a:uFillTx/>
              <a:latin typeface="Franklin Gothic Book"/>
            </a:endParaRPr>
          </a:p>
        </p:txBody>
      </p:sp>
    </p:spTree>
    <p:extLst>
      <p:ext uri="{BB962C8B-B14F-4D97-AF65-F5344CB8AC3E}">
        <p14:creationId xmlns:p14="http://schemas.microsoft.com/office/powerpoint/2010/main" val="169412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665302" y="1478574"/>
            <a:ext cx="4239259" cy="1295400"/>
          </a:xfrm>
        </p:spPr>
        <p:txBody>
          <a:bodyPr>
            <a:normAutofit/>
          </a:bodyPr>
          <a:lstStyle/>
          <a:p>
            <a:pPr algn="ctr"/>
            <a:r>
              <a:rPr lang="el-GR" sz="3600" b="1" dirty="0">
                <a:solidFill>
                  <a:schemeClr val="bg1"/>
                </a:solidFill>
                <a:latin typeface="Franklin Gothic Book" panose="020B0503020102020204" pitchFamily="34" charset="0"/>
              </a:rPr>
              <a:t>Άσκηση</a:t>
            </a: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4169748"/>
            <a:ext cx="7244862" cy="2063997"/>
          </a:xfrm>
        </p:spPr>
        <p:txBody>
          <a:bodyPr>
            <a:normAutofit lnSpcReduction="10000"/>
          </a:bodyPr>
          <a:lstStyle/>
          <a:p>
            <a:pPr marL="0" indent="0" algn="ctr">
              <a:buNone/>
            </a:pPr>
            <a:endParaRPr lang="en-US" dirty="0">
              <a:solidFill>
                <a:schemeClr val="bg1"/>
              </a:solidFill>
            </a:endParaRPr>
          </a:p>
          <a:p>
            <a:r>
              <a:rPr lang="el-GR" sz="2000" i="1" dirty="0">
                <a:solidFill>
                  <a:schemeClr val="bg1"/>
                </a:solidFill>
              </a:rPr>
              <a:t>Ποιες ανάγκες μπορεί να έχει ο καθοδηγούμενος (νεοεισερχόμενος);</a:t>
            </a:r>
            <a:endParaRPr lang="el-GR" sz="2000" dirty="0">
              <a:solidFill>
                <a:schemeClr val="bg1"/>
              </a:solidFill>
            </a:endParaRPr>
          </a:p>
          <a:p>
            <a:r>
              <a:rPr lang="el-GR" sz="2000" dirty="0">
                <a:solidFill>
                  <a:schemeClr val="bg1"/>
                </a:solidFill>
              </a:rPr>
              <a:t>Ποιες </a:t>
            </a:r>
            <a:r>
              <a:rPr lang="el-GR" sz="2000" i="1" dirty="0">
                <a:solidFill>
                  <a:schemeClr val="bg1"/>
                </a:solidFill>
              </a:rPr>
              <a:t>ιδιότητες του μέντορα (έμπειρου εργαζόμενου) θα μπορούσαν να βοηθήσουν στην αντιμετώπιση αυτών των αναγκών;</a:t>
            </a:r>
            <a:endParaRPr lang="el-GR" sz="2000" dirty="0">
              <a:solidFill>
                <a:schemeClr val="bg1"/>
              </a:solidFill>
            </a:endParaRPr>
          </a:p>
        </p:txBody>
      </p:sp>
      <p:sp>
        <p:nvSpPr>
          <p:cNvPr id="5" name="CaixaDeTexto 4">
            <a:extLst>
              <a:ext uri="{FF2B5EF4-FFF2-40B4-BE49-F238E27FC236}">
                <a16:creationId xmlns:a16="http://schemas.microsoft.com/office/drawing/2014/main" id="{7B092AD5-F225-E8D1-F4AC-4FAAE4D823C9}"/>
              </a:ext>
            </a:extLst>
          </p:cNvPr>
          <p:cNvSpPr txBox="1"/>
          <p:nvPr/>
        </p:nvSpPr>
        <p:spPr>
          <a:xfrm>
            <a:off x="5459460" y="3056363"/>
            <a:ext cx="6100548" cy="830997"/>
          </a:xfrm>
          <a:prstGeom prst="rect">
            <a:avLst/>
          </a:prstGeom>
          <a:noFill/>
        </p:spPr>
        <p:txBody>
          <a:bodyPr wrap="square">
            <a:spAutoFit/>
          </a:bodyPr>
          <a:lstStyle/>
          <a:p>
            <a:pPr marL="0" indent="0" algn="ctr">
              <a:buNone/>
            </a:pPr>
            <a:r>
              <a:rPr lang="el-GR" sz="2400" dirty="0">
                <a:solidFill>
                  <a:schemeClr val="bg1"/>
                </a:solidFill>
                <a:latin typeface="Franklin Gothic Book" panose="020B0503020102020204" pitchFamily="34" charset="0"/>
              </a:rPr>
              <a:t>Σκεφτείτε ένα πιθανό ταίριασμα μεταξύ ενός έμπειρου εργαζομένου και ενός νέου </a:t>
            </a:r>
            <a:endParaRPr lang="en-US" sz="24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04085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53250" y="2533651"/>
            <a:ext cx="4552950" cy="1295400"/>
          </a:xfrm>
        </p:spPr>
        <p:txBody>
          <a:bodyPr>
            <a:normAutofit/>
          </a:bodyPr>
          <a:lstStyle/>
          <a:p>
            <a:r>
              <a:rPr lang="el-GR" sz="3600" b="1" dirty="0">
                <a:solidFill>
                  <a:schemeClr val="bg1"/>
                </a:solidFill>
                <a:latin typeface="Franklin Gothic Book" panose="020B0503020102020204" pitchFamily="34" charset="0"/>
              </a:rPr>
              <a:t>Ένα διάλειμμα;</a:t>
            </a:r>
            <a:r>
              <a:rPr lang="en-US" sz="3600" b="1" dirty="0">
                <a:solidFill>
                  <a:schemeClr val="bg1"/>
                </a:solidFill>
                <a:latin typeface="Franklin Gothic Book" panose="020B0503020102020204" pitchFamily="34" charset="0"/>
              </a:rPr>
              <a:t>		</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062412" y="4419600"/>
            <a:ext cx="7702062" cy="2045427"/>
          </a:xfrm>
        </p:spPr>
        <p:txBody>
          <a:bodyPr>
            <a:normAutofit/>
          </a:bodyPr>
          <a:lstStyle/>
          <a:p>
            <a:pPr marL="0" indent="0" algn="ctr">
              <a:buNone/>
            </a:pPr>
            <a:r>
              <a:rPr lang="el-GR" b="1" dirty="0">
                <a:solidFill>
                  <a:schemeClr val="bg1"/>
                </a:solidFill>
              </a:rPr>
              <a:t>Ναι παρακαλώ</a:t>
            </a:r>
            <a:r>
              <a:rPr lang="en-US" b="1" dirty="0">
                <a:solidFill>
                  <a:schemeClr val="bg1"/>
                </a:solidFill>
              </a:rPr>
              <a:t>!</a:t>
            </a:r>
            <a:endParaRPr lang="el-GR" b="1" dirty="0">
              <a:solidFill>
                <a:schemeClr val="bg1"/>
              </a:solidFill>
            </a:endParaRPr>
          </a:p>
        </p:txBody>
      </p:sp>
      <p:pic>
        <p:nvPicPr>
          <p:cNvPr id="5" name="Εικόνα 4"/>
          <p:cNvPicPr>
            <a:picLocks noChangeAspect="1"/>
          </p:cNvPicPr>
          <p:nvPr/>
        </p:nvPicPr>
        <p:blipFill>
          <a:blip r:embed="rId2"/>
          <a:stretch>
            <a:fillRect/>
          </a:stretch>
        </p:blipFill>
        <p:spPr>
          <a:xfrm>
            <a:off x="2414588" y="513800"/>
            <a:ext cx="2782399" cy="2782399"/>
          </a:xfrm>
          <a:prstGeom prst="rect">
            <a:avLst/>
          </a:prstGeom>
        </p:spPr>
      </p:pic>
    </p:spTree>
    <p:extLst>
      <p:ext uri="{BB962C8B-B14F-4D97-AF65-F5344CB8AC3E}">
        <p14:creationId xmlns:p14="http://schemas.microsoft.com/office/powerpoint/2010/main" val="59779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3600" i="0" dirty="0">
                <a:effectLst/>
                <a:latin typeface="Franklin Gothic Book" panose="020B0503020102020204" pitchFamily="34" charset="0"/>
              </a:rPr>
              <a:t>Δραστηριότητα</a:t>
            </a:r>
            <a:endParaRPr lang="en-US" sz="3600" i="0" dirty="0">
              <a:effectLst/>
              <a:latin typeface="Franklin Gothic Book" panose="020B0503020102020204" pitchFamily="34" charset="0"/>
            </a:endParaRPr>
          </a:p>
        </p:txBody>
      </p:sp>
      <p:sp>
        <p:nvSpPr>
          <p:cNvPr id="8" name="Marcador de Posição de Conteúdo 7">
            <a:extLst>
              <a:ext uri="{FF2B5EF4-FFF2-40B4-BE49-F238E27FC236}">
                <a16:creationId xmlns:a16="http://schemas.microsoft.com/office/drawing/2014/main" id="{6F8B4152-F2DE-2419-2340-921548D3E3A3}"/>
              </a:ext>
            </a:extLst>
          </p:cNvPr>
          <p:cNvSpPr>
            <a:spLocks noGrp="1"/>
          </p:cNvSpPr>
          <p:nvPr>
            <p:ph sz="half" idx="2"/>
          </p:nvPr>
        </p:nvSpPr>
        <p:spPr>
          <a:xfrm>
            <a:off x="4548129" y="3995407"/>
            <a:ext cx="5791667" cy="1769741"/>
          </a:xfrm>
        </p:spPr>
        <p:txBody>
          <a:bodyPr>
            <a:normAutofit/>
          </a:bodyPr>
          <a:lstStyle/>
          <a:p>
            <a:pPr marL="0" indent="0">
              <a:buNone/>
            </a:pPr>
            <a:r>
              <a:rPr lang="el-GR" sz="2000" dirty="0"/>
              <a:t>Σκεφτείτε την οργάνωση ενός προγράμματος καθοδήγησης, λαμβάνοντας υπόψη τις απαιτήσεις που ορίζονται από τη σύμπραξη έργου, καθώς και πρόσθετες ανάγκες με βάση τα μοναδικά χαρακτηριστικά του οργανισμού σας.</a:t>
            </a:r>
            <a:endParaRPr lang="en-GB" sz="24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CaixaDeTexto 18">
            <a:extLst>
              <a:ext uri="{FF2B5EF4-FFF2-40B4-BE49-F238E27FC236}">
                <a16:creationId xmlns:a16="http://schemas.microsoft.com/office/drawing/2014/main" id="{748D4145-481E-FFC1-C31B-08C4C13BC293}"/>
              </a:ext>
            </a:extLst>
          </p:cNvPr>
          <p:cNvSpPr txBox="1"/>
          <p:nvPr/>
        </p:nvSpPr>
        <p:spPr>
          <a:xfrm>
            <a:off x="4548129" y="3083398"/>
            <a:ext cx="6093724" cy="461665"/>
          </a:xfrm>
          <a:prstGeom prst="rect">
            <a:avLst/>
          </a:prstGeom>
          <a:noFill/>
        </p:spPr>
        <p:txBody>
          <a:bodyPr wrap="square" lIns="91440" tIns="45720" rIns="91440" bIns="45720" anchor="t">
            <a:spAutoFit/>
          </a:bodyPr>
          <a:lstStyle/>
          <a:p>
            <a:r>
              <a:rPr lang="el-GR" sz="2400" dirty="0">
                <a:solidFill>
                  <a:schemeClr val="accent2"/>
                </a:solidFill>
                <a:latin typeface="Franklin Gothic Book"/>
              </a:rPr>
              <a:t>Βήματα του προγράμματος καθοδήγησης</a:t>
            </a:r>
            <a:endParaRPr lang="en-GB" sz="2400" dirty="0">
              <a:solidFill>
                <a:schemeClr val="accent2"/>
              </a:solidFill>
              <a:latin typeface="Franklin Gothic Book"/>
            </a:endParaRPr>
          </a:p>
        </p:txBody>
      </p:sp>
      <p:pic>
        <p:nvPicPr>
          <p:cNvPr id="3" name="Imagem 2" descr="Uma imagem com brinquedo&#10;&#10;Descrição gerada automaticamente">
            <a:extLst>
              <a:ext uri="{FF2B5EF4-FFF2-40B4-BE49-F238E27FC236}">
                <a16:creationId xmlns:a16="http://schemas.microsoft.com/office/drawing/2014/main" id="{3F1AD123-878A-2E23-E2C1-D68BEE058E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8898" y="2921000"/>
            <a:ext cx="3810000" cy="2540000"/>
          </a:xfrm>
          <a:prstGeom prst="rect">
            <a:avLst/>
          </a:prstGeom>
        </p:spPr>
      </p:pic>
      <p:sp>
        <p:nvSpPr>
          <p:cNvPr id="4" name="CaixaDeTexto 3">
            <a:extLst>
              <a:ext uri="{FF2B5EF4-FFF2-40B4-BE49-F238E27FC236}">
                <a16:creationId xmlns:a16="http://schemas.microsoft.com/office/drawing/2014/main" id="{30F9BB2D-F8FB-E1F8-14EE-6C2A68E299C4}"/>
              </a:ext>
            </a:extLst>
          </p:cNvPr>
          <p:cNvSpPr txBox="1"/>
          <p:nvPr/>
        </p:nvSpPr>
        <p:spPr>
          <a:xfrm>
            <a:off x="548898" y="5461000"/>
            <a:ext cx="3810000" cy="317500"/>
          </a:xfrm>
          <a:prstGeom prst="rect">
            <a:avLst/>
          </a:prstGeom>
        </p:spPr>
        <p:txBody>
          <a:bodyPr>
            <a:normAutofit fontScale="62500" lnSpcReduction="20000"/>
          </a:bodyPr>
          <a:lstStyle/>
          <a:p>
            <a:r>
              <a:rPr lang="en-US"/>
              <a:t>ThePhoto de PhotoAuthor está licenciada sob CCYYSA.</a:t>
            </a:r>
          </a:p>
        </p:txBody>
      </p:sp>
    </p:spTree>
    <p:extLst>
      <p:ext uri="{BB962C8B-B14F-4D97-AF65-F5344CB8AC3E}">
        <p14:creationId xmlns:p14="http://schemas.microsoft.com/office/powerpoint/2010/main" val="199907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3600" i="0" dirty="0">
                <a:effectLst/>
                <a:latin typeface="Franklin Gothic Book" panose="020B0503020102020204" pitchFamily="34" charset="0"/>
              </a:rPr>
              <a:t>Δραστηριότητα</a:t>
            </a:r>
            <a:endParaRPr lang="en-US" sz="3600" i="0" dirty="0">
              <a:effectLst/>
              <a:latin typeface="Franklin Gothic Book" panose="020B0503020102020204" pitchFamily="34"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4" name="Diagrama 13">
            <a:extLst>
              <a:ext uri="{FF2B5EF4-FFF2-40B4-BE49-F238E27FC236}">
                <a16:creationId xmlns:a16="http://schemas.microsoft.com/office/drawing/2014/main" id="{92310E32-D499-96A4-0900-30BFAF1742E1}"/>
              </a:ext>
            </a:extLst>
          </p:cNvPr>
          <p:cNvGraphicFramePr/>
          <p:nvPr>
            <p:extLst>
              <p:ext uri="{D42A27DB-BD31-4B8C-83A1-F6EECF244321}">
                <p14:modId xmlns:p14="http://schemas.microsoft.com/office/powerpoint/2010/main" val="912996352"/>
              </p:ext>
            </p:extLst>
          </p:nvPr>
        </p:nvGraphicFramePr>
        <p:xfrm>
          <a:off x="1085559" y="2899973"/>
          <a:ext cx="10020882" cy="3614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83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329784" y="467751"/>
            <a:ext cx="2444854"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3600" i="0" dirty="0">
                <a:effectLst/>
                <a:latin typeface="Franklin Gothic Book" panose="020B0503020102020204" pitchFamily="34" charset="0"/>
              </a:rPr>
              <a:t>Μελέτη Περίπτωσης</a:t>
            </a:r>
            <a:endParaRPr lang="en-US" sz="3600" i="0" dirty="0">
              <a:effectLst/>
              <a:latin typeface="Franklin Gothic Book" panose="020B0503020102020204" pitchFamily="34" charset="0"/>
            </a:endParaRPr>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10" name="Marcador de Posição de Conteúdo 7">
            <a:extLst>
              <a:ext uri="{FF2B5EF4-FFF2-40B4-BE49-F238E27FC236}">
                <a16:creationId xmlns:a16="http://schemas.microsoft.com/office/drawing/2014/main" id="{95862AE0-3277-3408-20BD-F1E3968D7A99}"/>
              </a:ext>
            </a:extLst>
          </p:cNvPr>
          <p:cNvSpPr txBox="1">
            <a:spLocks/>
          </p:cNvSpPr>
          <p:nvPr/>
        </p:nvSpPr>
        <p:spPr>
          <a:xfrm>
            <a:off x="3407868" y="1913545"/>
            <a:ext cx="3586314" cy="187921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5600" i="1" dirty="0">
                <a:ea typeface="Tahoma" panose="020B0604030504040204" pitchFamily="34" charset="0"/>
                <a:cs typeface="Tahoma" panose="020B0604030504040204" pitchFamily="34" charset="0"/>
              </a:rPr>
              <a:t>Ανοίγω ένα κελί και βλέπω νεκρούς κρατούμενους - άλλοι από φυσικά αίτια, άλλοι από απαγχονισμό, άλλοι από υπερβολική δόση - μερικές φορές όταν κοιμάμαι, θυμάμαι τη θέση στην οποία βρίσκονταν... Δυστυχώς, δεν έχουμε ψυχολογική υποστήριξη.</a:t>
            </a:r>
            <a:r>
              <a:rPr lang="el-GR" sz="5600" dirty="0">
                <a:ea typeface="Tahoma" panose="020B0604030504040204" pitchFamily="34" charset="0"/>
                <a:cs typeface="Tahoma" panose="020B0604030504040204" pitchFamily="34" charset="0"/>
              </a:rPr>
              <a:t> </a:t>
            </a:r>
            <a:r>
              <a:rPr lang="el-GR" sz="5600" i="1" dirty="0">
                <a:ea typeface="Tahoma" panose="020B0604030504040204" pitchFamily="34" charset="0"/>
                <a:cs typeface="Tahoma" panose="020B0604030504040204" pitchFamily="34" charset="0"/>
              </a:rPr>
              <a:t>Υπάρχουν κάποιοι υπάλληλοι που παγώνουν...</a:t>
            </a:r>
            <a:r>
              <a:rPr lang="en-US" sz="7200" i="1" dirty="0">
                <a:ea typeface="Tahoma" panose="020B0604030504040204" pitchFamily="34" charset="0"/>
                <a:cs typeface="Tahoma" panose="020B0604030504040204" pitchFamily="34" charset="0"/>
              </a:rPr>
              <a:t>. </a:t>
            </a:r>
          </a:p>
          <a:p>
            <a:pPr marL="0" indent="0" algn="r">
              <a:buFont typeface="Arial" panose="020B0604020202020204" pitchFamily="34" charset="0"/>
              <a:buNone/>
            </a:pPr>
            <a:endParaRPr lang="en-US" sz="6400" dirty="0"/>
          </a:p>
          <a:p>
            <a:pPr marL="0" indent="0" algn="r">
              <a:buFont typeface="Arial" panose="020B0604020202020204" pitchFamily="34" charset="0"/>
              <a:buNone/>
            </a:pPr>
            <a:r>
              <a:rPr lang="en-US" sz="6400" dirty="0"/>
              <a:t> (</a:t>
            </a:r>
            <a:r>
              <a:rPr lang="el-GR" sz="6400" dirty="0"/>
              <a:t>Συνέντευξη σωφρονιστικού υπαλλήλου</a:t>
            </a:r>
            <a:r>
              <a:rPr lang="en-US" sz="6400" dirty="0"/>
              <a:t>) </a:t>
            </a:r>
          </a:p>
        </p:txBody>
      </p:sp>
      <p:pic>
        <p:nvPicPr>
          <p:cNvPr id="13" name="Imagem 12" descr="Uma imagem com edifício, monocromático, escadas, preto e branco&#10;&#10;Descrição gerada automaticamente">
            <a:extLst>
              <a:ext uri="{FF2B5EF4-FFF2-40B4-BE49-F238E27FC236}">
                <a16:creationId xmlns:a16="http://schemas.microsoft.com/office/drawing/2014/main" id="{2EB71672-55AF-E830-86CA-9F7F6586701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6777"/>
          <a:stretch/>
        </p:blipFill>
        <p:spPr>
          <a:xfrm>
            <a:off x="7713852" y="1270316"/>
            <a:ext cx="3469922" cy="3837540"/>
          </a:xfrm>
          <a:prstGeom prst="rect">
            <a:avLst/>
          </a:prstGeom>
        </p:spPr>
      </p:pic>
      <p:sp>
        <p:nvSpPr>
          <p:cNvPr id="14" name="CaixaDeTexto 13">
            <a:extLst>
              <a:ext uri="{FF2B5EF4-FFF2-40B4-BE49-F238E27FC236}">
                <a16:creationId xmlns:a16="http://schemas.microsoft.com/office/drawing/2014/main" id="{7A78E0EA-8F79-BED6-E604-0C3E443CCF6A}"/>
              </a:ext>
            </a:extLst>
          </p:cNvPr>
          <p:cNvSpPr txBox="1"/>
          <p:nvPr/>
        </p:nvSpPr>
        <p:spPr>
          <a:xfrm>
            <a:off x="7713851" y="5218352"/>
            <a:ext cx="3469923" cy="369332"/>
          </a:xfrm>
          <a:prstGeom prst="rect">
            <a:avLst/>
          </a:prstGeom>
          <a:noFill/>
        </p:spPr>
        <p:txBody>
          <a:bodyPr wrap="square" rtlCol="0">
            <a:spAutoFit/>
          </a:bodyPr>
          <a:lstStyle/>
          <a:p>
            <a:r>
              <a:rPr lang="en-GB" sz="900" dirty="0"/>
              <a:t>A </a:t>
            </a:r>
            <a:r>
              <a:rPr lang="en-GB" sz="900" dirty="0" err="1"/>
              <a:t>imagem</a:t>
            </a:r>
            <a:r>
              <a:rPr lang="en-GB" sz="900" dirty="0"/>
              <a:t> </a:t>
            </a:r>
            <a:r>
              <a:rPr lang="en-GB" sz="900" dirty="0">
                <a:hlinkClick r:id="rId4" tooltip="https://commons.wikimedia.org/wiki/File:Freo_prison_WMAU_gnangarra-108.jpg"/>
              </a:rPr>
              <a:t>Esta </a:t>
            </a:r>
            <a:r>
              <a:rPr lang="en-GB" sz="900" dirty="0" err="1">
                <a:hlinkClick r:id="rId4" tooltip="https://commons.wikimedia.org/wiki/File:Freo_prison_WMAU_gnangarra-108.jpg"/>
              </a:rPr>
              <a:t>Fotografia</a:t>
            </a:r>
            <a:r>
              <a:rPr lang="en-GB" sz="900" dirty="0"/>
              <a:t> de Autor </a:t>
            </a:r>
            <a:r>
              <a:rPr lang="en-GB" sz="900" dirty="0" err="1"/>
              <a:t>Desconhecido</a:t>
            </a:r>
            <a:r>
              <a:rPr lang="en-GB" sz="900" dirty="0"/>
              <a:t> </a:t>
            </a:r>
            <a:r>
              <a:rPr lang="en-GB" sz="900" dirty="0" err="1"/>
              <a:t>está</a:t>
            </a:r>
            <a:r>
              <a:rPr lang="en-GB" sz="900" dirty="0"/>
              <a:t> </a:t>
            </a:r>
            <a:r>
              <a:rPr lang="en-GB" sz="900" dirty="0" err="1"/>
              <a:t>licenciada</a:t>
            </a:r>
            <a:r>
              <a:rPr lang="en-GB" sz="900" dirty="0"/>
              <a:t> </a:t>
            </a:r>
            <a:r>
              <a:rPr lang="en-GB" sz="900" dirty="0" err="1"/>
              <a:t>ao</a:t>
            </a:r>
            <a:r>
              <a:rPr lang="en-GB" sz="900" dirty="0"/>
              <a:t> </a:t>
            </a:r>
            <a:r>
              <a:rPr lang="en-GB" sz="900" dirty="0" err="1"/>
              <a:t>abrigo</a:t>
            </a:r>
            <a:r>
              <a:rPr lang="en-GB" sz="900" dirty="0"/>
              <a:t> da </a:t>
            </a:r>
            <a:r>
              <a:rPr lang="en-GB" sz="900" dirty="0">
                <a:hlinkClick r:id="rId5" tooltip="https://creativecommons.org/licenses/by-sa/3.0/"/>
              </a:rPr>
              <a:t>CC BY-SA</a:t>
            </a:r>
            <a:endParaRPr lang="en-GB" sz="900" dirty="0"/>
          </a:p>
        </p:txBody>
      </p:sp>
      <p:sp>
        <p:nvSpPr>
          <p:cNvPr id="16" name="CaixaDeTexto 15">
            <a:extLst>
              <a:ext uri="{FF2B5EF4-FFF2-40B4-BE49-F238E27FC236}">
                <a16:creationId xmlns:a16="http://schemas.microsoft.com/office/drawing/2014/main" id="{4FFC476D-C321-F276-6694-D73734057DE9}"/>
              </a:ext>
            </a:extLst>
          </p:cNvPr>
          <p:cNvSpPr txBox="1"/>
          <p:nvPr/>
        </p:nvSpPr>
        <p:spPr>
          <a:xfrm>
            <a:off x="2439136" y="4890738"/>
            <a:ext cx="4741851" cy="196566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90000"/>
              </a:lnSpc>
              <a:spcBef>
                <a:spcPts val="1000"/>
              </a:spcBef>
              <a:buFont typeface="Arial" panose="020B0604020202020204" pitchFamily="34" charset="0"/>
              <a:buChar char="•"/>
            </a:pPr>
            <a:r>
              <a:rPr lang="el-GR" sz="1800" dirty="0">
                <a:solidFill>
                  <a:schemeClr val="tx1"/>
                </a:solidFill>
                <a:latin typeface="Franklin Gothic Book" panose="020B0503020102020204" pitchFamily="34" charset="0"/>
              </a:rPr>
              <a:t>Περιγράψτε το σύνολο των δεξιοτήτων που πρέπει να διαθέτει ένας δυνητικός μέντορας για να υποστηρίξει αποτελεσματικά έναν καθοδηγούμενο που έχει βιώσει μια παρόμοια κατάσταση.</a:t>
            </a:r>
          </a:p>
          <a:p>
            <a:pPr marL="285750" indent="-285750">
              <a:lnSpc>
                <a:spcPct val="90000"/>
              </a:lnSpc>
              <a:spcBef>
                <a:spcPts val="1000"/>
              </a:spcBef>
              <a:buFont typeface="Arial" panose="020B0604020202020204" pitchFamily="34" charset="0"/>
              <a:buChar char="•"/>
            </a:pPr>
            <a:r>
              <a:rPr lang="el-GR" sz="1800" dirty="0">
                <a:solidFill>
                  <a:schemeClr val="tx1"/>
                </a:solidFill>
                <a:latin typeface="Franklin Gothic Book" panose="020B0503020102020204" pitchFamily="34" charset="0"/>
              </a:rPr>
              <a:t>Αξιολογήστε τις επιλογές σας και συζητήστε το σκεπτικό σας με την ομάδα</a:t>
            </a:r>
            <a:endParaRPr lang="en-US" sz="1800" dirty="0">
              <a:solidFill>
                <a:schemeClr val="tx1"/>
              </a:solidFill>
              <a:latin typeface="Franklin Gothic Book" panose="020B0503020102020204" pitchFamily="34" charset="0"/>
            </a:endParaRPr>
          </a:p>
        </p:txBody>
      </p:sp>
      <p:pic>
        <p:nvPicPr>
          <p:cNvPr id="19" name="Gráfico 18" descr="Aspas de fecho com preenchimento sólido">
            <a:extLst>
              <a:ext uri="{FF2B5EF4-FFF2-40B4-BE49-F238E27FC236}">
                <a16:creationId xmlns:a16="http://schemas.microsoft.com/office/drawing/2014/main" id="{C21B15CC-74BC-13F9-8531-5299EA0128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9450" y="2971800"/>
            <a:ext cx="914400" cy="914400"/>
          </a:xfrm>
          <a:prstGeom prst="rect">
            <a:avLst/>
          </a:prstGeom>
        </p:spPr>
      </p:pic>
      <p:pic>
        <p:nvPicPr>
          <p:cNvPr id="21" name="Gráfico 20" descr="Aspas de abertura com preenchimento sólido">
            <a:extLst>
              <a:ext uri="{FF2B5EF4-FFF2-40B4-BE49-F238E27FC236}">
                <a16:creationId xmlns:a16="http://schemas.microsoft.com/office/drawing/2014/main" id="{4EAE30F4-F2C4-2DC7-EDF3-0BB2381FCA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9909" y="1456345"/>
            <a:ext cx="914400" cy="914400"/>
          </a:xfrm>
          <a:prstGeom prst="rect">
            <a:avLst/>
          </a:prstGeom>
        </p:spPr>
      </p:pic>
      <p:sp>
        <p:nvSpPr>
          <p:cNvPr id="4" name="CaixaDeTexto 3">
            <a:extLst>
              <a:ext uri="{FF2B5EF4-FFF2-40B4-BE49-F238E27FC236}">
                <a16:creationId xmlns:a16="http://schemas.microsoft.com/office/drawing/2014/main" id="{BAA3F7BF-F700-366A-D30A-92F7555CFFE0}"/>
              </a:ext>
            </a:extLst>
          </p:cNvPr>
          <p:cNvSpPr txBox="1"/>
          <p:nvPr/>
        </p:nvSpPr>
        <p:spPr>
          <a:xfrm>
            <a:off x="567361" y="4987519"/>
            <a:ext cx="1881007" cy="461665"/>
          </a:xfrm>
          <a:prstGeom prst="rect">
            <a:avLst/>
          </a:prstGeom>
          <a:noFill/>
        </p:spPr>
        <p:txBody>
          <a:bodyPr wrap="square">
            <a:spAutoFit/>
          </a:bodyPr>
          <a:lstStyle/>
          <a:p>
            <a:r>
              <a:rPr lang="el-GR" sz="2400" b="1" u="sng" dirty="0">
                <a:solidFill>
                  <a:schemeClr val="accent2"/>
                </a:solidFill>
                <a:latin typeface="Franklin Gothic Book" panose="020B0503020102020204" pitchFamily="34" charset="0"/>
              </a:rPr>
              <a:t>Συνέντευξη</a:t>
            </a:r>
            <a:endParaRPr lang="en-GB" sz="2400" b="1" u="sng" dirty="0">
              <a:solidFill>
                <a:schemeClr val="accent2"/>
              </a:solidFill>
              <a:latin typeface="Franklin Gothic Book" panose="020B0503020102020204" pitchFamily="34" charset="0"/>
            </a:endParaRPr>
          </a:p>
        </p:txBody>
      </p:sp>
    </p:spTree>
    <p:extLst>
      <p:ext uri="{BB962C8B-B14F-4D97-AF65-F5344CB8AC3E}">
        <p14:creationId xmlns:p14="http://schemas.microsoft.com/office/powerpoint/2010/main" val="331821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08556" y="1692511"/>
            <a:ext cx="3489813" cy="1295400"/>
          </a:xfrm>
        </p:spPr>
        <p:txBody>
          <a:bodyPr>
            <a:normAutofit/>
          </a:bodyPr>
          <a:lstStyle/>
          <a:p>
            <a:pPr algn="ctr"/>
            <a:r>
              <a:rPr lang="el-GR" sz="2400" b="1" dirty="0">
                <a:solidFill>
                  <a:schemeClr val="bg1"/>
                </a:solidFill>
              </a:rPr>
              <a:t>Καταιγισμός ιδεών</a:t>
            </a:r>
            <a:br>
              <a:rPr lang="el-GR" sz="1400" dirty="0"/>
            </a:br>
            <a:r>
              <a:rPr lang="en-US" sz="3600" b="1" dirty="0">
                <a:solidFill>
                  <a:schemeClr val="bg1"/>
                </a:solidFill>
                <a:latin typeface="Franklin Gothic Book" panose="020B0503020102020204" pitchFamily="34" charset="0"/>
              </a:rPr>
              <a:t>		</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982877" y="3642037"/>
            <a:ext cx="7013505" cy="1085186"/>
          </a:xfrm>
        </p:spPr>
        <p:txBody>
          <a:bodyPr>
            <a:normAutofit/>
          </a:bodyPr>
          <a:lstStyle/>
          <a:p>
            <a:pPr marL="0" indent="0" algn="ctr">
              <a:buNone/>
            </a:pPr>
            <a:r>
              <a:rPr lang="el-GR" sz="2000" b="1" dirty="0">
                <a:solidFill>
                  <a:schemeClr val="bg1"/>
                </a:solidFill>
              </a:rPr>
              <a:t>Προσδιορισμός των πιθανών προφίλ μεντόρων και καταιγισμός ιδεών σχετικά με τις δεξιότητες που πρέπει να διαθέτουν οι μέντορες</a:t>
            </a:r>
            <a:endParaRPr lang="el-GR" sz="2000" dirty="0">
              <a:solidFill>
                <a:schemeClr val="bg1"/>
              </a:solidFill>
            </a:endParaRPr>
          </a:p>
        </p:txBody>
      </p:sp>
      <p:pic>
        <p:nvPicPr>
          <p:cNvPr id="4" name="Εικόνα 3">
            <a:extLst>
              <a:ext uri="{FF2B5EF4-FFF2-40B4-BE49-F238E27FC236}">
                <a16:creationId xmlns:a16="http://schemas.microsoft.com/office/drawing/2014/main" id="{A84DE4AA-90ED-298B-9F00-000302579E42}"/>
              </a:ext>
            </a:extLst>
          </p:cNvPr>
          <p:cNvPicPr>
            <a:picLocks noChangeAspect="1"/>
          </p:cNvPicPr>
          <p:nvPr/>
        </p:nvPicPr>
        <p:blipFill>
          <a:blip r:embed="rId3">
            <a:duotone>
              <a:schemeClr val="accent2">
                <a:shade val="45000"/>
                <a:satMod val="135000"/>
              </a:schemeClr>
              <a:prstClr val="white"/>
            </a:duotone>
          </a:blip>
          <a:stretch>
            <a:fillRect/>
          </a:stretch>
        </p:blipFill>
        <p:spPr>
          <a:xfrm>
            <a:off x="2810543" y="1016968"/>
            <a:ext cx="2322777" cy="1963082"/>
          </a:xfrm>
          <a:prstGeom prst="rect">
            <a:avLst/>
          </a:prstGeom>
        </p:spPr>
      </p:pic>
      <p:sp>
        <p:nvSpPr>
          <p:cNvPr id="7" name="CaixaDeTexto 6">
            <a:extLst>
              <a:ext uri="{FF2B5EF4-FFF2-40B4-BE49-F238E27FC236}">
                <a16:creationId xmlns:a16="http://schemas.microsoft.com/office/drawing/2014/main" id="{B307626F-67E1-D777-2244-91E83CA29837}"/>
              </a:ext>
            </a:extLst>
          </p:cNvPr>
          <p:cNvSpPr txBox="1"/>
          <p:nvPr/>
        </p:nvSpPr>
        <p:spPr>
          <a:xfrm>
            <a:off x="7026152" y="4852333"/>
            <a:ext cx="3254619" cy="1569660"/>
          </a:xfrm>
          <a:prstGeom prst="rect">
            <a:avLst/>
          </a:prstGeom>
          <a:noFill/>
        </p:spPr>
        <p:txBody>
          <a:bodyPr wrap="square">
            <a:spAutoFit/>
          </a:bodyPr>
          <a:lstStyle/>
          <a:p>
            <a:pPr algn="ctr"/>
            <a:r>
              <a:rPr lang="el-GR" sz="2400" dirty="0">
                <a:solidFill>
                  <a:schemeClr val="accent2"/>
                </a:solidFill>
                <a:latin typeface="Franklin Gothic Book" panose="020B0503020102020204" pitchFamily="34" charset="0"/>
              </a:rPr>
              <a:t>3 ομάδες</a:t>
            </a:r>
          </a:p>
          <a:p>
            <a:pPr algn="ctr"/>
            <a:r>
              <a:rPr lang="el-GR" sz="2400" dirty="0">
                <a:solidFill>
                  <a:schemeClr val="accent2"/>
                </a:solidFill>
                <a:latin typeface="Franklin Gothic Book" panose="020B0503020102020204" pitchFamily="34" charset="0"/>
              </a:rPr>
              <a:t>Συζήτηση(10’)</a:t>
            </a:r>
          </a:p>
          <a:p>
            <a:pPr algn="ctr"/>
            <a:r>
              <a:rPr lang="el-GR" sz="2400" dirty="0">
                <a:solidFill>
                  <a:schemeClr val="accent2"/>
                </a:solidFill>
                <a:latin typeface="Franklin Gothic Book" panose="020B0503020102020204" pitchFamily="34" charset="0"/>
              </a:rPr>
              <a:t>Παρουσίαση στην ομάδα (10')</a:t>
            </a:r>
            <a:endParaRPr lang="en-US" sz="2400" dirty="0">
              <a:solidFill>
                <a:schemeClr val="accent2"/>
              </a:solidFill>
              <a:latin typeface="Franklin Gothic Book" panose="020B0503020102020204" pitchFamily="34" charset="0"/>
            </a:endParaRPr>
          </a:p>
        </p:txBody>
      </p:sp>
    </p:spTree>
    <p:extLst>
      <p:ext uri="{BB962C8B-B14F-4D97-AF65-F5344CB8AC3E}">
        <p14:creationId xmlns:p14="http://schemas.microsoft.com/office/powerpoint/2010/main" val="297520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2800" b="1" dirty="0">
                <a:solidFill>
                  <a:schemeClr val="accent2">
                    <a:lumMod val="75000"/>
                  </a:schemeClr>
                </a:solidFill>
              </a:rPr>
              <a:t>Διαδικτυακή </a:t>
            </a:r>
            <a:r>
              <a:rPr lang="el-GR" sz="2800" b="1" dirty="0" err="1">
                <a:solidFill>
                  <a:schemeClr val="accent2">
                    <a:lumMod val="75000"/>
                  </a:schemeClr>
                </a:solidFill>
              </a:rPr>
              <a:t>αυτοαξιολόγηση</a:t>
            </a:r>
            <a:endParaRPr lang="el-GR" sz="2800" dirty="0">
              <a:solidFill>
                <a:schemeClr val="accent2">
                  <a:lumMod val="75000"/>
                </a:schemeClr>
              </a:solidFill>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9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269823" y="467751"/>
            <a:ext cx="2803161"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dirty="0">
                <a:latin typeface="Franklin Gothic Book" panose="020B0503020102020204" pitchFamily="34" charset="0"/>
                <a:ea typeface="Tahoma" panose="020B0604030504040204" pitchFamily="34" charset="0"/>
                <a:cs typeface="Tahoma" panose="020B0604030504040204" pitchFamily="34" charset="0"/>
              </a:rPr>
              <a:t>Περιεχόμενα</a:t>
            </a:r>
            <a:endParaRPr lang="en-US" sz="3600" i="0" dirty="0">
              <a:effectLst/>
              <a:latin typeface="Franklin Gothic Book" panose="020B050302010202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015762" y="1300349"/>
            <a:ext cx="4391961" cy="4880643"/>
          </a:xfrm>
        </p:spPr>
        <p:txBody>
          <a:bodyPr>
            <a:normAutofit fontScale="85000" lnSpcReduction="10000"/>
          </a:bodyPr>
          <a:lstStyle/>
          <a:p>
            <a:pPr marL="514350" indent="-514350" algn="l">
              <a:buFont typeface="+mj-lt"/>
              <a:buAutoNum type="arabicPeriod"/>
            </a:pPr>
            <a:r>
              <a:rPr lang="el-GR" b="0" i="0" dirty="0">
                <a:effectLst/>
                <a:ea typeface="Tahoma" panose="020B0604030504040204" pitchFamily="34" charset="0"/>
                <a:cs typeface="Tahoma" panose="020B0604030504040204" pitchFamily="34" charset="0"/>
              </a:rPr>
              <a:t>Εισαγωγή</a:t>
            </a:r>
          </a:p>
          <a:p>
            <a:pPr marL="514350" indent="-514350" algn="l">
              <a:buFont typeface="+mj-lt"/>
              <a:buAutoNum type="arabicPeriod"/>
            </a:pPr>
            <a:r>
              <a:rPr lang="el-GR" b="0" i="0" dirty="0">
                <a:effectLst/>
                <a:ea typeface="Tahoma" panose="020B0604030504040204" pitchFamily="34" charset="0"/>
                <a:cs typeface="Tahoma" panose="020B0604030504040204" pitchFamily="34" charset="0"/>
              </a:rPr>
              <a:t>Παρουσίαση των βασικών περιεχομένων, σχόλια και αμφιβολίες</a:t>
            </a:r>
          </a:p>
          <a:p>
            <a:pPr marL="514350" indent="-514350" algn="l">
              <a:buFont typeface="+mj-lt"/>
              <a:buAutoNum type="arabicPeriod"/>
            </a:pPr>
            <a:r>
              <a:rPr lang="el-GR" b="0" i="0" dirty="0">
                <a:effectLst/>
                <a:ea typeface="Tahoma" panose="020B0604030504040204" pitchFamily="34" charset="0"/>
                <a:cs typeface="Tahoma" panose="020B0604030504040204" pitchFamily="34" charset="0"/>
              </a:rPr>
              <a:t>Άσκηση - απαιτήσεις των καθοδηγούμενων και αξιολόγηση των δυνατών σημείων των δυνητικών μεντόρων</a:t>
            </a:r>
          </a:p>
          <a:p>
            <a:pPr marL="514350" indent="-514350" algn="l">
              <a:buFont typeface="+mj-lt"/>
              <a:buAutoNum type="arabicPeriod"/>
            </a:pPr>
            <a:r>
              <a:rPr lang="el-GR" b="0" i="0" dirty="0">
                <a:effectLst/>
                <a:ea typeface="Tahoma" panose="020B0604030504040204" pitchFamily="34" charset="0"/>
                <a:cs typeface="Tahoma" panose="020B0604030504040204" pitchFamily="34" charset="0"/>
              </a:rPr>
              <a:t>Δραστηριότητα - βήματα του προγράμματος καθοδήγησης</a:t>
            </a:r>
          </a:p>
          <a:p>
            <a:pPr marL="514350" indent="-514350" algn="l">
              <a:buFont typeface="+mj-lt"/>
              <a:buAutoNum type="arabicPeriod"/>
            </a:pPr>
            <a:r>
              <a:rPr lang="el-GR" b="0" i="0" dirty="0">
                <a:effectLst/>
                <a:ea typeface="Tahoma" panose="020B0604030504040204" pitchFamily="34" charset="0"/>
                <a:cs typeface="Tahoma" panose="020B0604030504040204" pitchFamily="34" charset="0"/>
              </a:rPr>
              <a:t>Μελέτη περίπτωσης - οι ανάγκες των καθοδηγούμενων έναντι των δυνατών σημείων των μεντόρων</a:t>
            </a:r>
          </a:p>
          <a:p>
            <a:pPr marL="514350" indent="-514350" algn="l">
              <a:buFont typeface="+mj-lt"/>
              <a:buAutoNum type="arabicPeriod"/>
            </a:pPr>
            <a:r>
              <a:rPr lang="el-GR" b="0" i="0" dirty="0">
                <a:effectLst/>
                <a:ea typeface="Tahoma" panose="020B0604030504040204" pitchFamily="34" charset="0"/>
                <a:cs typeface="Tahoma" panose="020B0604030504040204" pitchFamily="34" charset="0"/>
              </a:rPr>
              <a:t>Καταιγισμός ιδεών - βασικές ικανότητες</a:t>
            </a:r>
          </a:p>
          <a:p>
            <a:pPr marL="514350" indent="-514350" algn="l">
              <a:buFont typeface="+mj-lt"/>
              <a:buAutoNum type="arabicPeriod"/>
            </a:pPr>
            <a:r>
              <a:rPr lang="el-GR" b="0" i="0" dirty="0" err="1">
                <a:effectLst/>
                <a:ea typeface="Tahoma" panose="020B0604030504040204" pitchFamily="34" charset="0"/>
                <a:cs typeface="Tahoma" panose="020B0604030504040204" pitchFamily="34" charset="0"/>
              </a:rPr>
              <a:t>Αυτοαξιολόγηση</a:t>
            </a:r>
            <a:endParaRPr lang="en-US" sz="1800" dirty="0">
              <a:ea typeface="Tahoma" panose="020B0604030504040204" pitchFamily="34" charset="0"/>
              <a:cs typeface="Tahoma" panose="020B0604030504040204" pitchFamily="34" charset="0"/>
            </a:endParaRPr>
          </a:p>
          <a:p>
            <a:pPr marL="342900" indent="-342900" algn="l">
              <a:buAutoNum type="arabicPeriod"/>
            </a:pPr>
            <a:endParaRPr lang="en-US" sz="1800" b="0" i="0" dirty="0">
              <a:effectLst/>
            </a:endParaRPr>
          </a:p>
          <a:p>
            <a:endParaRPr lang="el-GR" dirty="0"/>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pic>
        <p:nvPicPr>
          <p:cNvPr id="12" name="Imagem 11" descr="Uma imagem com ar livre, percurso, céu, nuvem&#10;&#10;Descrição gerada automaticamente">
            <a:extLst>
              <a:ext uri="{FF2B5EF4-FFF2-40B4-BE49-F238E27FC236}">
                <a16:creationId xmlns:a16="http://schemas.microsoft.com/office/drawing/2014/main" id="{5A1D62E5-F8E7-0838-8CFD-2D89549C1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723" y="1300349"/>
            <a:ext cx="3752850" cy="3752850"/>
          </a:xfrm>
          <a:prstGeom prst="rect">
            <a:avLst/>
          </a:prstGeom>
        </p:spPr>
      </p:pic>
    </p:spTree>
    <p:extLst>
      <p:ext uri="{BB962C8B-B14F-4D97-AF65-F5344CB8AC3E}">
        <p14:creationId xmlns:p14="http://schemas.microsoft.com/office/powerpoint/2010/main" val="179520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a:latin typeface="Franklin Gothic Book" panose="020B0503020102020204" pitchFamily="34" charset="0"/>
              </a:rPr>
              <a:t>Σας ευχαριστούμε</a:t>
            </a:r>
            <a:r>
              <a:rPr lang="en-US" sz="3600">
                <a:latin typeface="Franklin Gothic Book" panose="020B0503020102020204" pitchFamily="34" charset="0"/>
              </a:rPr>
              <a:t>!</a:t>
            </a:r>
            <a:endParaRPr lang="en-US" sz="3600" b="0" i="0" dirty="0">
              <a:effectLst/>
              <a:latin typeface="Franklin Gothic Book" panose="020B0503020102020204" pitchFamily="34" charset="0"/>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720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3600" dirty="0">
                <a:latin typeface="Franklin Gothic Book" panose="020B0503020102020204" pitchFamily="34" charset="0"/>
              </a:rPr>
              <a:t>Εισαγωγή</a:t>
            </a:r>
            <a:endParaRPr lang="en-US" sz="3600" i="0" dirty="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buNone/>
            </a:pP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r>
              <a:rPr lang="el-GR" sz="1600" dirty="0">
                <a:ea typeface="Tahoma" panose="020B0604030504040204" pitchFamily="34" charset="0"/>
                <a:cs typeface="Tahoma" panose="020B0604030504040204" pitchFamily="34" charset="0"/>
              </a:rPr>
              <a:t>Ας ξεκινήσουμε συνδέοντας αυτή την Ενότητα με την προηγούμενη:</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r>
              <a:rPr lang="el-GR" sz="1600" dirty="0">
                <a:ea typeface="Tahoma" panose="020B0604030504040204" pitchFamily="34" charset="0"/>
                <a:cs typeface="Tahoma" panose="020B0604030504040204" pitchFamily="34" charset="0"/>
              </a:rPr>
              <a:t>Ενότητα 2. </a:t>
            </a:r>
            <a:r>
              <a:rPr lang="el-GR" sz="1600" b="1" dirty="0">
                <a:solidFill>
                  <a:schemeClr val="accent6">
                    <a:lumMod val="75000"/>
                  </a:schemeClr>
                </a:solidFill>
                <a:ea typeface="Tahoma" panose="020B0604030504040204" pitchFamily="34" charset="0"/>
                <a:cs typeface="Tahoma" panose="020B0604030504040204" pitchFamily="34" charset="0"/>
              </a:rPr>
              <a:t>Δεξιότητες επικοινωνίας </a:t>
            </a:r>
            <a:r>
              <a:rPr lang="el-GR" sz="1600" dirty="0">
                <a:ea typeface="Tahoma" panose="020B0604030504040204" pitchFamily="34" charset="0"/>
                <a:cs typeface="Tahoma" panose="020B0604030504040204" pitchFamily="34" charset="0"/>
              </a:rPr>
              <a:t>(ενεργητική ακρόαση, τεχνική OARS, επίλυση συγκρούσεων)</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r>
              <a:rPr lang="el-GR" sz="1600" dirty="0">
                <a:ea typeface="Tahoma" panose="020B0604030504040204" pitchFamily="34" charset="0"/>
                <a:cs typeface="Tahoma" panose="020B0604030504040204" pitchFamily="34" charset="0"/>
              </a:rPr>
              <a:t>Τι θυμάστε περισσότερο από το περιεχόμενο της ενότητας;</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r>
              <a:rPr lang="el-GR" sz="1600" dirty="0">
                <a:ea typeface="Tahoma" panose="020B0604030504040204" pitchFamily="34" charset="0"/>
                <a:cs typeface="Tahoma" panose="020B0604030504040204" pitchFamily="34" charset="0"/>
              </a:rPr>
              <a:t>Κάποιες απαραίτητες διευκρινίσεις πριν ξεκινήσουμε την Ενότητα 3; Υπάρχουν αμφιβολίες;</a:t>
            </a:r>
          </a:p>
          <a:p>
            <a:pPr marL="0" indent="0" algn="l">
              <a:buNone/>
            </a:pPr>
            <a:endParaRPr lang="en-US" sz="2000" b="0" i="0" dirty="0">
              <a:effectLst/>
            </a:endParaRPr>
          </a:p>
          <a:p>
            <a:pPr marL="0" indent="0">
              <a:buNone/>
            </a:pPr>
            <a:endParaRPr lang="en-US" sz="1800" b="0" i="0" dirty="0">
              <a:effectLst/>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2"/>
          <a:stretch>
            <a:fillRect/>
          </a:stretch>
        </p:blipFill>
        <p:spPr>
          <a:xfrm>
            <a:off x="0" y="192491"/>
            <a:ext cx="1627773" cy="1755800"/>
          </a:xfrm>
          <a:prstGeom prst="rect">
            <a:avLst/>
          </a:prstGeom>
        </p:spPr>
      </p:pic>
    </p:spTree>
    <p:extLst>
      <p:ext uri="{BB962C8B-B14F-4D97-AF65-F5344CB8AC3E}">
        <p14:creationId xmlns:p14="http://schemas.microsoft.com/office/powerpoint/2010/main" val="38104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Εισαγωγή</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2036563"/>
          </a:xfrm>
        </p:spPr>
        <p:txBody>
          <a:bodyPr>
            <a:normAutofit/>
          </a:bodyPr>
          <a:lstStyle/>
          <a:p>
            <a:pPr marL="0" indent="0" algn="l">
              <a:buNone/>
            </a:pPr>
            <a:r>
              <a:rPr lang="el-GR" sz="2000" b="0" i="0" dirty="0">
                <a:effectLst/>
                <a:ea typeface="Tahoma" panose="020B0604030504040204" pitchFamily="34" charset="0"/>
                <a:cs typeface="Tahoma" panose="020B0604030504040204" pitchFamily="34" charset="0"/>
              </a:rPr>
              <a:t>Εντάξει</a:t>
            </a:r>
            <a:r>
              <a:rPr lang="en-US" sz="2000" b="0" i="0" dirty="0">
                <a:effectLst/>
                <a:ea typeface="Tahoma" panose="020B0604030504040204" pitchFamily="34" charset="0"/>
                <a:cs typeface="Tahoma" panose="020B0604030504040204" pitchFamily="34" charset="0"/>
              </a:rPr>
              <a:t>!</a:t>
            </a:r>
          </a:p>
          <a:p>
            <a:pPr marL="0" indent="0" algn="l">
              <a:buNone/>
            </a:pPr>
            <a:endParaRPr lang="en-US" sz="2000" b="0" i="0" dirty="0">
              <a:effectLst/>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Ας συνεχίσουμε με την </a:t>
            </a:r>
            <a:r>
              <a:rPr lang="el-GR" sz="1600" b="1" dirty="0">
                <a:solidFill>
                  <a:schemeClr val="accent2">
                    <a:lumMod val="75000"/>
                  </a:schemeClr>
                </a:solidFill>
                <a:ea typeface="Tahoma" panose="020B0604030504040204" pitchFamily="34" charset="0"/>
                <a:cs typeface="Tahoma" panose="020B0604030504040204" pitchFamily="34" charset="0"/>
              </a:rPr>
              <a:t>Ενότητα 3: Σύζευξη μεντόρων</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Έχετε παρακολουθήσει όλοι το ασύγχρονο διαδικτυακό μέρος</a:t>
            </a:r>
          </a:p>
          <a:p>
            <a:pPr marL="0" indent="0" algn="l">
              <a:buNone/>
            </a:pPr>
            <a:endParaRPr lang="en-US" sz="2000" dirty="0">
              <a:ea typeface="Tahoma" panose="020B0604030504040204" pitchFamily="34" charset="0"/>
              <a:cs typeface="Tahoma" panose="020B0604030504040204" pitchFamily="34" charset="0"/>
            </a:endParaRPr>
          </a:p>
          <a:p>
            <a:endParaRPr lang="el-GR"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483303"/>
            <a:ext cx="1627773" cy="1755800"/>
          </a:xfrm>
          <a:prstGeom prst="rect">
            <a:avLst/>
          </a:prstGeom>
        </p:spPr>
      </p:pic>
      <p:sp>
        <p:nvSpPr>
          <p:cNvPr id="7" name="Seta: Curvada Para a Direita 6">
            <a:extLst>
              <a:ext uri="{FF2B5EF4-FFF2-40B4-BE49-F238E27FC236}">
                <a16:creationId xmlns:a16="http://schemas.microsoft.com/office/drawing/2014/main" id="{88B4D3ED-FA8E-E0B4-7BF5-09DE34100745}"/>
              </a:ext>
            </a:extLst>
          </p:cNvPr>
          <p:cNvSpPr/>
          <p:nvPr/>
        </p:nvSpPr>
        <p:spPr>
          <a:xfrm>
            <a:off x="3007245" y="4730909"/>
            <a:ext cx="522692" cy="818364"/>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8" name="CaixaDeTexto 9">
            <a:extLst>
              <a:ext uri="{FF2B5EF4-FFF2-40B4-BE49-F238E27FC236}">
                <a16:creationId xmlns:a16="http://schemas.microsoft.com/office/drawing/2014/main" id="{480AA1F8-1BAF-801E-D987-19BCD81E568A}"/>
              </a:ext>
            </a:extLst>
          </p:cNvPr>
          <p:cNvSpPr txBox="1"/>
          <p:nvPr/>
        </p:nvSpPr>
        <p:spPr>
          <a:xfrm>
            <a:off x="3905573" y="5110304"/>
            <a:ext cx="6098058" cy="1015663"/>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l-GR" sz="2000" dirty="0">
                <a:latin typeface="Franklin Gothic Book" panose="020B0503020102020204" pitchFamily="34" charset="0"/>
                <a:ea typeface="Tahoma" panose="020B0604030504040204" pitchFamily="34" charset="0"/>
                <a:cs typeface="Tahoma" panose="020B0604030504040204" pitchFamily="34" charset="0"/>
              </a:rPr>
              <a:t>Καμία απορία σχετικά με το περιεχόμενο;</a:t>
            </a:r>
          </a:p>
          <a:p>
            <a:pPr marL="342900" indent="-342900" algn="l">
              <a:buFont typeface="Arial" panose="020B0604020202020204" pitchFamily="34" charset="0"/>
              <a:buChar char="•"/>
            </a:pPr>
            <a:r>
              <a:rPr lang="el-GR" sz="2000" dirty="0">
                <a:latin typeface="Franklin Gothic Book" panose="020B0503020102020204" pitchFamily="34" charset="0"/>
                <a:ea typeface="Tahoma" panose="020B0604030504040204" pitchFamily="34" charset="0"/>
                <a:cs typeface="Tahoma" panose="020B0604030504040204" pitchFamily="34" charset="0"/>
              </a:rPr>
              <a:t>Κάτι που χρειάζεται περαιτέρω διευκρινίσεις και επεξεργασία;</a:t>
            </a:r>
            <a:endParaRPr lang="en-US" sz="2000" b="0" i="0" dirty="0">
              <a:effectLst/>
              <a:latin typeface="Franklin Gothic Book" panose="020B05030201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468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1031080" y="1002330"/>
            <a:ext cx="1652075" cy="553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304483" y="762854"/>
            <a:ext cx="4225327" cy="10322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2800" b="1" dirty="0">
                <a:latin typeface="Franklin Gothic Book" panose="020B0503020102020204" pitchFamily="34" charset="0"/>
                <a:ea typeface="Tahoma" panose="020B0604030504040204" pitchFamily="34" charset="0"/>
                <a:cs typeface="Tahoma" panose="020B0604030504040204" pitchFamily="34" charset="0"/>
              </a:rPr>
              <a:t>Βασικά περιεχόμενα</a:t>
            </a:r>
            <a:endParaRPr lang="el-GR" sz="2800" dirty="0">
              <a:latin typeface="Franklin Gothic Book" panose="020B0503020102020204" pitchFamily="34" charset="0"/>
              <a:ea typeface="Tahoma" panose="020B0604030504040204" pitchFamily="34" charset="0"/>
              <a:cs typeface="Tahoma" panose="020B0604030504040204" pitchFamily="34" charset="0"/>
            </a:endParaRP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1096947"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t>Παράγοντες που σχετίζονται με τη σύζευξη μέντορα-καθοδηγούμενου</a:t>
            </a:r>
            <a:endParaRPr lang="el-GR" dirty="0"/>
          </a:p>
        </p:txBody>
      </p:sp>
      <p:sp>
        <p:nvSpPr>
          <p:cNvPr id="9" name="Rectangle 8">
            <a:extLst>
              <a:ext uri="{FF2B5EF4-FFF2-40B4-BE49-F238E27FC236}">
                <a16:creationId xmlns:a16="http://schemas.microsoft.com/office/drawing/2014/main" id="{DE28DFD6-1F96-57D1-C613-89E7BE0A4FBE}"/>
              </a:ext>
            </a:extLst>
          </p:cNvPr>
          <p:cNvSpPr/>
          <p:nvPr/>
        </p:nvSpPr>
        <p:spPr>
          <a:xfrm flipV="1">
            <a:off x="11737992" y="-19014"/>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ubtitle 2">
            <a:extLst>
              <a:ext uri="{FF2B5EF4-FFF2-40B4-BE49-F238E27FC236}">
                <a16:creationId xmlns:a16="http://schemas.microsoft.com/office/drawing/2014/main" id="{1CE12FB5-D116-DEDD-A9BC-1684AE8A7BBE}"/>
              </a:ext>
            </a:extLst>
          </p:cNvPr>
          <p:cNvSpPr txBox="1">
            <a:spLocks/>
          </p:cNvSpPr>
          <p:nvPr/>
        </p:nvSpPr>
        <p:spPr>
          <a:xfrm>
            <a:off x="8177685"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t>Φάσεις σύζευξης και συστάσεις</a:t>
            </a:r>
            <a:endParaRPr lang="el-GR" dirty="0"/>
          </a:p>
        </p:txBody>
      </p:sp>
      <p:sp>
        <p:nvSpPr>
          <p:cNvPr id="13" name="Subtitle 2">
            <a:extLst>
              <a:ext uri="{FF2B5EF4-FFF2-40B4-BE49-F238E27FC236}">
                <a16:creationId xmlns:a16="http://schemas.microsoft.com/office/drawing/2014/main" id="{30CBA328-0B69-20E4-C2D9-B843A8C62817}"/>
              </a:ext>
            </a:extLst>
          </p:cNvPr>
          <p:cNvSpPr txBox="1">
            <a:spLocks/>
          </p:cNvSpPr>
          <p:nvPr/>
        </p:nvSpPr>
        <p:spPr>
          <a:xfrm>
            <a:off x="4637316" y="4574647"/>
            <a:ext cx="2910979" cy="1518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t>Ο ρόλος του συντονιστή</a:t>
            </a:r>
            <a:endParaRPr lang="el-GR" dirty="0"/>
          </a:p>
        </p:txBody>
      </p:sp>
      <p:sp>
        <p:nvSpPr>
          <p:cNvPr id="14" name="Oval 13">
            <a:extLst>
              <a:ext uri="{FF2B5EF4-FFF2-40B4-BE49-F238E27FC236}">
                <a16:creationId xmlns:a16="http://schemas.microsoft.com/office/drawing/2014/main" id="{7F3B68F6-B255-86DC-5F40-CF82BBF5731A}"/>
              </a:ext>
            </a:extLst>
          </p:cNvPr>
          <p:cNvSpPr/>
          <p:nvPr/>
        </p:nvSpPr>
        <p:spPr>
          <a:xfrm>
            <a:off x="1670064" y="25704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F7A7EC2D-B2D8-1382-FD86-1F0528DCD096}"/>
              </a:ext>
            </a:extLst>
          </p:cNvPr>
          <p:cNvSpPr/>
          <p:nvPr/>
        </p:nvSpPr>
        <p:spPr>
          <a:xfrm>
            <a:off x="5210433"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7A0FCC4F-A88E-313B-BF41-16E3419AA471}"/>
              </a:ext>
            </a:extLst>
          </p:cNvPr>
          <p:cNvSpPr/>
          <p:nvPr/>
        </p:nvSpPr>
        <p:spPr>
          <a:xfrm>
            <a:off x="8750802"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itle 1">
            <a:extLst>
              <a:ext uri="{FF2B5EF4-FFF2-40B4-BE49-F238E27FC236}">
                <a16:creationId xmlns:a16="http://schemas.microsoft.com/office/drawing/2014/main" id="{EE7D9F22-4907-721B-98AD-7D96B9CA24F8}"/>
              </a:ext>
            </a:extLst>
          </p:cNvPr>
          <p:cNvSpPr txBox="1">
            <a:spLocks/>
          </p:cNvSpPr>
          <p:nvPr/>
        </p:nvSpPr>
        <p:spPr>
          <a:xfrm>
            <a:off x="1670064" y="27228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1</a:t>
            </a:r>
            <a:endParaRPr lang="en-US" sz="3600" i="0">
              <a:solidFill>
                <a:schemeClr val="bg1"/>
              </a:solidFill>
              <a:effectLst/>
              <a:latin typeface="Franklin Gothic Book" panose="020B0503020102020204" pitchFamily="34" charset="0"/>
            </a:endParaRPr>
          </a:p>
        </p:txBody>
      </p:sp>
      <p:sp>
        <p:nvSpPr>
          <p:cNvPr id="19" name="Title 1">
            <a:extLst>
              <a:ext uri="{FF2B5EF4-FFF2-40B4-BE49-F238E27FC236}">
                <a16:creationId xmlns:a16="http://schemas.microsoft.com/office/drawing/2014/main" id="{B31E6149-679C-C643-55A8-FD39B2636FDC}"/>
              </a:ext>
            </a:extLst>
          </p:cNvPr>
          <p:cNvSpPr txBox="1">
            <a:spLocks/>
          </p:cNvSpPr>
          <p:nvPr/>
        </p:nvSpPr>
        <p:spPr>
          <a:xfrm>
            <a:off x="5233879"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2</a:t>
            </a:r>
            <a:endParaRPr lang="en-US" sz="3600" i="0">
              <a:solidFill>
                <a:schemeClr val="bg1"/>
              </a:solidFill>
              <a:effectLst/>
              <a:latin typeface="Franklin Gothic Book" panose="020B0503020102020204" pitchFamily="34" charset="0"/>
            </a:endParaRPr>
          </a:p>
        </p:txBody>
      </p:sp>
      <p:sp>
        <p:nvSpPr>
          <p:cNvPr id="20" name="Title 1">
            <a:extLst>
              <a:ext uri="{FF2B5EF4-FFF2-40B4-BE49-F238E27FC236}">
                <a16:creationId xmlns:a16="http://schemas.microsoft.com/office/drawing/2014/main" id="{44BEE356-893E-9150-C7E3-A19686CA1CAA}"/>
              </a:ext>
            </a:extLst>
          </p:cNvPr>
          <p:cNvSpPr txBox="1">
            <a:spLocks/>
          </p:cNvSpPr>
          <p:nvPr/>
        </p:nvSpPr>
        <p:spPr>
          <a:xfrm>
            <a:off x="8775477"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3</a:t>
            </a:r>
            <a:endParaRPr lang="en-US" sz="3600" i="0">
              <a:solidFill>
                <a:schemeClr val="bg1"/>
              </a:solidFill>
              <a:effectLst/>
              <a:latin typeface="Franklin Gothic Book" panose="020B0503020102020204" pitchFamily="34" charset="0"/>
            </a:endParaRPr>
          </a:p>
        </p:txBody>
      </p:sp>
      <p:sp>
        <p:nvSpPr>
          <p:cNvPr id="21" name="Rectangle 20">
            <a:extLst>
              <a:ext uri="{FF2B5EF4-FFF2-40B4-BE49-F238E27FC236}">
                <a16:creationId xmlns:a16="http://schemas.microsoft.com/office/drawing/2014/main" id="{04E98390-5203-5A69-D764-D872A786A1AA}"/>
              </a:ext>
            </a:extLst>
          </p:cNvPr>
          <p:cNvSpPr/>
          <p:nvPr/>
        </p:nvSpPr>
        <p:spPr>
          <a:xfrm flipV="1">
            <a:off x="398304" y="-9507"/>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a:stretch>
            <a:fillRect/>
          </a:stretch>
        </p:blipFill>
        <p:spPr>
          <a:xfrm>
            <a:off x="10110219" y="39282"/>
            <a:ext cx="1627773" cy="1755800"/>
          </a:xfrm>
          <a:prstGeom prst="rect">
            <a:avLst/>
          </a:prstGeom>
        </p:spPr>
      </p:pic>
    </p:spTree>
    <p:extLst>
      <p:ext uri="{BB962C8B-B14F-4D97-AF65-F5344CB8AC3E}">
        <p14:creationId xmlns:p14="http://schemas.microsoft.com/office/powerpoint/2010/main" val="196745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9828350" cy="8577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l-GR" sz="3600" dirty="0">
                <a:solidFill>
                  <a:prstClr val="black"/>
                </a:solidFill>
                <a:latin typeface="Franklin Gothic Book"/>
              </a:rPr>
              <a:t>Παράγοντες που σχετίζονται με τη σύζευξη μέντορα-καθοδηγούμενου</a:t>
            </a:r>
            <a:endParaRPr lang="pt-PT" sz="3600" dirty="0">
              <a:solidFill>
                <a:prstClr val="black"/>
              </a:solidFill>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l-GR" dirty="0">
                <a:latin typeface="Franklin Gothic Book" panose="020B0503020102020204" pitchFamily="34" charset="0"/>
              </a:rPr>
              <a:t>Δύο κύριοι παράγοντες σχετίζονται με τη σύζευξη:</a:t>
            </a:r>
          </a:p>
        </p:txBody>
      </p:sp>
      <p:graphicFrame>
        <p:nvGraphicFramePr>
          <p:cNvPr id="22" name="Marcador de Posição de Conteúdo 6">
            <a:extLst>
              <a:ext uri="{FF2B5EF4-FFF2-40B4-BE49-F238E27FC236}">
                <a16:creationId xmlns:a16="http://schemas.microsoft.com/office/drawing/2014/main" id="{2F2FB29C-581A-CAFB-08E5-BDFF36ADBDED}"/>
              </a:ext>
            </a:extLst>
          </p:cNvPr>
          <p:cNvGraphicFramePr>
            <a:graphicFrameLocks/>
          </p:cNvGraphicFramePr>
          <p:nvPr>
            <p:extLst>
              <p:ext uri="{D42A27DB-BD31-4B8C-83A1-F6EECF244321}">
                <p14:modId xmlns:p14="http://schemas.microsoft.com/office/powerpoint/2010/main" val="3347598736"/>
              </p:ext>
            </p:extLst>
          </p:nvPr>
        </p:nvGraphicFramePr>
        <p:xfrm>
          <a:off x="5006914" y="3456161"/>
          <a:ext cx="5730753" cy="272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60484" y="3706347"/>
            <a:ext cx="3904244" cy="2602829"/>
          </a:xfrm>
          <a:prstGeom prst="rect">
            <a:avLst/>
          </a:prstGeom>
        </p:spPr>
      </p:pic>
    </p:spTree>
    <p:extLst>
      <p:ext uri="{BB962C8B-B14F-4D97-AF65-F5344CB8AC3E}">
        <p14:creationId xmlns:p14="http://schemas.microsoft.com/office/powerpoint/2010/main" val="24735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9603012" cy="8577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l-GR" sz="3600" dirty="0">
                <a:solidFill>
                  <a:prstClr val="black"/>
                </a:solidFill>
                <a:latin typeface="Franklin Gothic Book"/>
              </a:rPr>
              <a:t>Παράγοντες που σχετίζονται με τη σύζευξη μέντορα-καθοδηγούμενου</a:t>
            </a:r>
            <a:endParaRPr lang="pt-PT" sz="3600" dirty="0">
              <a:solidFill>
                <a:prstClr val="black"/>
              </a:solidFill>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n-US" b="1" dirty="0">
                <a:latin typeface="Franklin Gothic Book" panose="020B0503020102020204" pitchFamily="34" charset="0"/>
                <a:ea typeface="Tahoma" panose="020B0604030504040204" pitchFamily="34" charset="0"/>
                <a:cs typeface="Tahoma" panose="020B0604030504040204" pitchFamily="34" charset="0"/>
              </a:rPr>
              <a:t>1) </a:t>
            </a:r>
            <a:r>
              <a:rPr lang="el-GR" b="1" dirty="0">
                <a:latin typeface="Franklin Gothic Book" panose="020B0503020102020204" pitchFamily="34" charset="0"/>
                <a:ea typeface="Tahoma" panose="020B0604030504040204" pitchFamily="34" charset="0"/>
                <a:cs typeface="Tahoma" panose="020B0604030504040204" pitchFamily="34" charset="0"/>
              </a:rPr>
              <a:t>Η διαδικασία σύζευξης</a:t>
            </a:r>
            <a:endParaRPr lang="el-GR" dirty="0">
              <a:latin typeface="Franklin Gothic Book" panose="020B0503020102020204" pitchFamily="34" charset="0"/>
              <a:ea typeface="Tahoma" panose="020B0604030504040204" pitchFamily="34" charset="0"/>
              <a:cs typeface="Tahoma" panose="020B0604030504040204" pitchFamily="34" charset="0"/>
            </a:endParaRPr>
          </a:p>
        </p:txBody>
      </p:sp>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484" y="3706347"/>
            <a:ext cx="3904244" cy="2602829"/>
          </a:xfrm>
          <a:prstGeom prst="rect">
            <a:avLst/>
          </a:prstGeom>
        </p:spPr>
      </p:pic>
      <p:sp>
        <p:nvSpPr>
          <p:cNvPr id="12" name="CaixaDeTexto 11">
            <a:extLst>
              <a:ext uri="{FF2B5EF4-FFF2-40B4-BE49-F238E27FC236}">
                <a16:creationId xmlns:a16="http://schemas.microsoft.com/office/drawing/2014/main" id="{3D9F9F31-33BC-1FD0-B4A2-2AA6D8CC0B4C}"/>
              </a:ext>
            </a:extLst>
          </p:cNvPr>
          <p:cNvSpPr txBox="1"/>
          <p:nvPr/>
        </p:nvSpPr>
        <p:spPr>
          <a:xfrm>
            <a:off x="5188309" y="4069041"/>
            <a:ext cx="6093822" cy="1569660"/>
          </a:xfrm>
          <a:prstGeom prst="rect">
            <a:avLst/>
          </a:prstGeom>
          <a:noFill/>
        </p:spPr>
        <p:txBody>
          <a:bodyPr wrap="square">
            <a:spAutoFit/>
          </a:bodyPr>
          <a:lstStyle/>
          <a:p>
            <a:r>
              <a:rPr lang="el-GR" sz="1600" dirty="0">
                <a:latin typeface="Franklin Gothic Book" panose="020B0503020102020204" pitchFamily="34" charset="0"/>
                <a:ea typeface="Tahoma" panose="020B0604030504040204" pitchFamily="34" charset="0"/>
                <a:cs typeface="Tahoma" panose="020B0604030504040204" pitchFamily="34" charset="0"/>
              </a:rPr>
              <a:t>Σύμφωνα με τους </a:t>
            </a:r>
            <a:r>
              <a:rPr lang="el-GR" sz="1600" dirty="0" err="1">
                <a:latin typeface="Franklin Gothic Book" panose="020B0503020102020204" pitchFamily="34" charset="0"/>
                <a:ea typeface="Tahoma" panose="020B0604030504040204" pitchFamily="34" charset="0"/>
                <a:cs typeface="Tahoma" panose="020B0604030504040204" pitchFamily="34" charset="0"/>
              </a:rPr>
              <a:t>Deng</a:t>
            </a:r>
            <a:r>
              <a:rPr lang="el-GR" sz="1600" dirty="0">
                <a:latin typeface="Franklin Gothic Book" panose="020B0503020102020204" pitchFamily="34" charset="0"/>
                <a:ea typeface="Tahoma" panose="020B0604030504040204" pitchFamily="34" charset="0"/>
                <a:cs typeface="Tahoma" panose="020B0604030504040204" pitchFamily="34" charset="0"/>
              </a:rPr>
              <a:t>, </a:t>
            </a:r>
            <a:r>
              <a:rPr lang="el-GR" sz="1600" dirty="0" err="1">
                <a:latin typeface="Franklin Gothic Book" panose="020B0503020102020204" pitchFamily="34" charset="0"/>
                <a:ea typeface="Tahoma" panose="020B0604030504040204" pitchFamily="34" charset="0"/>
                <a:cs typeface="Tahoma" panose="020B0604030504040204" pitchFamily="34" charset="0"/>
              </a:rPr>
              <a:t>Gulseren</a:t>
            </a:r>
            <a:r>
              <a:rPr lang="el-GR" sz="1600" dirty="0">
                <a:latin typeface="Franklin Gothic Book" panose="020B0503020102020204" pitchFamily="34" charset="0"/>
                <a:ea typeface="Tahoma" panose="020B0604030504040204" pitchFamily="34" charset="0"/>
                <a:cs typeface="Tahoma" panose="020B0604030504040204" pitchFamily="34" charset="0"/>
              </a:rPr>
              <a:t>, &amp; </a:t>
            </a:r>
            <a:r>
              <a:rPr lang="el-GR" sz="1600" dirty="0" err="1">
                <a:latin typeface="Franklin Gothic Book" panose="020B0503020102020204" pitchFamily="34" charset="0"/>
                <a:ea typeface="Tahoma" panose="020B0604030504040204" pitchFamily="34" charset="0"/>
                <a:cs typeface="Tahoma" panose="020B0604030504040204" pitchFamily="34" charset="0"/>
              </a:rPr>
              <a:t>Turner</a:t>
            </a:r>
            <a:r>
              <a:rPr lang="el-GR" sz="1600" dirty="0">
                <a:latin typeface="Franklin Gothic Book" panose="020B0503020102020204" pitchFamily="34" charset="0"/>
                <a:ea typeface="Tahoma" panose="020B0604030504040204" pitchFamily="34" charset="0"/>
                <a:cs typeface="Tahoma" panose="020B0604030504040204" pitchFamily="34" charset="0"/>
              </a:rPr>
              <a:t> (2022, σ. 39), «... η επιδίωξη συμβολής και διαβούλευσης των συμμετεχόντων στις αντιστοιχίες μπορεί να ενισχύσει τις αντιλήψεις για την ποιότητα της σχέσης καθοδήγησης, την ικανοποίηση από την καθοδήγηση και τις αντιλήψεις για την αποτελεσματικότητα του επίσημου προγράμματος καθοδήγησης».</a:t>
            </a:r>
          </a:p>
        </p:txBody>
      </p:sp>
    </p:spTree>
    <p:extLst>
      <p:ext uri="{BB962C8B-B14F-4D97-AF65-F5344CB8AC3E}">
        <p14:creationId xmlns:p14="http://schemas.microsoft.com/office/powerpoint/2010/main" val="60350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n-US" b="1" dirty="0">
                <a:latin typeface="Franklin Gothic Book" panose="020B0503020102020204" pitchFamily="34" charset="0"/>
              </a:rPr>
              <a:t>2) </a:t>
            </a:r>
            <a:r>
              <a:rPr lang="el-GR" b="1" dirty="0">
                <a:latin typeface="Franklin Gothic Book" panose="020B0503020102020204" pitchFamily="34" charset="0"/>
              </a:rPr>
              <a:t>Ατομικά χαρακτηριστικά</a:t>
            </a:r>
            <a:endParaRPr lang="el-GR" dirty="0">
              <a:latin typeface="Franklin Gothic Book" panose="020B0503020102020204" pitchFamily="34" charset="0"/>
            </a:endParaRPr>
          </a:p>
        </p:txBody>
      </p:sp>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484" y="3706347"/>
            <a:ext cx="3904244" cy="2602829"/>
          </a:xfrm>
          <a:prstGeom prst="rect">
            <a:avLst/>
          </a:prstGeom>
        </p:spPr>
      </p:pic>
      <p:graphicFrame>
        <p:nvGraphicFramePr>
          <p:cNvPr id="3" name="Marcador de Posição de Conteúdo 52">
            <a:extLst>
              <a:ext uri="{FF2B5EF4-FFF2-40B4-BE49-F238E27FC236}">
                <a16:creationId xmlns:a16="http://schemas.microsoft.com/office/drawing/2014/main" id="{E8D7EB12-5AE5-61EA-23A1-88D21AADA708}"/>
              </a:ext>
            </a:extLst>
          </p:cNvPr>
          <p:cNvGraphicFramePr>
            <a:graphicFrameLocks/>
          </p:cNvGraphicFramePr>
          <p:nvPr>
            <p:extLst>
              <p:ext uri="{D42A27DB-BD31-4B8C-83A1-F6EECF244321}">
                <p14:modId xmlns:p14="http://schemas.microsoft.com/office/powerpoint/2010/main" val="1571633244"/>
              </p:ext>
            </p:extLst>
          </p:nvPr>
        </p:nvGraphicFramePr>
        <p:xfrm>
          <a:off x="5439905" y="3363685"/>
          <a:ext cx="5062631" cy="3076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Title 1">
            <a:extLst>
              <a:ext uri="{FF2B5EF4-FFF2-40B4-BE49-F238E27FC236}">
                <a16:creationId xmlns:a16="http://schemas.microsoft.com/office/drawing/2014/main" id="{04EB7A6B-B92D-3E58-CEB5-AB86747B4CA4}"/>
              </a:ext>
            </a:extLst>
          </p:cNvPr>
          <p:cNvSpPr txBox="1">
            <a:spLocks/>
          </p:cNvSpPr>
          <p:nvPr/>
        </p:nvSpPr>
        <p:spPr>
          <a:xfrm>
            <a:off x="1678807" y="1070391"/>
            <a:ext cx="9828350" cy="8577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l-GR" sz="3600" dirty="0">
                <a:solidFill>
                  <a:prstClr val="black"/>
                </a:solidFill>
                <a:latin typeface="Franklin Gothic Book"/>
              </a:rPr>
              <a:t>Παράγοντες που σχετίζονται με τη σύζευξη μέντορα-καθοδηγούμενου</a:t>
            </a:r>
            <a:endParaRPr lang="pt-PT" sz="3600" dirty="0">
              <a:solidFill>
                <a:prstClr val="black"/>
              </a:solidFill>
            </a:endParaRPr>
          </a:p>
        </p:txBody>
      </p:sp>
    </p:spTree>
    <p:extLst>
      <p:ext uri="{BB962C8B-B14F-4D97-AF65-F5344CB8AC3E}">
        <p14:creationId xmlns:p14="http://schemas.microsoft.com/office/powerpoint/2010/main" val="161471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341645" y="1901993"/>
            <a:ext cx="4552950" cy="1295400"/>
          </a:xfrm>
        </p:spPr>
        <p:txBody>
          <a:bodyPr>
            <a:normAutofit/>
          </a:bodyPr>
          <a:lstStyle/>
          <a:p>
            <a:pPr algn="ctr"/>
            <a:r>
              <a:rPr lang="el-GR" sz="2800" b="1" dirty="0">
                <a:solidFill>
                  <a:schemeClr val="bg1"/>
                </a:solidFill>
              </a:rPr>
              <a:t>Αντανάκλαση</a:t>
            </a:r>
            <a:endParaRPr lang="el-GR" sz="2800" dirty="0">
              <a:solidFill>
                <a:schemeClr val="bg1"/>
              </a:solidFill>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272965" y="4419600"/>
            <a:ext cx="7702062" cy="2045427"/>
          </a:xfrm>
        </p:spPr>
        <p:txBody>
          <a:bodyPr vert="horz" lIns="91440" tIns="45720" rIns="91440" bIns="45720" rtlCol="0" anchor="t">
            <a:normAutofit/>
          </a:bodyPr>
          <a:lstStyle/>
          <a:p>
            <a:pPr marL="0" indent="0" algn="ctr">
              <a:buNone/>
            </a:pPr>
            <a:r>
              <a:rPr lang="el-GR" sz="2400" b="1" dirty="0">
                <a:solidFill>
                  <a:schemeClr val="bg1"/>
                </a:solidFill>
                <a:ea typeface="Tahoma" panose="020B0604030504040204" pitchFamily="34" charset="0"/>
                <a:cs typeface="Tahoma" panose="020B0604030504040204" pitchFamily="34" charset="0"/>
              </a:rPr>
              <a:t>Αναλογιστείτε τις δικές σας αξίες και τα χαρακτηριστικά της προσωπικότητάς σας.</a:t>
            </a:r>
            <a:r>
              <a:rPr lang="el-GR" sz="2400" dirty="0">
                <a:solidFill>
                  <a:schemeClr val="bg1"/>
                </a:solidFill>
                <a:ea typeface="Tahoma" panose="020B0604030504040204" pitchFamily="34" charset="0"/>
                <a:cs typeface="Tahoma" panose="020B0604030504040204" pitchFamily="34" charset="0"/>
              </a:rPr>
              <a:t> </a:t>
            </a:r>
            <a:r>
              <a:rPr lang="el-GR" sz="2400" b="1" dirty="0">
                <a:solidFill>
                  <a:schemeClr val="bg1"/>
                </a:solidFill>
                <a:ea typeface="Tahoma" panose="020B0604030504040204" pitchFamily="34" charset="0"/>
                <a:cs typeface="Tahoma" panose="020B0604030504040204" pitchFamily="34" charset="0"/>
              </a:rPr>
              <a:t>Πώς θα μπορούσαν αυτά να επηρεάσουν την αποτελεσματικότητά σας ως μέντορας ή καθοδηγούμενος;</a:t>
            </a:r>
            <a:endParaRPr lang="el-GR" sz="2400" dirty="0">
              <a:solidFill>
                <a:schemeClr val="bg1"/>
              </a:solidFill>
              <a:ea typeface="Tahoma" panose="020B0604030504040204" pitchFamily="34" charset="0"/>
              <a:cs typeface="Tahoma" panose="020B0604030504040204" pitchFamily="34" charset="0"/>
            </a:endParaRPr>
          </a:p>
        </p:txBody>
      </p:sp>
      <p:pic>
        <p:nvPicPr>
          <p:cNvPr id="6" name="Gráfico 5" descr="Pensamento com preenchimento sólido">
            <a:extLst>
              <a:ext uri="{FF2B5EF4-FFF2-40B4-BE49-F238E27FC236}">
                <a16:creationId xmlns:a16="http://schemas.microsoft.com/office/drawing/2014/main" id="{BCD75CAD-4210-A126-E610-F9EAF763B7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00294" y="1195966"/>
            <a:ext cx="2517902" cy="2517902"/>
          </a:xfrm>
          <a:prstGeom prst="rect">
            <a:avLst/>
          </a:prstGeom>
        </p:spPr>
      </p:pic>
    </p:spTree>
    <p:extLst>
      <p:ext uri="{BB962C8B-B14F-4D97-AF65-F5344CB8AC3E}">
        <p14:creationId xmlns:p14="http://schemas.microsoft.com/office/powerpoint/2010/main" val="1977104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F96D730E271E8F4DA956E400259CAAFD" ma:contentTypeVersion="15" ma:contentTypeDescription="Δημιουργία νέου εγγράφου" ma:contentTypeScope="" ma:versionID="2eb0cb512eaf8288e9a4134238626835">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b3914e64bc0c0b007a626641b6aff5e2"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Ετικέτες εικόνας"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4FA9FC-EBB5-4E3F-B35E-D608AF80AB06}">
  <ds:schemaRefs>
    <ds:schemaRef ds:uri="0bd02c47-7657-498f-a2be-d7ff3ac03674"/>
    <ds:schemaRef ds:uri="57880843-fc3e-4094-97e6-62eb2ec25c39"/>
    <ds:schemaRef ds:uri="58931216-f27b-4e01-b165-6537f363ba70"/>
    <ds:schemaRef ds:uri="ad13fdc3-0444-4f55-897d-bd2b52edf2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9C600D-B2AE-45F3-AD43-5BD804EA7C29}">
  <ds:schemaRefs>
    <ds:schemaRef ds:uri="http://schemas.microsoft.com/sharepoint/v3/contenttype/forms"/>
  </ds:schemaRefs>
</ds:datastoreItem>
</file>

<file path=customXml/itemProps3.xml><?xml version="1.0" encoding="utf-8"?>
<ds:datastoreItem xmlns:ds="http://schemas.openxmlformats.org/officeDocument/2006/customXml" ds:itemID="{B73568C3-4E1B-4EFA-A775-6C2E584575CA}"/>
</file>

<file path=docProps/app.xml><?xml version="1.0" encoding="utf-8"?>
<Properties xmlns="http://schemas.openxmlformats.org/officeDocument/2006/extended-properties" xmlns:vt="http://schemas.openxmlformats.org/officeDocument/2006/docPropsVTypes">
  <TotalTime>291</TotalTime>
  <Words>1097</Words>
  <Application>Microsoft Office PowerPoint</Application>
  <PresentationFormat>Ευρεία οθόνη</PresentationFormat>
  <Paragraphs>129</Paragraphs>
  <Slides>20</Slides>
  <Notes>6</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20</vt:i4>
      </vt:variant>
    </vt:vector>
  </HeadingPairs>
  <TitlesOfParts>
    <vt:vector size="30" baseType="lpstr">
      <vt:lpstr>Aptos</vt:lpstr>
      <vt:lpstr>Arial</vt:lpstr>
      <vt:lpstr>Calibri</vt:lpstr>
      <vt:lpstr>calibri light</vt:lpstr>
      <vt:lpstr>Franklin Gothic Book</vt:lpstr>
      <vt:lpstr>Franklin Gothic Demi</vt:lpstr>
      <vt:lpstr>Segoe UI</vt:lpstr>
      <vt:lpstr>Tahoma</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Αντανάκλαση</vt:lpstr>
      <vt:lpstr>Παρουσίαση του PowerPoint</vt:lpstr>
      <vt:lpstr>Παρουσίαση του PowerPoint</vt:lpstr>
      <vt:lpstr>Παρουσίαση του PowerPoint</vt:lpstr>
      <vt:lpstr>Άσκηση</vt:lpstr>
      <vt:lpstr>Ένα διάλειμμα;  </vt:lpstr>
      <vt:lpstr>Παρουσίαση του PowerPoint</vt:lpstr>
      <vt:lpstr>Παρουσίαση του PowerPoint</vt:lpstr>
      <vt:lpstr>Παρουσίαση του PowerPoint</vt:lpstr>
      <vt:lpstr>Καταιγισμός ιδεών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Dionysia Toufexi</dc:creator>
  <cp:lastModifiedBy>Dimitris</cp:lastModifiedBy>
  <cp:revision>54</cp:revision>
  <dcterms:created xsi:type="dcterms:W3CDTF">2023-01-05T08:33:01Z</dcterms:created>
  <dcterms:modified xsi:type="dcterms:W3CDTF">2024-11-08T13:34:26Z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