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6" r:id="rId6"/>
    <p:sldId id="265" r:id="rId7"/>
    <p:sldId id="271" r:id="rId8"/>
    <p:sldId id="267" r:id="rId9"/>
    <p:sldId id="294" r:id="rId10"/>
    <p:sldId id="293" r:id="rId11"/>
    <p:sldId id="295" r:id="rId12"/>
    <p:sldId id="296" r:id="rId13"/>
    <p:sldId id="297" r:id="rId14"/>
    <p:sldId id="272" r:id="rId15"/>
    <p:sldId id="288" r:id="rId16"/>
    <p:sldId id="289" r:id="rId17"/>
    <p:sldId id="290" r:id="rId18"/>
    <p:sldId id="291" r:id="rId19"/>
    <p:sldId id="292" r:id="rId20"/>
    <p:sldId id="276" r:id="rId21"/>
    <p:sldId id="298" r:id="rId22"/>
    <p:sldId id="299" r:id="rId23"/>
    <p:sldId id="300" r:id="rId24"/>
    <p:sldId id="270" r:id="rId25"/>
    <p:sldId id="279" r:id="rId26"/>
    <p:sldId id="301" r:id="rId27"/>
    <p:sldId id="302" r:id="rId28"/>
    <p:sldId id="280" r:id="rId29"/>
    <p:sldId id="303" r:id="rId30"/>
    <p:sldId id="282" r:id="rId31"/>
    <p:sldId id="283" r:id="rId32"/>
    <p:sldId id="304" r:id="rId33"/>
    <p:sldId id="285" r:id="rId34"/>
    <p:sldId id="286" r:id="rId35"/>
    <p:sldId id="287" r:id="rId36"/>
    <p:sldId id="268" r:id="rId3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395"/>
    <a:srgbClr val="EB7C69"/>
    <a:srgbClr val="688B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8D6582-BE04-6851-84F9-1E15F7D8135E}" v="2" dt="2024-09-16T11:36:58.4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01"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1DC8B-5A15-CD7A-0B7B-811892DFAD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a:extLst>
              <a:ext uri="{FF2B5EF4-FFF2-40B4-BE49-F238E27FC236}">
                <a16:creationId xmlns:a16="http://schemas.microsoft.com/office/drawing/2014/main" id="{9094D0BA-7B47-B570-70F8-C4842228F7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203F187A-A296-C762-126E-68D9C9BABB21}"/>
              </a:ext>
            </a:extLst>
          </p:cNvPr>
          <p:cNvSpPr>
            <a:spLocks noGrp="1"/>
          </p:cNvSpPr>
          <p:nvPr>
            <p:ph type="dt" sz="half" idx="10"/>
          </p:nvPr>
        </p:nvSpPr>
        <p:spPr/>
        <p:txBody>
          <a:bodyPr/>
          <a:lstStyle/>
          <a:p>
            <a:fld id="{7046387A-7222-4937-82DE-07BA11F88A02}" type="datetimeFigureOut">
              <a:rPr lang="el-GR" smtClean="0"/>
              <a:t>8/11/2024</a:t>
            </a:fld>
            <a:endParaRPr lang="el-GR"/>
          </a:p>
        </p:txBody>
      </p:sp>
      <p:sp>
        <p:nvSpPr>
          <p:cNvPr id="5" name="Footer Placeholder 4">
            <a:extLst>
              <a:ext uri="{FF2B5EF4-FFF2-40B4-BE49-F238E27FC236}">
                <a16:creationId xmlns:a16="http://schemas.microsoft.com/office/drawing/2014/main" id="{76F793FD-833F-591B-B12E-AE0FB0CC9B68}"/>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BC2035E5-555F-68C9-83F6-0D2D4243C3D9}"/>
              </a:ext>
            </a:extLst>
          </p:cNvPr>
          <p:cNvSpPr>
            <a:spLocks noGrp="1"/>
          </p:cNvSpPr>
          <p:nvPr>
            <p:ph type="sldNum" sz="quarter" idx="12"/>
          </p:nvPr>
        </p:nvSpPr>
        <p:spPr/>
        <p:txBody>
          <a:bodyPr/>
          <a:lstStyle/>
          <a:p>
            <a:fld id="{556B7E91-0940-431C-B33D-7C26447573F7}" type="slidenum">
              <a:rPr lang="el-GR" smtClean="0"/>
              <a:t>‹#›</a:t>
            </a:fld>
            <a:endParaRPr lang="el-GR"/>
          </a:p>
        </p:txBody>
      </p:sp>
    </p:spTree>
    <p:extLst>
      <p:ext uri="{BB962C8B-B14F-4D97-AF65-F5344CB8AC3E}">
        <p14:creationId xmlns:p14="http://schemas.microsoft.com/office/powerpoint/2010/main" val="551357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1B483-154D-1A7D-8D9E-9469E61AB911}"/>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9289EDCC-737E-1AAB-B2E3-104C734E25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9887E5D7-76D8-9D0E-7E87-EB7EAC81D7A1}"/>
              </a:ext>
            </a:extLst>
          </p:cNvPr>
          <p:cNvSpPr>
            <a:spLocks noGrp="1"/>
          </p:cNvSpPr>
          <p:nvPr>
            <p:ph type="dt" sz="half" idx="10"/>
          </p:nvPr>
        </p:nvSpPr>
        <p:spPr/>
        <p:txBody>
          <a:bodyPr/>
          <a:lstStyle/>
          <a:p>
            <a:fld id="{7046387A-7222-4937-82DE-07BA11F88A02}" type="datetimeFigureOut">
              <a:rPr lang="el-GR" smtClean="0"/>
              <a:t>8/11/2024</a:t>
            </a:fld>
            <a:endParaRPr lang="el-GR"/>
          </a:p>
        </p:txBody>
      </p:sp>
      <p:sp>
        <p:nvSpPr>
          <p:cNvPr id="5" name="Footer Placeholder 4">
            <a:extLst>
              <a:ext uri="{FF2B5EF4-FFF2-40B4-BE49-F238E27FC236}">
                <a16:creationId xmlns:a16="http://schemas.microsoft.com/office/drawing/2014/main" id="{D96C42FB-C192-CCB7-76A2-AF745DED4E97}"/>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FA52E293-5B95-3597-8D76-AF47D7BC6FDE}"/>
              </a:ext>
            </a:extLst>
          </p:cNvPr>
          <p:cNvSpPr>
            <a:spLocks noGrp="1"/>
          </p:cNvSpPr>
          <p:nvPr>
            <p:ph type="sldNum" sz="quarter" idx="12"/>
          </p:nvPr>
        </p:nvSpPr>
        <p:spPr/>
        <p:txBody>
          <a:bodyPr/>
          <a:lstStyle/>
          <a:p>
            <a:fld id="{556B7E91-0940-431C-B33D-7C26447573F7}" type="slidenum">
              <a:rPr lang="el-GR" smtClean="0"/>
              <a:t>‹#›</a:t>
            </a:fld>
            <a:endParaRPr lang="el-GR"/>
          </a:p>
        </p:txBody>
      </p:sp>
    </p:spTree>
    <p:extLst>
      <p:ext uri="{BB962C8B-B14F-4D97-AF65-F5344CB8AC3E}">
        <p14:creationId xmlns:p14="http://schemas.microsoft.com/office/powerpoint/2010/main" val="118708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783A0E-0B8D-941E-92CD-11CB93F443F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7A3DB2A1-D4E3-9129-A143-82B37ED27B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4FF2F5E8-05DC-F0CB-2D33-29D318BD46FF}"/>
              </a:ext>
            </a:extLst>
          </p:cNvPr>
          <p:cNvSpPr>
            <a:spLocks noGrp="1"/>
          </p:cNvSpPr>
          <p:nvPr>
            <p:ph type="dt" sz="half" idx="10"/>
          </p:nvPr>
        </p:nvSpPr>
        <p:spPr/>
        <p:txBody>
          <a:bodyPr/>
          <a:lstStyle/>
          <a:p>
            <a:fld id="{7046387A-7222-4937-82DE-07BA11F88A02}" type="datetimeFigureOut">
              <a:rPr lang="el-GR" smtClean="0"/>
              <a:t>8/11/2024</a:t>
            </a:fld>
            <a:endParaRPr lang="el-GR"/>
          </a:p>
        </p:txBody>
      </p:sp>
      <p:sp>
        <p:nvSpPr>
          <p:cNvPr id="5" name="Footer Placeholder 4">
            <a:extLst>
              <a:ext uri="{FF2B5EF4-FFF2-40B4-BE49-F238E27FC236}">
                <a16:creationId xmlns:a16="http://schemas.microsoft.com/office/drawing/2014/main" id="{EDE998F8-31F9-E2FB-12E0-8D4C21ECB209}"/>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85F6DDBB-D2A0-6E5E-1EBC-7C72C9D33199}"/>
              </a:ext>
            </a:extLst>
          </p:cNvPr>
          <p:cNvSpPr>
            <a:spLocks noGrp="1"/>
          </p:cNvSpPr>
          <p:nvPr>
            <p:ph type="sldNum" sz="quarter" idx="12"/>
          </p:nvPr>
        </p:nvSpPr>
        <p:spPr/>
        <p:txBody>
          <a:bodyPr/>
          <a:lstStyle/>
          <a:p>
            <a:fld id="{556B7E91-0940-431C-B33D-7C26447573F7}" type="slidenum">
              <a:rPr lang="el-GR" smtClean="0"/>
              <a:t>‹#›</a:t>
            </a:fld>
            <a:endParaRPr lang="el-GR"/>
          </a:p>
        </p:txBody>
      </p:sp>
    </p:spTree>
    <p:extLst>
      <p:ext uri="{BB962C8B-B14F-4D97-AF65-F5344CB8AC3E}">
        <p14:creationId xmlns:p14="http://schemas.microsoft.com/office/powerpoint/2010/main" val="4137394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BF2DA-9517-8E8E-B247-87F491C3748C}"/>
              </a:ext>
            </a:extLst>
          </p:cNvPr>
          <p:cNvSpPr>
            <a:spLocks noGrp="1"/>
          </p:cNvSpPr>
          <p:nvPr>
            <p:ph type="title"/>
          </p:nvPr>
        </p:nvSpPr>
        <p:spPr/>
        <p:txBody>
          <a:bodyPr/>
          <a:lstStyle>
            <a:lvl1pPr>
              <a:defRPr>
                <a:latin typeface="Franklin Gothic Demi" panose="020B0703020102020204" pitchFamily="34" charset="0"/>
              </a:defRPr>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1694F0FF-CCF9-2E42-E353-306605610946}"/>
              </a:ext>
            </a:extLst>
          </p:cNvPr>
          <p:cNvSpPr>
            <a:spLocks noGrp="1"/>
          </p:cNvSpPr>
          <p:nvPr>
            <p:ph idx="1"/>
          </p:nvPr>
        </p:nvSpPr>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EF946A45-2FF0-10BA-2F6E-B737AEB802F2}"/>
              </a:ext>
            </a:extLst>
          </p:cNvPr>
          <p:cNvSpPr>
            <a:spLocks noGrp="1"/>
          </p:cNvSpPr>
          <p:nvPr>
            <p:ph type="dt" sz="half" idx="10"/>
          </p:nvPr>
        </p:nvSpPr>
        <p:spPr/>
        <p:txBody>
          <a:bodyPr/>
          <a:lstStyle/>
          <a:p>
            <a:fld id="{7046387A-7222-4937-82DE-07BA11F88A02}" type="datetimeFigureOut">
              <a:rPr lang="el-GR" smtClean="0"/>
              <a:t>8/11/2024</a:t>
            </a:fld>
            <a:endParaRPr lang="el-GR"/>
          </a:p>
        </p:txBody>
      </p:sp>
      <p:sp>
        <p:nvSpPr>
          <p:cNvPr id="5" name="Footer Placeholder 4">
            <a:extLst>
              <a:ext uri="{FF2B5EF4-FFF2-40B4-BE49-F238E27FC236}">
                <a16:creationId xmlns:a16="http://schemas.microsoft.com/office/drawing/2014/main" id="{281F53BA-7F56-7DAC-7098-2825281E7A25}"/>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90B59411-97F3-2C9B-CD0D-166ABB17D8E7}"/>
              </a:ext>
            </a:extLst>
          </p:cNvPr>
          <p:cNvSpPr>
            <a:spLocks noGrp="1"/>
          </p:cNvSpPr>
          <p:nvPr>
            <p:ph type="sldNum" sz="quarter" idx="12"/>
          </p:nvPr>
        </p:nvSpPr>
        <p:spPr/>
        <p:txBody>
          <a:bodyPr/>
          <a:lstStyle/>
          <a:p>
            <a:fld id="{556B7E91-0940-431C-B33D-7C26447573F7}" type="slidenum">
              <a:rPr lang="el-GR" smtClean="0"/>
              <a:t>‹#›</a:t>
            </a:fld>
            <a:endParaRPr lang="el-GR"/>
          </a:p>
        </p:txBody>
      </p:sp>
    </p:spTree>
    <p:extLst>
      <p:ext uri="{BB962C8B-B14F-4D97-AF65-F5344CB8AC3E}">
        <p14:creationId xmlns:p14="http://schemas.microsoft.com/office/powerpoint/2010/main" val="3456512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A2787-F9AF-B5C4-7930-00CF820031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50BF584B-B7DA-3655-805D-461A5C1581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7E4E9E-C739-FEEF-5A44-5BC9644490CB}"/>
              </a:ext>
            </a:extLst>
          </p:cNvPr>
          <p:cNvSpPr>
            <a:spLocks noGrp="1"/>
          </p:cNvSpPr>
          <p:nvPr>
            <p:ph type="dt" sz="half" idx="10"/>
          </p:nvPr>
        </p:nvSpPr>
        <p:spPr/>
        <p:txBody>
          <a:bodyPr/>
          <a:lstStyle/>
          <a:p>
            <a:fld id="{7046387A-7222-4937-82DE-07BA11F88A02}" type="datetimeFigureOut">
              <a:rPr lang="el-GR" smtClean="0"/>
              <a:t>8/11/2024</a:t>
            </a:fld>
            <a:endParaRPr lang="el-GR"/>
          </a:p>
        </p:txBody>
      </p:sp>
      <p:sp>
        <p:nvSpPr>
          <p:cNvPr id="5" name="Footer Placeholder 4">
            <a:extLst>
              <a:ext uri="{FF2B5EF4-FFF2-40B4-BE49-F238E27FC236}">
                <a16:creationId xmlns:a16="http://schemas.microsoft.com/office/drawing/2014/main" id="{8B6925B6-7541-DFB5-6870-5E73FF7199CB}"/>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ACDB5FA0-8149-6977-E154-FB13801D9D49}"/>
              </a:ext>
            </a:extLst>
          </p:cNvPr>
          <p:cNvSpPr>
            <a:spLocks noGrp="1"/>
          </p:cNvSpPr>
          <p:nvPr>
            <p:ph type="sldNum" sz="quarter" idx="12"/>
          </p:nvPr>
        </p:nvSpPr>
        <p:spPr/>
        <p:txBody>
          <a:bodyPr/>
          <a:lstStyle/>
          <a:p>
            <a:fld id="{556B7E91-0940-431C-B33D-7C26447573F7}" type="slidenum">
              <a:rPr lang="el-GR" smtClean="0"/>
              <a:t>‹#›</a:t>
            </a:fld>
            <a:endParaRPr lang="el-GR"/>
          </a:p>
        </p:txBody>
      </p:sp>
    </p:spTree>
    <p:extLst>
      <p:ext uri="{BB962C8B-B14F-4D97-AF65-F5344CB8AC3E}">
        <p14:creationId xmlns:p14="http://schemas.microsoft.com/office/powerpoint/2010/main" val="54077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E32E2-7B3F-6A76-BED8-CB062BAFEEEB}"/>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FCFA5567-49C3-4AFA-1324-B653FA2B65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D4A70125-45FF-860D-3795-3659857D2E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0A14241A-2D00-6BFA-CEAE-D02BA1309359}"/>
              </a:ext>
            </a:extLst>
          </p:cNvPr>
          <p:cNvSpPr>
            <a:spLocks noGrp="1"/>
          </p:cNvSpPr>
          <p:nvPr>
            <p:ph type="dt" sz="half" idx="10"/>
          </p:nvPr>
        </p:nvSpPr>
        <p:spPr/>
        <p:txBody>
          <a:bodyPr/>
          <a:lstStyle/>
          <a:p>
            <a:fld id="{7046387A-7222-4937-82DE-07BA11F88A02}" type="datetimeFigureOut">
              <a:rPr lang="el-GR" smtClean="0"/>
              <a:t>8/11/2024</a:t>
            </a:fld>
            <a:endParaRPr lang="el-GR"/>
          </a:p>
        </p:txBody>
      </p:sp>
      <p:sp>
        <p:nvSpPr>
          <p:cNvPr id="6" name="Footer Placeholder 5">
            <a:extLst>
              <a:ext uri="{FF2B5EF4-FFF2-40B4-BE49-F238E27FC236}">
                <a16:creationId xmlns:a16="http://schemas.microsoft.com/office/drawing/2014/main" id="{D8F78E8A-1F6D-3421-BC4B-FE4C5BB5DE5C}"/>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959D9F74-B604-AED6-0A5C-AE38A0882F01}"/>
              </a:ext>
            </a:extLst>
          </p:cNvPr>
          <p:cNvSpPr>
            <a:spLocks noGrp="1"/>
          </p:cNvSpPr>
          <p:nvPr>
            <p:ph type="sldNum" sz="quarter" idx="12"/>
          </p:nvPr>
        </p:nvSpPr>
        <p:spPr/>
        <p:txBody>
          <a:bodyPr/>
          <a:lstStyle/>
          <a:p>
            <a:fld id="{556B7E91-0940-431C-B33D-7C26447573F7}" type="slidenum">
              <a:rPr lang="el-GR" smtClean="0"/>
              <a:t>‹#›</a:t>
            </a:fld>
            <a:endParaRPr lang="el-GR"/>
          </a:p>
        </p:txBody>
      </p:sp>
    </p:spTree>
    <p:extLst>
      <p:ext uri="{BB962C8B-B14F-4D97-AF65-F5344CB8AC3E}">
        <p14:creationId xmlns:p14="http://schemas.microsoft.com/office/powerpoint/2010/main" val="654206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23CBD-A9F7-E79C-6616-E7B6CC92F607}"/>
              </a:ext>
            </a:extLst>
          </p:cNvPr>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FC169A6A-3934-C074-3494-371D3E8305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7D45C4-9A51-45B4-5825-5E19D104AE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88248272-0182-AC4B-89F8-A179C2846C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B763BB-1426-D1C4-BCA5-993E16B67B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57A0DEB4-8CE3-B224-1859-F8FA230C8D84}"/>
              </a:ext>
            </a:extLst>
          </p:cNvPr>
          <p:cNvSpPr>
            <a:spLocks noGrp="1"/>
          </p:cNvSpPr>
          <p:nvPr>
            <p:ph type="dt" sz="half" idx="10"/>
          </p:nvPr>
        </p:nvSpPr>
        <p:spPr/>
        <p:txBody>
          <a:bodyPr/>
          <a:lstStyle/>
          <a:p>
            <a:fld id="{7046387A-7222-4937-82DE-07BA11F88A02}" type="datetimeFigureOut">
              <a:rPr lang="el-GR" smtClean="0"/>
              <a:t>8/11/2024</a:t>
            </a:fld>
            <a:endParaRPr lang="el-GR"/>
          </a:p>
        </p:txBody>
      </p:sp>
      <p:sp>
        <p:nvSpPr>
          <p:cNvPr id="8" name="Footer Placeholder 7">
            <a:extLst>
              <a:ext uri="{FF2B5EF4-FFF2-40B4-BE49-F238E27FC236}">
                <a16:creationId xmlns:a16="http://schemas.microsoft.com/office/drawing/2014/main" id="{ABF65738-6A41-8940-DFFC-594524C933B0}"/>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94EE8286-749D-A6C3-4F85-ACE29B4D6966}"/>
              </a:ext>
            </a:extLst>
          </p:cNvPr>
          <p:cNvSpPr>
            <a:spLocks noGrp="1"/>
          </p:cNvSpPr>
          <p:nvPr>
            <p:ph type="sldNum" sz="quarter" idx="12"/>
          </p:nvPr>
        </p:nvSpPr>
        <p:spPr/>
        <p:txBody>
          <a:bodyPr/>
          <a:lstStyle/>
          <a:p>
            <a:fld id="{556B7E91-0940-431C-B33D-7C26447573F7}" type="slidenum">
              <a:rPr lang="el-GR" smtClean="0"/>
              <a:t>‹#›</a:t>
            </a:fld>
            <a:endParaRPr lang="el-GR"/>
          </a:p>
        </p:txBody>
      </p:sp>
    </p:spTree>
    <p:extLst>
      <p:ext uri="{BB962C8B-B14F-4D97-AF65-F5344CB8AC3E}">
        <p14:creationId xmlns:p14="http://schemas.microsoft.com/office/powerpoint/2010/main" val="3582514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4591E-4D99-8245-E7D2-8C51ED36C07A}"/>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72DE7C78-BAAE-2A26-106A-17DECA634786}"/>
              </a:ext>
            </a:extLst>
          </p:cNvPr>
          <p:cNvSpPr>
            <a:spLocks noGrp="1"/>
          </p:cNvSpPr>
          <p:nvPr>
            <p:ph type="dt" sz="half" idx="10"/>
          </p:nvPr>
        </p:nvSpPr>
        <p:spPr/>
        <p:txBody>
          <a:bodyPr/>
          <a:lstStyle/>
          <a:p>
            <a:fld id="{7046387A-7222-4937-82DE-07BA11F88A02}" type="datetimeFigureOut">
              <a:rPr lang="el-GR" smtClean="0"/>
              <a:t>8/11/2024</a:t>
            </a:fld>
            <a:endParaRPr lang="el-GR"/>
          </a:p>
        </p:txBody>
      </p:sp>
      <p:sp>
        <p:nvSpPr>
          <p:cNvPr id="4" name="Footer Placeholder 3">
            <a:extLst>
              <a:ext uri="{FF2B5EF4-FFF2-40B4-BE49-F238E27FC236}">
                <a16:creationId xmlns:a16="http://schemas.microsoft.com/office/drawing/2014/main" id="{FF369396-45AD-7521-C8DA-BFF3040FFF38}"/>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4B363816-DD8A-06B0-866D-F6212E36EDC3}"/>
              </a:ext>
            </a:extLst>
          </p:cNvPr>
          <p:cNvSpPr>
            <a:spLocks noGrp="1"/>
          </p:cNvSpPr>
          <p:nvPr>
            <p:ph type="sldNum" sz="quarter" idx="12"/>
          </p:nvPr>
        </p:nvSpPr>
        <p:spPr/>
        <p:txBody>
          <a:bodyPr/>
          <a:lstStyle/>
          <a:p>
            <a:fld id="{556B7E91-0940-431C-B33D-7C26447573F7}" type="slidenum">
              <a:rPr lang="el-GR" smtClean="0"/>
              <a:t>‹#›</a:t>
            </a:fld>
            <a:endParaRPr lang="el-GR"/>
          </a:p>
        </p:txBody>
      </p:sp>
    </p:spTree>
    <p:extLst>
      <p:ext uri="{BB962C8B-B14F-4D97-AF65-F5344CB8AC3E}">
        <p14:creationId xmlns:p14="http://schemas.microsoft.com/office/powerpoint/2010/main" val="2655373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E3AE9A-EE81-B7DF-1C67-EE1436259CD0}"/>
              </a:ext>
            </a:extLst>
          </p:cNvPr>
          <p:cNvSpPr>
            <a:spLocks noGrp="1"/>
          </p:cNvSpPr>
          <p:nvPr>
            <p:ph type="dt" sz="half" idx="10"/>
          </p:nvPr>
        </p:nvSpPr>
        <p:spPr/>
        <p:txBody>
          <a:bodyPr/>
          <a:lstStyle/>
          <a:p>
            <a:fld id="{7046387A-7222-4937-82DE-07BA11F88A02}" type="datetimeFigureOut">
              <a:rPr lang="el-GR" smtClean="0"/>
              <a:t>8/11/2024</a:t>
            </a:fld>
            <a:endParaRPr lang="el-GR"/>
          </a:p>
        </p:txBody>
      </p:sp>
      <p:sp>
        <p:nvSpPr>
          <p:cNvPr id="3" name="Footer Placeholder 2">
            <a:extLst>
              <a:ext uri="{FF2B5EF4-FFF2-40B4-BE49-F238E27FC236}">
                <a16:creationId xmlns:a16="http://schemas.microsoft.com/office/drawing/2014/main" id="{D4A8DFD9-7A74-2114-E070-FA34254D3407}"/>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8D724A3A-DB05-F950-8207-171B0078952F}"/>
              </a:ext>
            </a:extLst>
          </p:cNvPr>
          <p:cNvSpPr>
            <a:spLocks noGrp="1"/>
          </p:cNvSpPr>
          <p:nvPr>
            <p:ph type="sldNum" sz="quarter" idx="12"/>
          </p:nvPr>
        </p:nvSpPr>
        <p:spPr/>
        <p:txBody>
          <a:bodyPr/>
          <a:lstStyle/>
          <a:p>
            <a:fld id="{556B7E91-0940-431C-B33D-7C26447573F7}" type="slidenum">
              <a:rPr lang="el-GR" smtClean="0"/>
              <a:t>‹#›</a:t>
            </a:fld>
            <a:endParaRPr lang="el-GR"/>
          </a:p>
        </p:txBody>
      </p:sp>
    </p:spTree>
    <p:extLst>
      <p:ext uri="{BB962C8B-B14F-4D97-AF65-F5344CB8AC3E}">
        <p14:creationId xmlns:p14="http://schemas.microsoft.com/office/powerpoint/2010/main" val="2039615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7D66E-A671-9690-F8A2-5DD02D3356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5C9BFFD8-32D3-E11F-A022-57E3A4C077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87284EEA-D365-7737-2DB2-4FD78A7115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21D875-C100-CA6A-9A1B-EE6BC95440E4}"/>
              </a:ext>
            </a:extLst>
          </p:cNvPr>
          <p:cNvSpPr>
            <a:spLocks noGrp="1"/>
          </p:cNvSpPr>
          <p:nvPr>
            <p:ph type="dt" sz="half" idx="10"/>
          </p:nvPr>
        </p:nvSpPr>
        <p:spPr/>
        <p:txBody>
          <a:bodyPr/>
          <a:lstStyle/>
          <a:p>
            <a:fld id="{7046387A-7222-4937-82DE-07BA11F88A02}" type="datetimeFigureOut">
              <a:rPr lang="el-GR" smtClean="0"/>
              <a:t>8/11/2024</a:t>
            </a:fld>
            <a:endParaRPr lang="el-GR"/>
          </a:p>
        </p:txBody>
      </p:sp>
      <p:sp>
        <p:nvSpPr>
          <p:cNvPr id="6" name="Footer Placeholder 5">
            <a:extLst>
              <a:ext uri="{FF2B5EF4-FFF2-40B4-BE49-F238E27FC236}">
                <a16:creationId xmlns:a16="http://schemas.microsoft.com/office/drawing/2014/main" id="{F4FA3DA0-2C88-1DE7-D0EF-6ECA7990BCD9}"/>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0598994F-D964-4B24-B6DD-BE5B1E83BC82}"/>
              </a:ext>
            </a:extLst>
          </p:cNvPr>
          <p:cNvSpPr>
            <a:spLocks noGrp="1"/>
          </p:cNvSpPr>
          <p:nvPr>
            <p:ph type="sldNum" sz="quarter" idx="12"/>
          </p:nvPr>
        </p:nvSpPr>
        <p:spPr/>
        <p:txBody>
          <a:bodyPr/>
          <a:lstStyle/>
          <a:p>
            <a:fld id="{556B7E91-0940-431C-B33D-7C26447573F7}" type="slidenum">
              <a:rPr lang="el-GR" smtClean="0"/>
              <a:t>‹#›</a:t>
            </a:fld>
            <a:endParaRPr lang="el-GR"/>
          </a:p>
        </p:txBody>
      </p:sp>
    </p:spTree>
    <p:extLst>
      <p:ext uri="{BB962C8B-B14F-4D97-AF65-F5344CB8AC3E}">
        <p14:creationId xmlns:p14="http://schemas.microsoft.com/office/powerpoint/2010/main" val="3103770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F3F9C-C547-1849-7121-EF6EC5D7DE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7D0D3C91-2751-F538-7709-66E606F531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id="{C9E08F27-C9D5-9699-B6D5-5B65834466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F8265A-D06C-0EC4-B78C-B60228A2F059}"/>
              </a:ext>
            </a:extLst>
          </p:cNvPr>
          <p:cNvSpPr>
            <a:spLocks noGrp="1"/>
          </p:cNvSpPr>
          <p:nvPr>
            <p:ph type="dt" sz="half" idx="10"/>
          </p:nvPr>
        </p:nvSpPr>
        <p:spPr/>
        <p:txBody>
          <a:bodyPr/>
          <a:lstStyle/>
          <a:p>
            <a:fld id="{7046387A-7222-4937-82DE-07BA11F88A02}" type="datetimeFigureOut">
              <a:rPr lang="el-GR" smtClean="0"/>
              <a:t>8/11/2024</a:t>
            </a:fld>
            <a:endParaRPr lang="el-GR"/>
          </a:p>
        </p:txBody>
      </p:sp>
      <p:sp>
        <p:nvSpPr>
          <p:cNvPr id="6" name="Footer Placeholder 5">
            <a:extLst>
              <a:ext uri="{FF2B5EF4-FFF2-40B4-BE49-F238E27FC236}">
                <a16:creationId xmlns:a16="http://schemas.microsoft.com/office/drawing/2014/main" id="{0D231DB2-5F21-8934-5D0A-A359EF72A573}"/>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62D09DB4-5B03-8D96-1E2B-C7B01A475C46}"/>
              </a:ext>
            </a:extLst>
          </p:cNvPr>
          <p:cNvSpPr>
            <a:spLocks noGrp="1"/>
          </p:cNvSpPr>
          <p:nvPr>
            <p:ph type="sldNum" sz="quarter" idx="12"/>
          </p:nvPr>
        </p:nvSpPr>
        <p:spPr/>
        <p:txBody>
          <a:bodyPr/>
          <a:lstStyle/>
          <a:p>
            <a:fld id="{556B7E91-0940-431C-B33D-7C26447573F7}" type="slidenum">
              <a:rPr lang="el-GR" smtClean="0"/>
              <a:t>‹#›</a:t>
            </a:fld>
            <a:endParaRPr lang="el-GR"/>
          </a:p>
        </p:txBody>
      </p:sp>
    </p:spTree>
    <p:extLst>
      <p:ext uri="{BB962C8B-B14F-4D97-AF65-F5344CB8AC3E}">
        <p14:creationId xmlns:p14="http://schemas.microsoft.com/office/powerpoint/2010/main" val="3555329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C575AA-E4F9-CB67-051A-6456215DE3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id="{28AB8D4F-BAB7-1221-B049-9AC5C9C067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0B53BF7A-A975-0297-5FDD-65A064ACA9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46387A-7222-4937-82DE-07BA11F88A02}" type="datetimeFigureOut">
              <a:rPr lang="el-GR" smtClean="0"/>
              <a:t>8/11/2024</a:t>
            </a:fld>
            <a:endParaRPr lang="el-GR"/>
          </a:p>
        </p:txBody>
      </p:sp>
      <p:sp>
        <p:nvSpPr>
          <p:cNvPr id="5" name="Footer Placeholder 4">
            <a:extLst>
              <a:ext uri="{FF2B5EF4-FFF2-40B4-BE49-F238E27FC236}">
                <a16:creationId xmlns:a16="http://schemas.microsoft.com/office/drawing/2014/main" id="{55377B2F-5B4D-BDD4-1DF5-089682A2A1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2703735A-9CB5-FCA0-8F7C-C5214C0E7A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6B7E91-0940-431C-B33D-7C26447573F7}" type="slidenum">
              <a:rPr lang="el-GR" smtClean="0"/>
              <a:t>‹#›</a:t>
            </a:fld>
            <a:endParaRPr lang="el-GR"/>
          </a:p>
        </p:txBody>
      </p:sp>
    </p:spTree>
    <p:extLst>
      <p:ext uri="{BB962C8B-B14F-4D97-AF65-F5344CB8AC3E}">
        <p14:creationId xmlns:p14="http://schemas.microsoft.com/office/powerpoint/2010/main" val="3989255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Franklin Gothic Demi" panose="020B07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B4C44E-E615-1A2F-39D8-F69812F59A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63586" y="3074705"/>
            <a:ext cx="792910" cy="1106313"/>
          </a:xfrm>
          <a:prstGeom prst="rect">
            <a:avLst/>
          </a:prstGeom>
        </p:spPr>
      </p:pic>
      <p:sp>
        <p:nvSpPr>
          <p:cNvPr id="17" name="Title 1">
            <a:extLst>
              <a:ext uri="{FF2B5EF4-FFF2-40B4-BE49-F238E27FC236}">
                <a16:creationId xmlns:a16="http://schemas.microsoft.com/office/drawing/2014/main" id="{31662649-4807-39B2-8D1A-D2050E030FC3}"/>
              </a:ext>
            </a:extLst>
          </p:cNvPr>
          <p:cNvSpPr txBox="1">
            <a:spLocks/>
          </p:cNvSpPr>
          <p:nvPr/>
        </p:nvSpPr>
        <p:spPr>
          <a:xfrm>
            <a:off x="1451072" y="2710944"/>
            <a:ext cx="9759119" cy="1203622"/>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gn="l"/>
            <a:r>
              <a:rPr lang="el-GR" sz="3600" dirty="0"/>
              <a:t>Πακέτο Εργασίας 4 | Εκπαιδευτικό σεμινάριο για Συντονιστές Καθοδήγησης</a:t>
            </a:r>
          </a:p>
          <a:p>
            <a:pPr algn="l"/>
            <a:endParaRPr lang="el-GR" sz="3600" dirty="0"/>
          </a:p>
          <a:p>
            <a:pPr algn="l"/>
            <a:r>
              <a:rPr lang="el-GR" sz="3600" dirty="0"/>
              <a:t>Ενότητα 2: Δεξιότητες επικοινωνίας</a:t>
            </a:r>
            <a:endParaRPr lang="en-US" sz="3600" b="0" i="0" dirty="0">
              <a:effectLst/>
            </a:endParaRP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1451072" y="3897489"/>
            <a:ext cx="6577241" cy="1304699"/>
          </a:xfrm>
        </p:spPr>
        <p:txBody>
          <a:bodyPr vert="horz" lIns="91440" tIns="45720" rIns="91440" bIns="45720" rtlCol="0" anchor="t">
            <a:normAutofit/>
          </a:bodyPr>
          <a:lstStyle/>
          <a:p>
            <a:pPr marL="0" indent="0" algn="l">
              <a:buNone/>
            </a:pPr>
            <a:r>
              <a:rPr lang="el-GR" sz="2000" b="0" i="0" dirty="0">
                <a:effectLst/>
                <a:latin typeface="Franklin Gothic Book"/>
              </a:rPr>
              <a:t>Σύγχρονη συνεδρία</a:t>
            </a:r>
            <a:endParaRPr lang="el-GR" sz="2400" b="0" i="0" dirty="0">
              <a:effectLst/>
            </a:endParaRPr>
          </a:p>
        </p:txBody>
      </p:sp>
      <p:sp>
        <p:nvSpPr>
          <p:cNvPr id="25" name="Rectangle 24">
            <a:extLst>
              <a:ext uri="{FF2B5EF4-FFF2-40B4-BE49-F238E27FC236}">
                <a16:creationId xmlns:a16="http://schemas.microsoft.com/office/drawing/2014/main" id="{4FE17787-94DD-24C2-71E7-7C58E5C10EBF}"/>
              </a:ext>
            </a:extLst>
          </p:cNvPr>
          <p:cNvSpPr/>
          <p:nvPr/>
        </p:nvSpPr>
        <p:spPr>
          <a:xfrm>
            <a:off x="0" y="232956"/>
            <a:ext cx="12192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Picture 7">
            <a:extLst>
              <a:ext uri="{FF2B5EF4-FFF2-40B4-BE49-F238E27FC236}">
                <a16:creationId xmlns:a16="http://schemas.microsoft.com/office/drawing/2014/main" id="{4C08BE3D-8F8C-773C-CEEE-2B9FDB79DFD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612140" y="5442648"/>
            <a:ext cx="745901" cy="745221"/>
          </a:xfrm>
          <a:prstGeom prst="rect">
            <a:avLst/>
          </a:prstGeom>
        </p:spPr>
      </p:pic>
      <p:pic>
        <p:nvPicPr>
          <p:cNvPr id="4" name="Picture 3" descr="Text&#10;&#10;Description automatically generated">
            <a:extLst>
              <a:ext uri="{FF2B5EF4-FFF2-40B4-BE49-F238E27FC236}">
                <a16:creationId xmlns:a16="http://schemas.microsoft.com/office/drawing/2014/main" id="{4576D0B2-90D7-09E6-841B-CC7D3839EFB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390827" y="5564900"/>
            <a:ext cx="1052995" cy="441995"/>
          </a:xfrm>
          <a:prstGeom prst="rect">
            <a:avLst/>
          </a:prstGeom>
        </p:spPr>
      </p:pic>
      <p:pic>
        <p:nvPicPr>
          <p:cNvPr id="6" name="Picture 5" descr="Logo&#10;&#10;Description automatically generated">
            <a:extLst>
              <a:ext uri="{FF2B5EF4-FFF2-40B4-BE49-F238E27FC236}">
                <a16:creationId xmlns:a16="http://schemas.microsoft.com/office/drawing/2014/main" id="{10808821-948C-C404-8EED-1443220FAC4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500254" y="5415033"/>
            <a:ext cx="980054" cy="762265"/>
          </a:xfrm>
          <a:prstGeom prst="rect">
            <a:avLst/>
          </a:prstGeom>
        </p:spPr>
      </p:pic>
      <p:pic>
        <p:nvPicPr>
          <p:cNvPr id="15" name="Picture 14">
            <a:extLst>
              <a:ext uri="{FF2B5EF4-FFF2-40B4-BE49-F238E27FC236}">
                <a16:creationId xmlns:a16="http://schemas.microsoft.com/office/drawing/2014/main" id="{695D7846-8CAB-B097-FAD1-11D2210E97DA}"/>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721656" y="5558565"/>
            <a:ext cx="651720" cy="651720"/>
          </a:xfrm>
          <a:prstGeom prst="rect">
            <a:avLst/>
          </a:prstGeom>
        </p:spPr>
      </p:pic>
      <p:pic>
        <p:nvPicPr>
          <p:cNvPr id="21" name="Picture 20">
            <a:extLst>
              <a:ext uri="{FF2B5EF4-FFF2-40B4-BE49-F238E27FC236}">
                <a16:creationId xmlns:a16="http://schemas.microsoft.com/office/drawing/2014/main" id="{EB604B68-E29D-E44C-FECA-5B1EE56645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70667" y="5466733"/>
            <a:ext cx="876610" cy="876610"/>
          </a:xfrm>
          <a:prstGeom prst="rect">
            <a:avLst/>
          </a:prstGeom>
        </p:spPr>
      </p:pic>
      <p:pic>
        <p:nvPicPr>
          <p:cNvPr id="16" name="Εικόνα 8">
            <a:extLst>
              <a:ext uri="{FF2B5EF4-FFF2-40B4-BE49-F238E27FC236}">
                <a16:creationId xmlns:a16="http://schemas.microsoft.com/office/drawing/2014/main" id="{29098376-3EB7-4BCD-BF97-3E63CDF96D7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62712" y="5596690"/>
            <a:ext cx="1906111" cy="399253"/>
          </a:xfrm>
          <a:prstGeom prst="rect">
            <a:avLst/>
          </a:prstGeom>
        </p:spPr>
      </p:pic>
      <p:sp>
        <p:nvSpPr>
          <p:cNvPr id="27" name="Rectangle 26">
            <a:extLst>
              <a:ext uri="{FF2B5EF4-FFF2-40B4-BE49-F238E27FC236}">
                <a16:creationId xmlns:a16="http://schemas.microsoft.com/office/drawing/2014/main" id="{0639FD96-DB31-E487-9BDC-3CFC597D9261}"/>
              </a:ext>
            </a:extLst>
          </p:cNvPr>
          <p:cNvSpPr/>
          <p:nvPr/>
        </p:nvSpPr>
        <p:spPr>
          <a:xfrm>
            <a:off x="10565584" y="513387"/>
            <a:ext cx="1626416" cy="1755897"/>
          </a:xfrm>
          <a:prstGeom prst="rect">
            <a:avLst/>
          </a:prstGeom>
          <a:blipFill dpi="0" rotWithShape="1">
            <a:blip r:embed="rId9"/>
            <a:srcRect/>
            <a:stretch>
              <a:fillRect l="-35000" t="-40000" r="-35000" b="-2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0" name="Picture 29">
            <a:extLst>
              <a:ext uri="{FF2B5EF4-FFF2-40B4-BE49-F238E27FC236}">
                <a16:creationId xmlns:a16="http://schemas.microsoft.com/office/drawing/2014/main" id="{16460FE5-289A-CCDF-121A-084EC7B1B34A}"/>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3627584" y="5473773"/>
            <a:ext cx="619488" cy="616735"/>
          </a:xfrm>
          <a:prstGeom prst="rect">
            <a:avLst/>
          </a:prstGeom>
        </p:spPr>
      </p:pic>
      <p:pic>
        <p:nvPicPr>
          <p:cNvPr id="32" name="Picture 31" descr="A picture containing text, clipart&#10;&#10;Description automatically generated">
            <a:extLst>
              <a:ext uri="{FF2B5EF4-FFF2-40B4-BE49-F238E27FC236}">
                <a16:creationId xmlns:a16="http://schemas.microsoft.com/office/drawing/2014/main" id="{6078CFD3-F795-D80C-792A-B6009C96AA6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616245" y="5588841"/>
            <a:ext cx="715036" cy="572598"/>
          </a:xfrm>
          <a:prstGeom prst="rect">
            <a:avLst/>
          </a:prstGeom>
        </p:spPr>
      </p:pic>
      <p:sp>
        <p:nvSpPr>
          <p:cNvPr id="9" name="Rectangle 8">
            <a:extLst>
              <a:ext uri="{FF2B5EF4-FFF2-40B4-BE49-F238E27FC236}">
                <a16:creationId xmlns:a16="http://schemas.microsoft.com/office/drawing/2014/main" id="{7B144CC6-098F-5573-E1F4-C9651571446C}"/>
              </a:ext>
            </a:extLst>
          </p:cNvPr>
          <p:cNvSpPr/>
          <p:nvPr/>
        </p:nvSpPr>
        <p:spPr>
          <a:xfrm flipV="1">
            <a:off x="11867499" y="2880957"/>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500947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99C7ADA1-3A18-EF51-065D-DE3EFAC22FC1}"/>
              </a:ext>
            </a:extLst>
          </p:cNvPr>
          <p:cNvSpPr/>
          <p:nvPr/>
        </p:nvSpPr>
        <p:spPr>
          <a:xfrm>
            <a:off x="-19050" y="1905000"/>
            <a:ext cx="6438900" cy="5029200"/>
          </a:xfrm>
          <a:custGeom>
            <a:avLst/>
            <a:gdLst>
              <a:gd name="connsiteX0" fmla="*/ 9525 w 6438900"/>
              <a:gd name="connsiteY0" fmla="*/ 0 h 4981575"/>
              <a:gd name="connsiteX1" fmla="*/ 6438900 w 6438900"/>
              <a:gd name="connsiteY1" fmla="*/ 4981575 h 4981575"/>
              <a:gd name="connsiteX2" fmla="*/ 0 w 6438900"/>
              <a:gd name="connsiteY2" fmla="*/ 4933950 h 4981575"/>
              <a:gd name="connsiteX3" fmla="*/ 9525 w 6438900"/>
              <a:gd name="connsiteY3" fmla="*/ 0 h 4981575"/>
            </a:gdLst>
            <a:ahLst/>
            <a:cxnLst>
              <a:cxn ang="0">
                <a:pos x="connsiteX0" y="connsiteY0"/>
              </a:cxn>
              <a:cxn ang="0">
                <a:pos x="connsiteX1" y="connsiteY1"/>
              </a:cxn>
              <a:cxn ang="0">
                <a:pos x="connsiteX2" y="connsiteY2"/>
              </a:cxn>
              <a:cxn ang="0">
                <a:pos x="connsiteX3" y="connsiteY3"/>
              </a:cxn>
            </a:cxnLst>
            <a:rect l="l" t="t" r="r" b="b"/>
            <a:pathLst>
              <a:path w="6438900" h="4981575">
                <a:moveTo>
                  <a:pt x="9525" y="0"/>
                </a:moveTo>
                <a:lnTo>
                  <a:pt x="6438900" y="4981575"/>
                </a:lnTo>
                <a:lnTo>
                  <a:pt x="0" y="4933950"/>
                </a:lnTo>
                <a:lnTo>
                  <a:pt x="9525"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B7305F59-C501-019C-9154-6D3D27C886FF}"/>
              </a:ext>
            </a:extLst>
          </p:cNvPr>
          <p:cNvCxnSpPr>
            <a:cxnSpLocks/>
          </p:cNvCxnSpPr>
          <p:nvPr/>
        </p:nvCxnSpPr>
        <p:spPr>
          <a:xfrm>
            <a:off x="-9525" y="1390650"/>
            <a:ext cx="7143750" cy="54673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reeform: Shape 8">
            <a:extLst>
              <a:ext uri="{FF2B5EF4-FFF2-40B4-BE49-F238E27FC236}">
                <a16:creationId xmlns:a16="http://schemas.microsoft.com/office/drawing/2014/main" id="{457EE0D5-84C4-36CF-A06B-F6A9D3C33283}"/>
              </a:ext>
            </a:extLst>
          </p:cNvPr>
          <p:cNvSpPr/>
          <p:nvPr/>
        </p:nvSpPr>
        <p:spPr>
          <a:xfrm>
            <a:off x="1793631" y="66675"/>
            <a:ext cx="10477500" cy="6791325"/>
          </a:xfrm>
          <a:custGeom>
            <a:avLst/>
            <a:gdLst>
              <a:gd name="connsiteX0" fmla="*/ 0 w 10487025"/>
              <a:gd name="connsiteY0" fmla="*/ 6791325 h 6791325"/>
              <a:gd name="connsiteX1" fmla="*/ 6781800 w 10487025"/>
              <a:gd name="connsiteY1" fmla="*/ 0 h 6791325"/>
              <a:gd name="connsiteX2" fmla="*/ 10487025 w 10487025"/>
              <a:gd name="connsiteY2" fmla="*/ 3943350 h 6791325"/>
              <a:gd name="connsiteX3" fmla="*/ 10477500 w 10487025"/>
              <a:gd name="connsiteY3" fmla="*/ 6791325 h 6791325"/>
              <a:gd name="connsiteX4" fmla="*/ 0 w 10487025"/>
              <a:gd name="connsiteY4" fmla="*/ 6791325 h 6791325"/>
              <a:gd name="connsiteX0" fmla="*/ 0 w 10477500"/>
              <a:gd name="connsiteY0" fmla="*/ 6791325 h 6791325"/>
              <a:gd name="connsiteX1" fmla="*/ 6781800 w 10477500"/>
              <a:gd name="connsiteY1" fmla="*/ 0 h 6791325"/>
              <a:gd name="connsiteX2" fmla="*/ 10467975 w 10477500"/>
              <a:gd name="connsiteY2" fmla="*/ 3543300 h 6791325"/>
              <a:gd name="connsiteX3" fmla="*/ 10477500 w 10477500"/>
              <a:gd name="connsiteY3" fmla="*/ 6791325 h 6791325"/>
              <a:gd name="connsiteX4" fmla="*/ 0 w 10477500"/>
              <a:gd name="connsiteY4" fmla="*/ 6791325 h 6791325"/>
              <a:gd name="connsiteX0" fmla="*/ 0 w 10477500"/>
              <a:gd name="connsiteY0" fmla="*/ 6791325 h 6791325"/>
              <a:gd name="connsiteX1" fmla="*/ 6781800 w 10477500"/>
              <a:gd name="connsiteY1" fmla="*/ 0 h 6791325"/>
              <a:gd name="connsiteX2" fmla="*/ 10467975 w 10477500"/>
              <a:gd name="connsiteY2" fmla="*/ 3514725 h 6791325"/>
              <a:gd name="connsiteX3" fmla="*/ 10477500 w 10477500"/>
              <a:gd name="connsiteY3" fmla="*/ 6791325 h 6791325"/>
              <a:gd name="connsiteX4" fmla="*/ 0 w 10477500"/>
              <a:gd name="connsiteY4" fmla="*/ 6791325 h 6791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0" h="6791325">
                <a:moveTo>
                  <a:pt x="0" y="6791325"/>
                </a:moveTo>
                <a:lnTo>
                  <a:pt x="6781800" y="0"/>
                </a:lnTo>
                <a:lnTo>
                  <a:pt x="10467975" y="3514725"/>
                </a:lnTo>
                <a:lnTo>
                  <a:pt x="10477500" y="6791325"/>
                </a:lnTo>
                <a:lnTo>
                  <a:pt x="0" y="6791325"/>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E8B027A-D434-DC5D-140A-F3D6EF6E8D4A}"/>
              </a:ext>
            </a:extLst>
          </p:cNvPr>
          <p:cNvSpPr>
            <a:spLocks noGrp="1"/>
          </p:cNvSpPr>
          <p:nvPr>
            <p:ph type="title"/>
          </p:nvPr>
        </p:nvSpPr>
        <p:spPr>
          <a:xfrm>
            <a:off x="7042464" y="1592145"/>
            <a:ext cx="3489813" cy="1295400"/>
          </a:xfrm>
        </p:spPr>
        <p:txBody>
          <a:bodyPr>
            <a:normAutofit fontScale="90000"/>
          </a:bodyPr>
          <a:lstStyle/>
          <a:p>
            <a:r>
              <a:rPr lang="el-GR" sz="3600" b="1" dirty="0">
                <a:solidFill>
                  <a:schemeClr val="bg1"/>
                </a:solidFill>
                <a:latin typeface="Franklin Gothic Book" panose="020B0503020102020204" pitchFamily="34" charset="0"/>
              </a:rPr>
              <a:t>Αντιμετώπιση των εμποδίων με </a:t>
            </a:r>
            <a:r>
              <a:rPr lang="en-US" sz="3600" b="1" dirty="0">
                <a:solidFill>
                  <a:schemeClr val="bg1"/>
                </a:solidFill>
                <a:latin typeface="Franklin Gothic Book" panose="020B0503020102020204" pitchFamily="34" charset="0"/>
              </a:rPr>
              <a:t>:		</a:t>
            </a:r>
            <a:endParaRPr lang="el-GR" sz="3600" b="1" dirty="0">
              <a:solidFill>
                <a:schemeClr val="bg1"/>
              </a:solidFill>
              <a:latin typeface="Franklin Gothic Book" panose="020B0503020102020204" pitchFamily="34" charset="0"/>
            </a:endParaRPr>
          </a:p>
        </p:txBody>
      </p:sp>
      <p:sp>
        <p:nvSpPr>
          <p:cNvPr id="3" name="Content Placeholder 2">
            <a:extLst>
              <a:ext uri="{FF2B5EF4-FFF2-40B4-BE49-F238E27FC236}">
                <a16:creationId xmlns:a16="http://schemas.microsoft.com/office/drawing/2014/main" id="{E6607A05-6DBF-DEA8-3E64-C75703393A92}"/>
              </a:ext>
            </a:extLst>
          </p:cNvPr>
          <p:cNvSpPr>
            <a:spLocks noGrp="1"/>
          </p:cNvSpPr>
          <p:nvPr>
            <p:ph idx="1"/>
          </p:nvPr>
        </p:nvSpPr>
        <p:spPr>
          <a:xfrm>
            <a:off x="4791808" y="3870089"/>
            <a:ext cx="7400192" cy="2785688"/>
          </a:xfrm>
        </p:spPr>
        <p:txBody>
          <a:bodyPr>
            <a:normAutofit/>
          </a:bodyPr>
          <a:lstStyle/>
          <a:p>
            <a:pPr marL="0" indent="0">
              <a:buNone/>
            </a:pPr>
            <a:endParaRPr lang="en-US" dirty="0">
              <a:solidFill>
                <a:schemeClr val="bg1"/>
              </a:solidFill>
            </a:endParaRPr>
          </a:p>
          <a:p>
            <a:pPr marL="0" indent="0">
              <a:buNone/>
            </a:pPr>
            <a:endParaRPr lang="en-US" dirty="0">
              <a:solidFill>
                <a:schemeClr val="bg1"/>
              </a:solidFill>
            </a:endParaRPr>
          </a:p>
          <a:p>
            <a:pPr marL="0" indent="0" algn="ctr">
              <a:buNone/>
            </a:pPr>
            <a:r>
              <a:rPr lang="el-GR" sz="4400" b="1" dirty="0">
                <a:solidFill>
                  <a:schemeClr val="bg1"/>
                </a:solidFill>
              </a:rPr>
              <a:t>την ενεργητική ακρόαση </a:t>
            </a:r>
            <a:endParaRPr lang="en-US" sz="4400" b="1" dirty="0">
              <a:solidFill>
                <a:schemeClr val="bg1"/>
              </a:solidFill>
            </a:endParaRPr>
          </a:p>
        </p:txBody>
      </p:sp>
    </p:spTree>
    <p:extLst>
      <p:ext uri="{BB962C8B-B14F-4D97-AF65-F5344CB8AC3E}">
        <p14:creationId xmlns:p14="http://schemas.microsoft.com/office/powerpoint/2010/main" val="2587933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A58DBE-0EBB-8B2E-57E8-7E526622FE77}"/>
              </a:ext>
            </a:extLst>
          </p:cNvPr>
          <p:cNvSpPr/>
          <p:nvPr/>
        </p:nvSpPr>
        <p:spPr>
          <a:xfrm>
            <a:off x="3905573" y="1239864"/>
            <a:ext cx="1534332" cy="415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1678807" y="1070391"/>
            <a:ext cx="8165172" cy="8577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l-GR" sz="3600" dirty="0">
                <a:solidFill>
                  <a:prstClr val="black"/>
                </a:solidFill>
                <a:latin typeface="Franklin Gothic Book" panose="020B0503020102020204" pitchFamily="34" charset="0"/>
              </a:rPr>
              <a:t>Ενεργητική ακρόαση</a:t>
            </a:r>
            <a:endParaRPr kumimoji="0" lang="en-US" sz="3600" b="0" i="0" u="none" strike="noStrike" kern="1200" cap="none" spc="0" normalizeH="0" baseline="0" noProof="0" dirty="0">
              <a:ln>
                <a:noFill/>
              </a:ln>
              <a:solidFill>
                <a:prstClr val="black"/>
              </a:solidFill>
              <a:effectLst/>
              <a:uLnTx/>
              <a:uFillTx/>
              <a:latin typeface="Franklin Gothic Book" panose="020B0503020102020204" pitchFamily="34" charset="0"/>
              <a:ea typeface="+mj-ea"/>
              <a:cs typeface="+mj-cs"/>
            </a:endParaRP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457200" y="2582335"/>
            <a:ext cx="10955216" cy="3802311"/>
          </a:xfrm>
        </p:spPr>
        <p:txBody>
          <a:bodyPr>
            <a:normAutofit/>
          </a:bodyPr>
          <a:lstStyle/>
          <a:p>
            <a:pPr algn="l"/>
            <a:r>
              <a:rPr lang="el-GR" sz="2000" dirty="0"/>
              <a:t>Ενεργητική ακρόαση είναι όταν όχι μόνο ακούτε τι λέει κάποιος, αλλά και εναρμονίζεστε με τις σκέψεις και τα συναισθήματά του. Μετατρέπει μια συζήτηση σε μια ενεργή, μη ανταγωνιστική, αμφίδρομη αλληλεπίδραση</a:t>
            </a:r>
            <a:r>
              <a:rPr lang="en-US" sz="2000" dirty="0"/>
              <a:t>.</a:t>
            </a:r>
          </a:p>
          <a:p>
            <a:pPr algn="l"/>
            <a:endParaRPr lang="en-US" sz="2000" dirty="0"/>
          </a:p>
          <a:p>
            <a:pPr algn="l"/>
            <a:r>
              <a:rPr lang="el-GR" sz="2000" dirty="0"/>
              <a:t>Πτυχές της ενεργητικής ακρόασης </a:t>
            </a:r>
            <a:r>
              <a:rPr lang="en-US" sz="2000" dirty="0"/>
              <a:t>:</a:t>
            </a:r>
          </a:p>
          <a:p>
            <a:pPr marL="342900" indent="-342900" algn="l">
              <a:buFont typeface="Arial" panose="020B0604020202020204" pitchFamily="34" charset="0"/>
              <a:buChar char="•"/>
            </a:pPr>
            <a:r>
              <a:rPr lang="el-GR" sz="2000" b="1" dirty="0">
                <a:solidFill>
                  <a:schemeClr val="accent6">
                    <a:lumMod val="75000"/>
                  </a:schemeClr>
                </a:solidFill>
              </a:rPr>
              <a:t>Γνωσιακή: </a:t>
            </a:r>
            <a:r>
              <a:rPr lang="el-GR" sz="2000" dirty="0"/>
              <a:t>Να δίνετε προσοχή σε όλες τις πληροφορίες, τόσο τις ρητές όσο και τις σιωπηρές, που λαμβάνετε από το άλλο άτομο, να τις κατανοείτε και να τις ενσωματώνετε.</a:t>
            </a:r>
            <a:r>
              <a:rPr lang="en-US" sz="2000" dirty="0"/>
              <a:t> </a:t>
            </a:r>
            <a:endParaRPr lang="el-GR" sz="2000" dirty="0"/>
          </a:p>
          <a:p>
            <a:pPr marL="342900" indent="-342900" algn="l">
              <a:buFont typeface="Arial" panose="020B0604020202020204" pitchFamily="34" charset="0"/>
              <a:buChar char="•"/>
            </a:pPr>
            <a:r>
              <a:rPr lang="el-GR" sz="2000" b="1" dirty="0">
                <a:solidFill>
                  <a:srgbClr val="C00000"/>
                </a:solidFill>
              </a:rPr>
              <a:t>Συναισθηματική: </a:t>
            </a:r>
            <a:r>
              <a:rPr lang="el-GR" sz="2000" dirty="0"/>
              <a:t>Διατήρηση της ψυχραιμίας και της συμπόνιας κατά τη διάρκεια της συζήτησης, συμπεριλαμβανομένης της διαχείρισης τυχόν συναισθηματικών αντιδράσεων (ενόχληση, πλήξη) που μπορεί να βιώσετε.</a:t>
            </a:r>
          </a:p>
          <a:p>
            <a:pPr marL="342900" indent="-342900" algn="l">
              <a:buFont typeface="Arial" panose="020B0604020202020204" pitchFamily="34" charset="0"/>
              <a:buChar char="•"/>
            </a:pPr>
            <a:r>
              <a:rPr lang="el-GR" sz="2000" b="1" dirty="0">
                <a:solidFill>
                  <a:srgbClr val="0070C0"/>
                </a:solidFill>
              </a:rPr>
              <a:t>Συμπεριφοράς: </a:t>
            </a:r>
            <a:r>
              <a:rPr lang="el-GR" sz="2000" dirty="0">
                <a:solidFill>
                  <a:srgbClr val="0070C0"/>
                </a:solidFill>
              </a:rPr>
              <a:t>Μεταφορά ενδιαφέροντος και κατανόησης με λεκτικό και μη λεκτικό τρόπο</a:t>
            </a:r>
            <a:endParaRPr lang="en-US" sz="2000" dirty="0"/>
          </a:p>
        </p:txBody>
      </p:sp>
      <p:sp>
        <p:nvSpPr>
          <p:cNvPr id="9" name="Rectangle 8">
            <a:extLst>
              <a:ext uri="{FF2B5EF4-FFF2-40B4-BE49-F238E27FC236}">
                <a16:creationId xmlns:a16="http://schemas.microsoft.com/office/drawing/2014/main" id="{7B144CC6-098F-5573-E1F4-C9651571446C}"/>
              </a:ext>
            </a:extLst>
          </p:cNvPr>
          <p:cNvSpPr/>
          <p:nvPr/>
        </p:nvSpPr>
        <p:spPr>
          <a:xfrm flipV="1">
            <a:off x="4652871" y="2341954"/>
            <a:ext cx="221704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E056BC-2E27-FA66-AD43-C077C9739D2E}"/>
              </a:ext>
            </a:extLst>
          </p:cNvPr>
          <p:cNvSpPr/>
          <p:nvPr/>
        </p:nvSpPr>
        <p:spPr>
          <a:xfrm flipV="1">
            <a:off x="11640996" y="2899973"/>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Εικόνα 3"/>
          <p:cNvPicPr>
            <a:picLocks noChangeAspect="1"/>
          </p:cNvPicPr>
          <p:nvPr/>
        </p:nvPicPr>
        <p:blipFill>
          <a:blip r:embed="rId2"/>
          <a:stretch>
            <a:fillRect/>
          </a:stretch>
        </p:blipFill>
        <p:spPr>
          <a:xfrm>
            <a:off x="9198880" y="538327"/>
            <a:ext cx="2322777" cy="1963082"/>
          </a:xfrm>
          <a:prstGeom prst="rect">
            <a:avLst/>
          </a:prstGeom>
        </p:spPr>
      </p:pic>
      <p:pic>
        <p:nvPicPr>
          <p:cNvPr id="6" name="Εικόνα 5"/>
          <p:cNvPicPr>
            <a:picLocks noChangeAspect="1"/>
          </p:cNvPicPr>
          <p:nvPr/>
        </p:nvPicPr>
        <p:blipFill>
          <a:blip r:embed="rId3"/>
          <a:stretch>
            <a:fillRect/>
          </a:stretch>
        </p:blipFill>
        <p:spPr>
          <a:xfrm>
            <a:off x="146598" y="538327"/>
            <a:ext cx="1627773" cy="1755800"/>
          </a:xfrm>
          <a:prstGeom prst="rect">
            <a:avLst/>
          </a:prstGeom>
        </p:spPr>
      </p:pic>
    </p:spTree>
    <p:extLst>
      <p:ext uri="{BB962C8B-B14F-4D97-AF65-F5344CB8AC3E}">
        <p14:creationId xmlns:p14="http://schemas.microsoft.com/office/powerpoint/2010/main" val="581775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A58DBE-0EBB-8B2E-57E8-7E526622FE77}"/>
              </a:ext>
            </a:extLst>
          </p:cNvPr>
          <p:cNvSpPr/>
          <p:nvPr/>
        </p:nvSpPr>
        <p:spPr>
          <a:xfrm>
            <a:off x="3905573" y="1239864"/>
            <a:ext cx="1534332" cy="415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1678807" y="1070391"/>
            <a:ext cx="8165172" cy="8577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l-GR" sz="3600" b="0" i="0" u="none" strike="noStrike" kern="1200" cap="none" spc="0" normalizeH="0" baseline="0" noProof="0" dirty="0">
                <a:ln>
                  <a:noFill/>
                </a:ln>
                <a:solidFill>
                  <a:prstClr val="black"/>
                </a:solidFill>
                <a:effectLst/>
                <a:uLnTx/>
                <a:uFillTx/>
                <a:latin typeface="Franklin Gothic Book" panose="020B0503020102020204" pitchFamily="34" charset="0"/>
                <a:ea typeface="+mj-ea"/>
                <a:cs typeface="+mj-cs"/>
              </a:rPr>
              <a:t>Ενεργητική ακρόαση</a:t>
            </a:r>
            <a:endParaRPr kumimoji="0" lang="en-US" sz="3600" b="0" i="0" u="none" strike="noStrike" kern="1200" cap="none" spc="0" normalizeH="0" baseline="0" noProof="0" dirty="0">
              <a:ln>
                <a:noFill/>
              </a:ln>
              <a:solidFill>
                <a:prstClr val="black"/>
              </a:solidFill>
              <a:effectLst/>
              <a:uLnTx/>
              <a:uFillTx/>
              <a:latin typeface="Franklin Gothic Book" panose="020B0503020102020204" pitchFamily="34" charset="0"/>
              <a:ea typeface="+mj-ea"/>
              <a:cs typeface="+mj-cs"/>
            </a:endParaRP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457200" y="2582335"/>
            <a:ext cx="10955216" cy="3802311"/>
          </a:xfrm>
        </p:spPr>
        <p:txBody>
          <a:bodyPr>
            <a:normAutofit/>
          </a:bodyPr>
          <a:lstStyle/>
          <a:p>
            <a:pPr algn="l"/>
            <a:endParaRPr lang="en-US" sz="2000" dirty="0">
              <a:ea typeface="Tahoma" panose="020B0604030504040204" pitchFamily="34" charset="0"/>
              <a:cs typeface="Tahoma" panose="020B0604030504040204" pitchFamily="34" charset="0"/>
            </a:endParaRPr>
          </a:p>
          <a:p>
            <a:pPr algn="l"/>
            <a:r>
              <a:rPr lang="el-GR" sz="2000" dirty="0">
                <a:ea typeface="Tahoma" panose="020B0604030504040204" pitchFamily="34" charset="0"/>
                <a:cs typeface="Tahoma" panose="020B0604030504040204" pitchFamily="34" charset="0"/>
              </a:rPr>
              <a:t>Η ενεργητική ακρόαση μπορεί να γίνει ένα ανεκτίμητο εργαλείο για τη δημιουργία ουσιαστικών συνομιλιών και σχέσεων, στενά συνδεδεμένο με την </a:t>
            </a:r>
            <a:r>
              <a:rPr lang="el-GR" sz="2000" dirty="0" err="1">
                <a:ea typeface="Tahoma" panose="020B0604030504040204" pitchFamily="34" charset="0"/>
                <a:cs typeface="Tahoma" panose="020B0604030504040204" pitchFamily="34" charset="0"/>
              </a:rPr>
              <a:t>ενσυναίσθηση</a:t>
            </a:r>
            <a:r>
              <a:rPr lang="el-GR" sz="2000" dirty="0">
                <a:ea typeface="Tahoma" panose="020B0604030504040204" pitchFamily="34" charset="0"/>
                <a:cs typeface="Tahoma" panose="020B0604030504040204" pitchFamily="34" charset="0"/>
              </a:rPr>
              <a:t>.</a:t>
            </a:r>
            <a:endParaRPr lang="en-US" sz="2000" dirty="0">
              <a:ea typeface="Tahoma" panose="020B0604030504040204" pitchFamily="34" charset="0"/>
              <a:cs typeface="Tahoma" panose="020B0604030504040204" pitchFamily="34" charset="0"/>
            </a:endParaRPr>
          </a:p>
          <a:p>
            <a:pPr algn="l"/>
            <a:endParaRPr lang="en-US" sz="2000" dirty="0">
              <a:ea typeface="Tahoma" panose="020B0604030504040204" pitchFamily="34" charset="0"/>
              <a:cs typeface="Tahoma" panose="020B0604030504040204" pitchFamily="34" charset="0"/>
            </a:endParaRPr>
          </a:p>
          <a:p>
            <a:pPr algn="l"/>
            <a:r>
              <a:rPr lang="el-GR" sz="2000" dirty="0">
                <a:ea typeface="Tahoma" panose="020B0604030504040204" pitchFamily="34" charset="0"/>
                <a:cs typeface="Tahoma" panose="020B0604030504040204" pitchFamily="34" charset="0"/>
              </a:rPr>
              <a:t>Με το να γινόμαστε καλύτεροι ακροατές, μπορούμε να βελτιώσουμε την παραγωγικότητά μας και την ικανότητά μας να επηρεάζουμε, να πείθουμε και να διαπραγματευόμαστε. Επιπλέον, μπορούμε να αποφύγουμε τις συγκρούσεις και τις παρεξηγήσεις</a:t>
            </a:r>
            <a:r>
              <a:rPr lang="en-US" sz="2000" dirty="0">
                <a:ea typeface="Tahoma" panose="020B0604030504040204" pitchFamily="34" charset="0"/>
                <a:cs typeface="Tahoma" panose="020B0604030504040204" pitchFamily="34" charset="0"/>
              </a:rPr>
              <a:t>.</a:t>
            </a:r>
          </a:p>
          <a:p>
            <a:pPr algn="l"/>
            <a:endParaRPr lang="en-US" sz="2000" dirty="0">
              <a:ea typeface="Tahoma" panose="020B0604030504040204" pitchFamily="34" charset="0"/>
              <a:cs typeface="Tahoma" panose="020B0604030504040204" pitchFamily="34" charset="0"/>
            </a:endParaRPr>
          </a:p>
          <a:p>
            <a:r>
              <a:rPr lang="el-GR" sz="2000" b="1" dirty="0">
                <a:solidFill>
                  <a:srgbClr val="0070C0"/>
                </a:solidFill>
                <a:ea typeface="Tahoma" panose="020B0604030504040204" pitchFamily="34" charset="0"/>
                <a:cs typeface="Tahoma" panose="020B0604030504040204" pitchFamily="34" charset="0"/>
              </a:rPr>
              <a:t>Είναι η ενεργητική ακρόαση έμφυτη ή είναι μια δεξιότητα που μπορείτε να μάθετε;</a:t>
            </a:r>
            <a:endParaRPr lang="el-GR" sz="2000" dirty="0">
              <a:solidFill>
                <a:srgbClr val="0070C0"/>
              </a:solidFill>
              <a:ea typeface="Tahoma" panose="020B0604030504040204" pitchFamily="34" charset="0"/>
              <a:cs typeface="Tahoma" panose="020B0604030504040204" pitchFamily="34" charset="0"/>
            </a:endParaRPr>
          </a:p>
        </p:txBody>
      </p:sp>
      <p:sp>
        <p:nvSpPr>
          <p:cNvPr id="9" name="Rectangle 8">
            <a:extLst>
              <a:ext uri="{FF2B5EF4-FFF2-40B4-BE49-F238E27FC236}">
                <a16:creationId xmlns:a16="http://schemas.microsoft.com/office/drawing/2014/main" id="{7B144CC6-098F-5573-E1F4-C9651571446C}"/>
              </a:ext>
            </a:extLst>
          </p:cNvPr>
          <p:cNvSpPr/>
          <p:nvPr/>
        </p:nvSpPr>
        <p:spPr>
          <a:xfrm flipV="1">
            <a:off x="4652871" y="2341954"/>
            <a:ext cx="221704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E056BC-2E27-FA66-AD43-C077C9739D2E}"/>
              </a:ext>
            </a:extLst>
          </p:cNvPr>
          <p:cNvSpPr/>
          <p:nvPr/>
        </p:nvSpPr>
        <p:spPr>
          <a:xfrm flipV="1">
            <a:off x="11640996" y="2899973"/>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Εικόνα 3"/>
          <p:cNvPicPr>
            <a:picLocks noChangeAspect="1"/>
          </p:cNvPicPr>
          <p:nvPr/>
        </p:nvPicPr>
        <p:blipFill>
          <a:blip r:embed="rId2"/>
          <a:stretch>
            <a:fillRect/>
          </a:stretch>
        </p:blipFill>
        <p:spPr>
          <a:xfrm>
            <a:off x="9198880" y="538327"/>
            <a:ext cx="2322777" cy="1963082"/>
          </a:xfrm>
          <a:prstGeom prst="rect">
            <a:avLst/>
          </a:prstGeom>
        </p:spPr>
      </p:pic>
      <p:pic>
        <p:nvPicPr>
          <p:cNvPr id="6" name="Εικόνα 5"/>
          <p:cNvPicPr>
            <a:picLocks noChangeAspect="1"/>
          </p:cNvPicPr>
          <p:nvPr/>
        </p:nvPicPr>
        <p:blipFill>
          <a:blip r:embed="rId3"/>
          <a:stretch>
            <a:fillRect/>
          </a:stretch>
        </p:blipFill>
        <p:spPr>
          <a:xfrm>
            <a:off x="146598" y="538327"/>
            <a:ext cx="1627773" cy="1755800"/>
          </a:xfrm>
          <a:prstGeom prst="rect">
            <a:avLst/>
          </a:prstGeom>
        </p:spPr>
      </p:pic>
    </p:spTree>
    <p:extLst>
      <p:ext uri="{BB962C8B-B14F-4D97-AF65-F5344CB8AC3E}">
        <p14:creationId xmlns:p14="http://schemas.microsoft.com/office/powerpoint/2010/main" val="3112070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A58DBE-0EBB-8B2E-57E8-7E526622FE77}"/>
              </a:ext>
            </a:extLst>
          </p:cNvPr>
          <p:cNvSpPr/>
          <p:nvPr/>
        </p:nvSpPr>
        <p:spPr>
          <a:xfrm>
            <a:off x="3905573" y="1239864"/>
            <a:ext cx="1534332" cy="415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1678807" y="1070391"/>
            <a:ext cx="8165172" cy="8577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l-GR" sz="3600" b="0" i="0" u="none" strike="noStrike" kern="1200" cap="none" spc="0" normalizeH="0" baseline="0" noProof="0" dirty="0">
                <a:ln>
                  <a:noFill/>
                </a:ln>
                <a:solidFill>
                  <a:prstClr val="black"/>
                </a:solidFill>
                <a:effectLst/>
                <a:uLnTx/>
                <a:uFillTx/>
                <a:latin typeface="Franklin Gothic Book" panose="020B0503020102020204" pitchFamily="34" charset="0"/>
                <a:ea typeface="+mj-ea"/>
                <a:cs typeface="+mj-cs"/>
              </a:rPr>
              <a:t>Ενεργητική ακρόαση</a:t>
            </a:r>
            <a:endParaRPr kumimoji="0" lang="en-US" sz="3600" b="0" i="0" u="none" strike="noStrike" kern="1200" cap="none" spc="0" normalizeH="0" baseline="0" noProof="0" dirty="0">
              <a:ln>
                <a:noFill/>
              </a:ln>
              <a:solidFill>
                <a:prstClr val="black"/>
              </a:solidFill>
              <a:effectLst/>
              <a:uLnTx/>
              <a:uFillTx/>
              <a:latin typeface="Franklin Gothic Book" panose="020B0503020102020204" pitchFamily="34" charset="0"/>
              <a:ea typeface="+mj-ea"/>
              <a:cs typeface="+mj-cs"/>
            </a:endParaRP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457200" y="2582335"/>
            <a:ext cx="10955216" cy="3802311"/>
          </a:xfrm>
        </p:spPr>
        <p:txBody>
          <a:bodyPr>
            <a:normAutofit/>
          </a:bodyPr>
          <a:lstStyle/>
          <a:p>
            <a:pPr algn="l"/>
            <a:r>
              <a:rPr lang="el-GR" sz="2000" dirty="0"/>
              <a:t>Ναι, μπορείτε να το μάθετε!</a:t>
            </a:r>
            <a:endParaRPr lang="en-US" sz="2000" dirty="0"/>
          </a:p>
          <a:p>
            <a:pPr algn="l"/>
            <a:r>
              <a:rPr lang="el-GR" sz="2000" dirty="0"/>
              <a:t>Βασικές τεχνικές ενεργητικής ακρόασης:</a:t>
            </a:r>
            <a:endParaRPr lang="en-US" sz="2000" dirty="0"/>
          </a:p>
          <a:p>
            <a:pPr algn="l"/>
            <a:r>
              <a:rPr lang="en-US" sz="2000" dirty="0"/>
              <a:t>1. </a:t>
            </a:r>
            <a:r>
              <a:rPr lang="el-GR" sz="2000" dirty="0"/>
              <a:t>Δώστε προσοχή</a:t>
            </a:r>
            <a:r>
              <a:rPr lang="en-US" sz="2000" dirty="0"/>
              <a:t>:</a:t>
            </a:r>
          </a:p>
          <a:p>
            <a:pPr marL="342900" indent="-342900" algn="l">
              <a:buFont typeface="Arial" panose="020B0604020202020204" pitchFamily="34" charset="0"/>
              <a:buChar char="•"/>
            </a:pPr>
            <a:r>
              <a:rPr lang="el-GR" sz="2000" dirty="0"/>
              <a:t>Κοιτάξτε απευθείας τον ομιλητή.</a:t>
            </a:r>
            <a:endParaRPr lang="en-US" sz="2000" dirty="0"/>
          </a:p>
          <a:p>
            <a:pPr marL="342900" indent="-342900" algn="l">
              <a:buFont typeface="Arial" panose="020B0604020202020204" pitchFamily="34" charset="0"/>
              <a:buChar char="•"/>
            </a:pPr>
            <a:r>
              <a:rPr lang="el-GR" sz="2000" dirty="0"/>
              <a:t>Αφήστε στην άκρη τις σκέψεις που αποσπούν την προσοχή.</a:t>
            </a:r>
            <a:endParaRPr lang="en-US" sz="2000" dirty="0"/>
          </a:p>
          <a:p>
            <a:pPr marL="342900" indent="-342900" algn="l">
              <a:buFont typeface="Arial" panose="020B0604020202020204" pitchFamily="34" charset="0"/>
              <a:buChar char="•"/>
            </a:pPr>
            <a:r>
              <a:rPr lang="el-GR" sz="2000" dirty="0"/>
              <a:t>Μην προετοιμάζετε στο μυαλό σας ένα αντεπιχείρημα!</a:t>
            </a:r>
            <a:endParaRPr lang="en-US" sz="2000" dirty="0"/>
          </a:p>
          <a:p>
            <a:pPr marL="342900" indent="-342900" algn="l">
              <a:buFont typeface="Arial" panose="020B0604020202020204" pitchFamily="34" charset="0"/>
              <a:buChar char="•"/>
            </a:pPr>
            <a:r>
              <a:rPr lang="el-GR" sz="2000" dirty="0"/>
              <a:t>Αποφύγετε να αποσπάται η προσοχή σας από παράγοντες του περιβάλλοντος, όπως παράλληλες συζητήσεις και οθόνες.</a:t>
            </a:r>
            <a:endParaRPr lang="en-US" sz="2000" dirty="0"/>
          </a:p>
          <a:p>
            <a:pPr marL="342900" indent="-342900" algn="l">
              <a:buFont typeface="Arial" panose="020B0604020202020204" pitchFamily="34" charset="0"/>
              <a:buChar char="•"/>
            </a:pPr>
            <a:r>
              <a:rPr lang="el-GR" sz="2000" dirty="0"/>
              <a:t>«Ακούστε» τη γλώσσα του σώματος του ομιλητή</a:t>
            </a:r>
            <a:endParaRPr lang="en-US" sz="2000" dirty="0"/>
          </a:p>
        </p:txBody>
      </p:sp>
      <p:sp>
        <p:nvSpPr>
          <p:cNvPr id="9" name="Rectangle 8">
            <a:extLst>
              <a:ext uri="{FF2B5EF4-FFF2-40B4-BE49-F238E27FC236}">
                <a16:creationId xmlns:a16="http://schemas.microsoft.com/office/drawing/2014/main" id="{7B144CC6-098F-5573-E1F4-C9651571446C}"/>
              </a:ext>
            </a:extLst>
          </p:cNvPr>
          <p:cNvSpPr/>
          <p:nvPr/>
        </p:nvSpPr>
        <p:spPr>
          <a:xfrm flipV="1">
            <a:off x="4652871" y="2341954"/>
            <a:ext cx="221704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E056BC-2E27-FA66-AD43-C077C9739D2E}"/>
              </a:ext>
            </a:extLst>
          </p:cNvPr>
          <p:cNvSpPr/>
          <p:nvPr/>
        </p:nvSpPr>
        <p:spPr>
          <a:xfrm flipV="1">
            <a:off x="11640996" y="2899973"/>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Εικόνα 3"/>
          <p:cNvPicPr>
            <a:picLocks noChangeAspect="1"/>
          </p:cNvPicPr>
          <p:nvPr/>
        </p:nvPicPr>
        <p:blipFill>
          <a:blip r:embed="rId2"/>
          <a:stretch>
            <a:fillRect/>
          </a:stretch>
        </p:blipFill>
        <p:spPr>
          <a:xfrm>
            <a:off x="9198880" y="538327"/>
            <a:ext cx="2322777" cy="1963082"/>
          </a:xfrm>
          <a:prstGeom prst="rect">
            <a:avLst/>
          </a:prstGeom>
        </p:spPr>
      </p:pic>
      <p:pic>
        <p:nvPicPr>
          <p:cNvPr id="6" name="Εικόνα 5"/>
          <p:cNvPicPr>
            <a:picLocks noChangeAspect="1"/>
          </p:cNvPicPr>
          <p:nvPr/>
        </p:nvPicPr>
        <p:blipFill>
          <a:blip r:embed="rId3"/>
          <a:stretch>
            <a:fillRect/>
          </a:stretch>
        </p:blipFill>
        <p:spPr>
          <a:xfrm>
            <a:off x="146598" y="538327"/>
            <a:ext cx="1627773" cy="1755800"/>
          </a:xfrm>
          <a:prstGeom prst="rect">
            <a:avLst/>
          </a:prstGeom>
        </p:spPr>
      </p:pic>
    </p:spTree>
    <p:extLst>
      <p:ext uri="{BB962C8B-B14F-4D97-AF65-F5344CB8AC3E}">
        <p14:creationId xmlns:p14="http://schemas.microsoft.com/office/powerpoint/2010/main" val="1770171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A58DBE-0EBB-8B2E-57E8-7E526622FE77}"/>
              </a:ext>
            </a:extLst>
          </p:cNvPr>
          <p:cNvSpPr/>
          <p:nvPr/>
        </p:nvSpPr>
        <p:spPr>
          <a:xfrm>
            <a:off x="3905573" y="1239864"/>
            <a:ext cx="1534332" cy="415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1678807" y="1070391"/>
            <a:ext cx="8165172" cy="8577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l-GR" sz="3600" b="0" i="0" u="none" strike="noStrike" kern="1200" cap="none" spc="0" normalizeH="0" baseline="0" noProof="0" dirty="0">
                <a:ln>
                  <a:noFill/>
                </a:ln>
                <a:solidFill>
                  <a:prstClr val="black"/>
                </a:solidFill>
                <a:effectLst/>
                <a:uLnTx/>
                <a:uFillTx/>
                <a:latin typeface="Franklin Gothic Book" panose="020B0503020102020204" pitchFamily="34" charset="0"/>
                <a:ea typeface="+mj-ea"/>
                <a:cs typeface="+mj-cs"/>
              </a:rPr>
              <a:t>Ενεργητική ακρόαση</a:t>
            </a:r>
            <a:endParaRPr kumimoji="0" lang="en-US" sz="3600" b="0" i="0" u="none" strike="noStrike" kern="1200" cap="none" spc="0" normalizeH="0" baseline="0" noProof="0" dirty="0">
              <a:ln>
                <a:noFill/>
              </a:ln>
              <a:solidFill>
                <a:prstClr val="black"/>
              </a:solidFill>
              <a:effectLst/>
              <a:uLnTx/>
              <a:uFillTx/>
              <a:latin typeface="Franklin Gothic Book" panose="020B0503020102020204" pitchFamily="34" charset="0"/>
              <a:ea typeface="+mj-ea"/>
              <a:cs typeface="+mj-cs"/>
            </a:endParaRP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457200" y="2582335"/>
            <a:ext cx="10955216" cy="3802311"/>
          </a:xfrm>
        </p:spPr>
        <p:txBody>
          <a:bodyPr>
            <a:normAutofit/>
          </a:bodyPr>
          <a:lstStyle/>
          <a:p>
            <a:pPr algn="l"/>
            <a:r>
              <a:rPr lang="el-GR" sz="2000" dirty="0"/>
              <a:t>Βασικές τεχνικές ενεργητικής ακρόασης</a:t>
            </a:r>
            <a:r>
              <a:rPr lang="en-US" sz="2000" dirty="0"/>
              <a:t>: </a:t>
            </a:r>
          </a:p>
          <a:p>
            <a:pPr algn="l"/>
            <a:r>
              <a:rPr lang="en-US" sz="2000" dirty="0"/>
              <a:t>2. </a:t>
            </a:r>
            <a:r>
              <a:rPr lang="el-GR" sz="2000" dirty="0"/>
              <a:t>Δείξτε ότι ακούτε</a:t>
            </a:r>
            <a:endParaRPr lang="en-US" sz="2000" dirty="0"/>
          </a:p>
          <a:p>
            <a:pPr marL="342900" indent="-342900" algn="l">
              <a:buFont typeface="Arial" panose="020B0604020202020204" pitchFamily="34" charset="0"/>
              <a:buChar char="•"/>
            </a:pPr>
            <a:r>
              <a:rPr lang="el-GR" sz="2000" dirty="0"/>
              <a:t>Κουνήστε το κεφάλι σας πού και πού</a:t>
            </a:r>
            <a:r>
              <a:rPr lang="en-US" sz="2000" dirty="0"/>
              <a:t>.</a:t>
            </a:r>
          </a:p>
          <a:p>
            <a:pPr marL="342900" indent="-342900" algn="l">
              <a:buFont typeface="Arial" panose="020B0604020202020204" pitchFamily="34" charset="0"/>
              <a:buChar char="•"/>
            </a:pPr>
            <a:r>
              <a:rPr lang="el-GR" sz="2000" dirty="0"/>
              <a:t>Χαμογελάστε και χρησιμοποιήστε άλλες εκφράσεις του προσώπου σας</a:t>
            </a:r>
            <a:r>
              <a:rPr lang="en-US" sz="2000" dirty="0"/>
              <a:t>.</a:t>
            </a:r>
          </a:p>
          <a:p>
            <a:pPr marL="342900" indent="-342900" algn="l">
              <a:buFont typeface="Arial" panose="020B0604020202020204" pitchFamily="34" charset="0"/>
              <a:buChar char="•"/>
            </a:pPr>
            <a:r>
              <a:rPr lang="el-GR" sz="2000" dirty="0"/>
              <a:t>Φροντίστε η στάση του σώματός σας να είναι ανοιχτή και ενδιαφέρουσα</a:t>
            </a:r>
            <a:r>
              <a:rPr lang="en-US" sz="2000" dirty="0"/>
              <a:t>.</a:t>
            </a:r>
          </a:p>
          <a:p>
            <a:pPr marL="342900" indent="-342900" algn="l">
              <a:buFont typeface="Arial" panose="020B0604020202020204" pitchFamily="34" charset="0"/>
              <a:buChar char="•"/>
            </a:pPr>
            <a:r>
              <a:rPr lang="el-GR" sz="2000" dirty="0"/>
              <a:t>Ενθαρρύνετε τον ομιλητή να συνεχίσει με μικρά λεκτικά σχόλια, όπως «ναι» και «</a:t>
            </a:r>
            <a:r>
              <a:rPr lang="el-GR" sz="2000" dirty="0" err="1"/>
              <a:t>εεεε</a:t>
            </a:r>
            <a:r>
              <a:rPr lang="el-GR" sz="2000" dirty="0"/>
              <a:t>».</a:t>
            </a:r>
            <a:endParaRPr lang="en-US" sz="2000" dirty="0"/>
          </a:p>
        </p:txBody>
      </p:sp>
      <p:sp>
        <p:nvSpPr>
          <p:cNvPr id="9" name="Rectangle 8">
            <a:extLst>
              <a:ext uri="{FF2B5EF4-FFF2-40B4-BE49-F238E27FC236}">
                <a16:creationId xmlns:a16="http://schemas.microsoft.com/office/drawing/2014/main" id="{7B144CC6-098F-5573-E1F4-C9651571446C}"/>
              </a:ext>
            </a:extLst>
          </p:cNvPr>
          <p:cNvSpPr/>
          <p:nvPr/>
        </p:nvSpPr>
        <p:spPr>
          <a:xfrm flipV="1">
            <a:off x="4652871" y="2341954"/>
            <a:ext cx="221704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E056BC-2E27-FA66-AD43-C077C9739D2E}"/>
              </a:ext>
            </a:extLst>
          </p:cNvPr>
          <p:cNvSpPr/>
          <p:nvPr/>
        </p:nvSpPr>
        <p:spPr>
          <a:xfrm flipV="1">
            <a:off x="11640996" y="2899973"/>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Εικόνα 3"/>
          <p:cNvPicPr>
            <a:picLocks noChangeAspect="1"/>
          </p:cNvPicPr>
          <p:nvPr/>
        </p:nvPicPr>
        <p:blipFill>
          <a:blip r:embed="rId2"/>
          <a:stretch>
            <a:fillRect/>
          </a:stretch>
        </p:blipFill>
        <p:spPr>
          <a:xfrm>
            <a:off x="9198880" y="538327"/>
            <a:ext cx="2322777" cy="1963082"/>
          </a:xfrm>
          <a:prstGeom prst="rect">
            <a:avLst/>
          </a:prstGeom>
        </p:spPr>
      </p:pic>
      <p:pic>
        <p:nvPicPr>
          <p:cNvPr id="6" name="Εικόνα 5"/>
          <p:cNvPicPr>
            <a:picLocks noChangeAspect="1"/>
          </p:cNvPicPr>
          <p:nvPr/>
        </p:nvPicPr>
        <p:blipFill>
          <a:blip r:embed="rId3"/>
          <a:stretch>
            <a:fillRect/>
          </a:stretch>
        </p:blipFill>
        <p:spPr>
          <a:xfrm>
            <a:off x="146598" y="538327"/>
            <a:ext cx="1627773" cy="1755800"/>
          </a:xfrm>
          <a:prstGeom prst="rect">
            <a:avLst/>
          </a:prstGeom>
        </p:spPr>
      </p:pic>
    </p:spTree>
    <p:extLst>
      <p:ext uri="{BB962C8B-B14F-4D97-AF65-F5344CB8AC3E}">
        <p14:creationId xmlns:p14="http://schemas.microsoft.com/office/powerpoint/2010/main" val="1761090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A58DBE-0EBB-8B2E-57E8-7E526622FE77}"/>
              </a:ext>
            </a:extLst>
          </p:cNvPr>
          <p:cNvSpPr/>
          <p:nvPr/>
        </p:nvSpPr>
        <p:spPr>
          <a:xfrm>
            <a:off x="3905573" y="1239864"/>
            <a:ext cx="1534332" cy="415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1678807" y="1070391"/>
            <a:ext cx="8165172" cy="8577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l-GR" sz="3600" b="0" i="0" u="none" strike="noStrike" kern="1200" cap="none" spc="0" normalizeH="0" baseline="0" noProof="0" dirty="0">
                <a:ln>
                  <a:noFill/>
                </a:ln>
                <a:solidFill>
                  <a:prstClr val="black"/>
                </a:solidFill>
                <a:effectLst/>
                <a:uLnTx/>
                <a:uFillTx/>
                <a:latin typeface="Franklin Gothic Book" panose="020B0503020102020204" pitchFamily="34" charset="0"/>
                <a:ea typeface="+mj-ea"/>
                <a:cs typeface="+mj-cs"/>
              </a:rPr>
              <a:t>Ενεργητική ακρόαση</a:t>
            </a:r>
            <a:endParaRPr kumimoji="0" lang="en-US" sz="3600" b="0" i="0" u="none" strike="noStrike" kern="1200" cap="none" spc="0" normalizeH="0" baseline="0" noProof="0" dirty="0">
              <a:ln>
                <a:noFill/>
              </a:ln>
              <a:solidFill>
                <a:prstClr val="black"/>
              </a:solidFill>
              <a:effectLst/>
              <a:uLnTx/>
              <a:uFillTx/>
              <a:latin typeface="Franklin Gothic Book" panose="020B0503020102020204" pitchFamily="34" charset="0"/>
              <a:ea typeface="+mj-ea"/>
              <a:cs typeface="+mj-cs"/>
            </a:endParaRP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457200" y="2582335"/>
            <a:ext cx="10955216" cy="3802311"/>
          </a:xfrm>
        </p:spPr>
        <p:txBody>
          <a:bodyPr>
            <a:normAutofit/>
          </a:bodyPr>
          <a:lstStyle/>
          <a:p>
            <a:pPr algn="l"/>
            <a:r>
              <a:rPr lang="el-GR" sz="2000" dirty="0"/>
              <a:t>Βασικές τεχνικές ενεργητικής ακρόασης:</a:t>
            </a:r>
          </a:p>
          <a:p>
            <a:pPr algn="l"/>
            <a:r>
              <a:rPr lang="el-GR" sz="2000" dirty="0"/>
              <a:t>3. Παροχή ανατροφοδότησης</a:t>
            </a:r>
          </a:p>
          <a:p>
            <a:pPr algn="l"/>
            <a:r>
              <a:rPr lang="el-GR" sz="2000" dirty="0"/>
              <a:t>Τα προσωπικά μας φίλτρα, οι υποθέσεις, οι κρίσεις και οι πεποιθήσεις μας μπορούν να διαστρεβλώσουν αυτό που ακούμε. Ως ακροατής, ο ρόλος σας είναι να καταλάβετε τι λέγεται. Αυτό μπορεί να απαιτεί από εσάς να προβληματιστείτε σχετικά με αυτά που λέγονται και να κάνετε ερωτήσεις.</a:t>
            </a:r>
            <a:endParaRPr lang="en-US" sz="2000" dirty="0"/>
          </a:p>
          <a:p>
            <a:pPr marL="342900" indent="-342900" algn="l">
              <a:buFont typeface="Arial" panose="020B0604020202020204" pitchFamily="34" charset="0"/>
              <a:buChar char="•"/>
            </a:pPr>
            <a:r>
              <a:rPr lang="el-GR" sz="2000" dirty="0" err="1"/>
              <a:t>Αναστοχαστείτε</a:t>
            </a:r>
            <a:r>
              <a:rPr lang="el-GR" sz="2000" dirty="0"/>
              <a:t> τα όσα ειπώθηκαν παραφράζοντας. «Αυτό που ακούω είναι... ,» και »Ακούγεται σαν να λέτε... ,» είναι εξαιρετικοί τρόποι για να </a:t>
            </a:r>
            <a:r>
              <a:rPr lang="el-GR" sz="2000" dirty="0" err="1"/>
              <a:t>αναστοχαστείτε</a:t>
            </a:r>
            <a:r>
              <a:rPr lang="el-GR" sz="2000" dirty="0"/>
              <a:t>. </a:t>
            </a:r>
          </a:p>
          <a:p>
            <a:pPr marL="342900" indent="-342900" algn="l">
              <a:buFont typeface="Arial" panose="020B0604020202020204" pitchFamily="34" charset="0"/>
              <a:buChar char="•"/>
            </a:pPr>
            <a:r>
              <a:rPr lang="el-GR" sz="2000" dirty="0"/>
              <a:t>Κάντε ερωτήσεις για να διευκρινίσετε ορισμένα σημεία. «Τι εννοείτε όταν λέτε ... .» «Αυτό εννοείτε;» </a:t>
            </a:r>
          </a:p>
          <a:p>
            <a:pPr marL="342900" indent="-342900" algn="l">
              <a:buFont typeface="Arial" panose="020B0604020202020204" pitchFamily="34" charset="0"/>
              <a:buChar char="•"/>
            </a:pPr>
            <a:r>
              <a:rPr lang="el-GR" sz="2000" dirty="0"/>
              <a:t>Συνοψίστε τα σχόλια του ομιλητή σε τακτά χρονικά διαστήματα.</a:t>
            </a:r>
            <a:endParaRPr lang="en-US" sz="2000" dirty="0"/>
          </a:p>
        </p:txBody>
      </p:sp>
      <p:sp>
        <p:nvSpPr>
          <p:cNvPr id="9" name="Rectangle 8">
            <a:extLst>
              <a:ext uri="{FF2B5EF4-FFF2-40B4-BE49-F238E27FC236}">
                <a16:creationId xmlns:a16="http://schemas.microsoft.com/office/drawing/2014/main" id="{7B144CC6-098F-5573-E1F4-C9651571446C}"/>
              </a:ext>
            </a:extLst>
          </p:cNvPr>
          <p:cNvSpPr/>
          <p:nvPr/>
        </p:nvSpPr>
        <p:spPr>
          <a:xfrm flipV="1">
            <a:off x="4652871" y="2341954"/>
            <a:ext cx="221704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E056BC-2E27-FA66-AD43-C077C9739D2E}"/>
              </a:ext>
            </a:extLst>
          </p:cNvPr>
          <p:cNvSpPr/>
          <p:nvPr/>
        </p:nvSpPr>
        <p:spPr>
          <a:xfrm flipV="1">
            <a:off x="11640996" y="2899973"/>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Εικόνα 3"/>
          <p:cNvPicPr>
            <a:picLocks noChangeAspect="1"/>
          </p:cNvPicPr>
          <p:nvPr/>
        </p:nvPicPr>
        <p:blipFill>
          <a:blip r:embed="rId2"/>
          <a:stretch>
            <a:fillRect/>
          </a:stretch>
        </p:blipFill>
        <p:spPr>
          <a:xfrm>
            <a:off x="9198880" y="538327"/>
            <a:ext cx="2322777" cy="1963082"/>
          </a:xfrm>
          <a:prstGeom prst="rect">
            <a:avLst/>
          </a:prstGeom>
        </p:spPr>
      </p:pic>
      <p:pic>
        <p:nvPicPr>
          <p:cNvPr id="6" name="Εικόνα 5"/>
          <p:cNvPicPr>
            <a:picLocks noChangeAspect="1"/>
          </p:cNvPicPr>
          <p:nvPr/>
        </p:nvPicPr>
        <p:blipFill>
          <a:blip r:embed="rId3"/>
          <a:stretch>
            <a:fillRect/>
          </a:stretch>
        </p:blipFill>
        <p:spPr>
          <a:xfrm>
            <a:off x="146598" y="538327"/>
            <a:ext cx="1627773" cy="1755800"/>
          </a:xfrm>
          <a:prstGeom prst="rect">
            <a:avLst/>
          </a:prstGeom>
        </p:spPr>
      </p:pic>
    </p:spTree>
    <p:extLst>
      <p:ext uri="{BB962C8B-B14F-4D97-AF65-F5344CB8AC3E}">
        <p14:creationId xmlns:p14="http://schemas.microsoft.com/office/powerpoint/2010/main" val="431311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A58DBE-0EBB-8B2E-57E8-7E526622FE77}"/>
              </a:ext>
            </a:extLst>
          </p:cNvPr>
          <p:cNvSpPr/>
          <p:nvPr/>
        </p:nvSpPr>
        <p:spPr>
          <a:xfrm>
            <a:off x="3905573" y="1239864"/>
            <a:ext cx="1534332" cy="415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1678807" y="1070391"/>
            <a:ext cx="8165172" cy="8577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l-GR" sz="3600" b="0" i="0" u="none" strike="noStrike" kern="1200" cap="none" spc="0" normalizeH="0" baseline="0" noProof="0" dirty="0">
                <a:ln>
                  <a:noFill/>
                </a:ln>
                <a:solidFill>
                  <a:prstClr val="black"/>
                </a:solidFill>
                <a:effectLst/>
                <a:uLnTx/>
                <a:uFillTx/>
                <a:latin typeface="Franklin Gothic Book" panose="020B0503020102020204" pitchFamily="34" charset="0"/>
                <a:ea typeface="+mj-ea"/>
                <a:cs typeface="+mj-cs"/>
              </a:rPr>
              <a:t>Ενεργητική ακρόαση</a:t>
            </a:r>
            <a:endParaRPr kumimoji="0" lang="en-US" sz="3600" b="0" i="0" u="none" strike="noStrike" kern="1200" cap="none" spc="0" normalizeH="0" baseline="0" noProof="0" dirty="0">
              <a:ln>
                <a:noFill/>
              </a:ln>
              <a:solidFill>
                <a:prstClr val="black"/>
              </a:solidFill>
              <a:effectLst/>
              <a:uLnTx/>
              <a:uFillTx/>
              <a:latin typeface="Franklin Gothic Book" panose="020B0503020102020204" pitchFamily="34" charset="0"/>
              <a:ea typeface="+mj-ea"/>
              <a:cs typeface="+mj-cs"/>
            </a:endParaRP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228599" y="2460177"/>
            <a:ext cx="11293057" cy="4309900"/>
          </a:xfrm>
        </p:spPr>
        <p:txBody>
          <a:bodyPr>
            <a:normAutofit/>
          </a:bodyPr>
          <a:lstStyle/>
          <a:p>
            <a:pPr algn="l"/>
            <a:r>
              <a:rPr lang="el-GR" sz="1600" b="1" dirty="0">
                <a:ea typeface="Tahoma" panose="020B0604030504040204" pitchFamily="34" charset="0"/>
                <a:cs typeface="Tahoma" panose="020B0604030504040204" pitchFamily="34" charset="0"/>
              </a:rPr>
              <a:t>Βασικές τεχνικές ενεργητικής ακρόασης:</a:t>
            </a:r>
            <a:endParaRPr lang="en-US" sz="2000" b="1" dirty="0">
              <a:ea typeface="Tahoma" panose="020B0604030504040204" pitchFamily="34" charset="0"/>
              <a:cs typeface="Tahoma" panose="020B0604030504040204" pitchFamily="34" charset="0"/>
            </a:endParaRPr>
          </a:p>
          <a:p>
            <a:pPr algn="l"/>
            <a:r>
              <a:rPr lang="el-GR" sz="1600" dirty="0">
                <a:ea typeface="Tahoma" panose="020B0604030504040204" pitchFamily="34" charset="0"/>
                <a:cs typeface="Tahoma" panose="020B0604030504040204" pitchFamily="34" charset="0"/>
              </a:rPr>
              <a:t>4. Αναβολή της αξιολόγησης: Η διακοπή είναι χάσιμο χρόνου. Απογοητεύει τον ομιλητή και περιορίζει την πλήρη κατανόηση του μηνύματος.</a:t>
            </a:r>
            <a:endParaRPr lang="en-US" sz="2000" dirty="0">
              <a:ea typeface="Tahoma" panose="020B0604030504040204" pitchFamily="34" charset="0"/>
              <a:cs typeface="Tahoma" panose="020B0604030504040204" pitchFamily="34" charset="0"/>
            </a:endParaRPr>
          </a:p>
          <a:p>
            <a:pPr marL="342900" indent="-342900" algn="l">
              <a:buFont typeface="Arial" panose="020B0604020202020204" pitchFamily="34" charset="0"/>
              <a:buChar char="•"/>
            </a:pPr>
            <a:r>
              <a:rPr lang="el-GR" sz="1600" dirty="0">
                <a:ea typeface="Tahoma" panose="020B0604030504040204" pitchFamily="34" charset="0"/>
                <a:cs typeface="Tahoma" panose="020B0604030504040204" pitchFamily="34" charset="0"/>
              </a:rPr>
              <a:t>Αφήστε τον ομιλητή να ολοκληρώσει κάθε σημείο πριν κάνετε ερωτήσεις</a:t>
            </a:r>
            <a:endParaRPr lang="en-US" sz="2000" dirty="0">
              <a:ea typeface="Tahoma" panose="020B0604030504040204" pitchFamily="34" charset="0"/>
              <a:cs typeface="Tahoma" panose="020B0604030504040204" pitchFamily="34" charset="0"/>
            </a:endParaRPr>
          </a:p>
          <a:p>
            <a:pPr marL="342900" indent="-342900" algn="l">
              <a:buFont typeface="Arial" panose="020B0604020202020204" pitchFamily="34" charset="0"/>
              <a:buChar char="•"/>
            </a:pPr>
            <a:r>
              <a:rPr lang="el-GR" sz="1600" dirty="0">
                <a:ea typeface="Tahoma" panose="020B0604030504040204" pitchFamily="34" charset="0"/>
                <a:cs typeface="Tahoma" panose="020B0604030504040204" pitchFamily="34" charset="0"/>
              </a:rPr>
              <a:t>Μην διακόπτετε με αντεπιχειρήματα.</a:t>
            </a:r>
            <a:endParaRPr lang="en-US" sz="2000" dirty="0">
              <a:ea typeface="Tahoma" panose="020B0604030504040204" pitchFamily="34" charset="0"/>
              <a:cs typeface="Tahoma" panose="020B0604030504040204" pitchFamily="34" charset="0"/>
            </a:endParaRPr>
          </a:p>
          <a:p>
            <a:pPr algn="l"/>
            <a:endParaRPr lang="en-US" sz="2000" dirty="0">
              <a:ea typeface="Tahoma" panose="020B0604030504040204" pitchFamily="34" charset="0"/>
              <a:cs typeface="Tahoma" panose="020B0604030504040204" pitchFamily="34" charset="0"/>
            </a:endParaRPr>
          </a:p>
          <a:p>
            <a:pPr algn="l"/>
            <a:r>
              <a:rPr lang="el-GR" sz="1600" dirty="0">
                <a:ea typeface="Tahoma" panose="020B0604030504040204" pitchFamily="34" charset="0"/>
                <a:cs typeface="Tahoma" panose="020B0604030504040204" pitchFamily="34" charset="0"/>
              </a:rPr>
              <a:t>5. Απαντήστε κατάλληλα</a:t>
            </a:r>
            <a:endParaRPr lang="en-US" sz="2000" dirty="0">
              <a:ea typeface="Tahoma" panose="020B0604030504040204" pitchFamily="34" charset="0"/>
              <a:cs typeface="Tahoma" panose="020B0604030504040204" pitchFamily="34" charset="0"/>
            </a:endParaRPr>
          </a:p>
          <a:p>
            <a:pPr marL="342900" indent="-342900" algn="l">
              <a:buFont typeface="Arial" panose="020B0604020202020204" pitchFamily="34" charset="0"/>
              <a:buChar char="•"/>
            </a:pPr>
            <a:r>
              <a:rPr lang="el-GR" sz="1600" dirty="0">
                <a:ea typeface="Tahoma" panose="020B0604030504040204" pitchFamily="34" charset="0"/>
                <a:cs typeface="Tahoma" panose="020B0604030504040204" pitchFamily="34" charset="0"/>
              </a:rPr>
              <a:t>Να είστε ειλικρινείς, ανοιχτοί και έντιμοι στην απάντησή σας.</a:t>
            </a:r>
            <a:endParaRPr lang="en-US" sz="2000" dirty="0">
              <a:ea typeface="Tahoma" panose="020B0604030504040204" pitchFamily="34" charset="0"/>
              <a:cs typeface="Tahoma" panose="020B0604030504040204" pitchFamily="34" charset="0"/>
            </a:endParaRPr>
          </a:p>
          <a:p>
            <a:pPr marL="342900" indent="-342900" algn="l">
              <a:buFont typeface="Arial" panose="020B0604020202020204" pitchFamily="34" charset="0"/>
              <a:buChar char="•"/>
            </a:pPr>
            <a:r>
              <a:rPr lang="el-GR" sz="1600" dirty="0">
                <a:ea typeface="Tahoma" panose="020B0604030504040204" pitchFamily="34" charset="0"/>
                <a:cs typeface="Tahoma" panose="020B0604030504040204" pitchFamily="34" charset="0"/>
              </a:rPr>
              <a:t>Υποστηρίξτε τις απόψεις σας με σεβασμό</a:t>
            </a:r>
            <a:endParaRPr lang="en-US" sz="2000" dirty="0">
              <a:ea typeface="Tahoma" panose="020B0604030504040204" pitchFamily="34" charset="0"/>
              <a:cs typeface="Tahoma" panose="020B0604030504040204" pitchFamily="34" charset="0"/>
            </a:endParaRPr>
          </a:p>
          <a:p>
            <a:pPr marL="342900" indent="-342900" algn="l">
              <a:buFont typeface="Arial" panose="020B0604020202020204" pitchFamily="34" charset="0"/>
              <a:buChar char="•"/>
            </a:pPr>
            <a:r>
              <a:rPr lang="el-GR" sz="1600" dirty="0">
                <a:ea typeface="Tahoma" panose="020B0604030504040204" pitchFamily="34" charset="0"/>
                <a:cs typeface="Tahoma" panose="020B0604030504040204" pitchFamily="34" charset="0"/>
              </a:rPr>
              <a:t>Αντιμετωπίστε το άλλο άτομο με τον τρόπο που πιστεύετε ότι θα ήθελε να του συμπεριφερθούν.</a:t>
            </a:r>
          </a:p>
          <a:p>
            <a:pPr algn="l"/>
            <a:endParaRPr lang="en-US" sz="2000" dirty="0"/>
          </a:p>
        </p:txBody>
      </p:sp>
      <p:sp>
        <p:nvSpPr>
          <p:cNvPr id="9" name="Rectangle 8">
            <a:extLst>
              <a:ext uri="{FF2B5EF4-FFF2-40B4-BE49-F238E27FC236}">
                <a16:creationId xmlns:a16="http://schemas.microsoft.com/office/drawing/2014/main" id="{7B144CC6-098F-5573-E1F4-C9651571446C}"/>
              </a:ext>
            </a:extLst>
          </p:cNvPr>
          <p:cNvSpPr/>
          <p:nvPr/>
        </p:nvSpPr>
        <p:spPr>
          <a:xfrm flipV="1">
            <a:off x="4652871" y="2341954"/>
            <a:ext cx="221704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E056BC-2E27-FA66-AD43-C077C9739D2E}"/>
              </a:ext>
            </a:extLst>
          </p:cNvPr>
          <p:cNvSpPr/>
          <p:nvPr/>
        </p:nvSpPr>
        <p:spPr>
          <a:xfrm flipV="1">
            <a:off x="11640996" y="2899973"/>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Εικόνα 3"/>
          <p:cNvPicPr>
            <a:picLocks noChangeAspect="1"/>
          </p:cNvPicPr>
          <p:nvPr/>
        </p:nvPicPr>
        <p:blipFill>
          <a:blip r:embed="rId2"/>
          <a:stretch>
            <a:fillRect/>
          </a:stretch>
        </p:blipFill>
        <p:spPr>
          <a:xfrm>
            <a:off x="9198880" y="538327"/>
            <a:ext cx="2322777" cy="1963082"/>
          </a:xfrm>
          <a:prstGeom prst="rect">
            <a:avLst/>
          </a:prstGeom>
        </p:spPr>
      </p:pic>
      <p:pic>
        <p:nvPicPr>
          <p:cNvPr id="6" name="Εικόνα 5"/>
          <p:cNvPicPr>
            <a:picLocks noChangeAspect="1"/>
          </p:cNvPicPr>
          <p:nvPr/>
        </p:nvPicPr>
        <p:blipFill>
          <a:blip r:embed="rId3"/>
          <a:stretch>
            <a:fillRect/>
          </a:stretch>
        </p:blipFill>
        <p:spPr>
          <a:xfrm>
            <a:off x="146598" y="538327"/>
            <a:ext cx="1627773" cy="1755800"/>
          </a:xfrm>
          <a:prstGeom prst="rect">
            <a:avLst/>
          </a:prstGeom>
        </p:spPr>
      </p:pic>
    </p:spTree>
    <p:extLst>
      <p:ext uri="{BB962C8B-B14F-4D97-AF65-F5344CB8AC3E}">
        <p14:creationId xmlns:p14="http://schemas.microsoft.com/office/powerpoint/2010/main" val="344630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A58DBE-0EBB-8B2E-57E8-7E526622FE77}"/>
              </a:ext>
            </a:extLst>
          </p:cNvPr>
          <p:cNvSpPr/>
          <p:nvPr/>
        </p:nvSpPr>
        <p:spPr>
          <a:xfrm>
            <a:off x="3905573" y="1239864"/>
            <a:ext cx="1534332" cy="415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1890346" y="1070391"/>
            <a:ext cx="7218486" cy="85772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r>
              <a:rPr lang="el-GR" sz="2800" b="1" dirty="0"/>
              <a:t>OARS (Ανοιχτές ερωτήσεις, Επιβεβαιώσεις, </a:t>
            </a:r>
            <a:r>
              <a:rPr lang="el-GR" sz="2800" b="1" dirty="0" err="1"/>
              <a:t>Αναστοχαστική</a:t>
            </a:r>
            <a:r>
              <a:rPr lang="el-GR" sz="2800" b="1" dirty="0"/>
              <a:t> ακρόαση, Σύνοψη)</a:t>
            </a:r>
            <a:endParaRPr lang="el-GR" sz="2800" dirty="0"/>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465992" y="2460177"/>
            <a:ext cx="10955216" cy="3802311"/>
          </a:xfrm>
        </p:spPr>
        <p:txBody>
          <a:bodyPr>
            <a:normAutofit/>
          </a:bodyPr>
          <a:lstStyle/>
          <a:p>
            <a:pPr algn="l"/>
            <a:r>
              <a:rPr lang="el-GR" sz="2000" dirty="0"/>
              <a:t>Το O.A.R.S. είναι ένα μοντέλο </a:t>
            </a:r>
            <a:r>
              <a:rPr lang="el-GR" sz="2000" dirty="0" err="1"/>
              <a:t>διαδραστικών</a:t>
            </a:r>
            <a:r>
              <a:rPr lang="el-GR" sz="2000" dirty="0"/>
              <a:t> τεχνικών βασισμένο σε δεξιότητες, το οποίο χρησιμοποιεί τις αρχές της παρακίνησης μέσω συνέντευξης. Αυτές οι τεχνικές που βασίζονται σε δεξιότητες περιλαμβάνουν λεκτικές και μη λεκτικές απαντήσεις και συμπεριφορές</a:t>
            </a:r>
            <a:r>
              <a:rPr lang="en-US" sz="2000" dirty="0"/>
              <a:t>. </a:t>
            </a:r>
          </a:p>
          <a:p>
            <a:pPr algn="l"/>
            <a:endParaRPr lang="en-US" sz="2000" dirty="0"/>
          </a:p>
          <a:p>
            <a:pPr algn="l"/>
            <a:r>
              <a:rPr lang="el-GR" sz="2000" dirty="0"/>
              <a:t>Το μοντέλο OARS περιλαμβάνει τέσσερις βασικές δεξιότητες:</a:t>
            </a:r>
            <a:endParaRPr lang="en-AU" sz="2000" dirty="0"/>
          </a:p>
          <a:p>
            <a:pPr algn="l"/>
            <a:r>
              <a:rPr lang="en-US" sz="2000" dirty="0"/>
              <a:t>O = </a:t>
            </a:r>
            <a:r>
              <a:rPr lang="el-GR" sz="2000" dirty="0"/>
              <a:t>Ανοιχτές ερωτήσεις</a:t>
            </a:r>
            <a:endParaRPr lang="en-AU" sz="2000" dirty="0"/>
          </a:p>
          <a:p>
            <a:pPr algn="l"/>
            <a:r>
              <a:rPr lang="el-GR" sz="2000" dirty="0"/>
              <a:t>Α = Επιβεβαιώσεις</a:t>
            </a:r>
            <a:endParaRPr lang="en-AU" sz="2000" dirty="0"/>
          </a:p>
          <a:p>
            <a:pPr algn="l"/>
            <a:r>
              <a:rPr lang="en-US" sz="2000" dirty="0"/>
              <a:t>R = </a:t>
            </a:r>
            <a:r>
              <a:rPr lang="el-GR" sz="2000" dirty="0" err="1"/>
              <a:t>Αναστοχαστική</a:t>
            </a:r>
            <a:r>
              <a:rPr lang="el-GR" sz="2000" dirty="0"/>
              <a:t> ακρόαση</a:t>
            </a:r>
            <a:endParaRPr lang="en-AU" sz="2000" dirty="0"/>
          </a:p>
          <a:p>
            <a:pPr algn="l"/>
            <a:r>
              <a:rPr lang="en-US" sz="2000" dirty="0"/>
              <a:t>S = </a:t>
            </a:r>
            <a:r>
              <a:rPr lang="el-GR" sz="2000" dirty="0"/>
              <a:t>Περίληψη</a:t>
            </a:r>
            <a:endParaRPr lang="en-US" sz="2000" dirty="0"/>
          </a:p>
        </p:txBody>
      </p:sp>
      <p:sp>
        <p:nvSpPr>
          <p:cNvPr id="9" name="Rectangle 8">
            <a:extLst>
              <a:ext uri="{FF2B5EF4-FFF2-40B4-BE49-F238E27FC236}">
                <a16:creationId xmlns:a16="http://schemas.microsoft.com/office/drawing/2014/main" id="{7B144CC6-098F-5573-E1F4-C9651571446C}"/>
              </a:ext>
            </a:extLst>
          </p:cNvPr>
          <p:cNvSpPr/>
          <p:nvPr/>
        </p:nvSpPr>
        <p:spPr>
          <a:xfrm flipV="1">
            <a:off x="4652871" y="2341954"/>
            <a:ext cx="221704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E056BC-2E27-FA66-AD43-C077C9739D2E}"/>
              </a:ext>
            </a:extLst>
          </p:cNvPr>
          <p:cNvSpPr/>
          <p:nvPr/>
        </p:nvSpPr>
        <p:spPr>
          <a:xfrm flipV="1">
            <a:off x="11640996" y="2899973"/>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Εικόνα 3"/>
          <p:cNvPicPr>
            <a:picLocks noChangeAspect="1"/>
          </p:cNvPicPr>
          <p:nvPr/>
        </p:nvPicPr>
        <p:blipFill>
          <a:blip r:embed="rId2"/>
          <a:stretch>
            <a:fillRect/>
          </a:stretch>
        </p:blipFill>
        <p:spPr>
          <a:xfrm>
            <a:off x="9198880" y="538327"/>
            <a:ext cx="2322777" cy="1963082"/>
          </a:xfrm>
          <a:prstGeom prst="rect">
            <a:avLst/>
          </a:prstGeom>
        </p:spPr>
      </p:pic>
      <p:pic>
        <p:nvPicPr>
          <p:cNvPr id="6" name="Εικόνα 5"/>
          <p:cNvPicPr>
            <a:picLocks noChangeAspect="1"/>
          </p:cNvPicPr>
          <p:nvPr/>
        </p:nvPicPr>
        <p:blipFill>
          <a:blip r:embed="rId3"/>
          <a:stretch>
            <a:fillRect/>
          </a:stretch>
        </p:blipFill>
        <p:spPr>
          <a:xfrm>
            <a:off x="146598" y="538327"/>
            <a:ext cx="1627773" cy="1755800"/>
          </a:xfrm>
          <a:prstGeom prst="rect">
            <a:avLst/>
          </a:prstGeom>
        </p:spPr>
      </p:pic>
    </p:spTree>
    <p:extLst>
      <p:ext uri="{BB962C8B-B14F-4D97-AF65-F5344CB8AC3E}">
        <p14:creationId xmlns:p14="http://schemas.microsoft.com/office/powerpoint/2010/main" val="1897963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A58DBE-0EBB-8B2E-57E8-7E526622FE77}"/>
              </a:ext>
            </a:extLst>
          </p:cNvPr>
          <p:cNvSpPr/>
          <p:nvPr/>
        </p:nvSpPr>
        <p:spPr>
          <a:xfrm>
            <a:off x="3905573" y="1239864"/>
            <a:ext cx="1534332" cy="415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1890346" y="1070391"/>
            <a:ext cx="7218486" cy="857722"/>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r>
              <a:rPr lang="el-GR" sz="3600" b="1" dirty="0"/>
              <a:t>OARS (Ανοιχτές ερωτήσεις, Επιβεβαιώσεις, </a:t>
            </a:r>
            <a:r>
              <a:rPr lang="el-GR" sz="3600" b="1" dirty="0" err="1"/>
              <a:t>Αναστοχαστική</a:t>
            </a:r>
            <a:r>
              <a:rPr lang="el-GR" sz="3600" b="1" dirty="0"/>
              <a:t> ακρόαση, Σύνοψη)</a:t>
            </a:r>
            <a:endParaRPr lang="el-GR" sz="3600" dirty="0"/>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465992" y="2460177"/>
            <a:ext cx="10955216" cy="3802311"/>
          </a:xfrm>
        </p:spPr>
        <p:txBody>
          <a:bodyPr>
            <a:normAutofit/>
          </a:bodyPr>
          <a:lstStyle/>
          <a:p>
            <a:pPr algn="l"/>
            <a:r>
              <a:rPr lang="el-GR" sz="2000" dirty="0"/>
              <a:t>Οι ανοιχτές ερωτήσεις διαδραματίζουν καθοριστικό ρόλο στην καλλιέργεια μιας ατμόσφαιρας σεβασμού, αποδοχής και εμπιστοσύνης. Αυτού του είδους οι ερωτήσεις επιτρέπουν ένα ευρύ φάσμα πιθανών απαντήσεων και χρησιμεύουν ως βάση για την εφαρμογή άλλων τεχνικών.</a:t>
            </a:r>
            <a:endParaRPr lang="en-US" sz="2000" dirty="0"/>
          </a:p>
          <a:p>
            <a:pPr algn="l"/>
            <a:endParaRPr lang="en-US" sz="2000" dirty="0"/>
          </a:p>
          <a:p>
            <a:pPr algn="l"/>
            <a:r>
              <a:rPr lang="el-GR" sz="2000" dirty="0"/>
              <a:t>Οι επιβεβαιώσεις περιλαμβάνουν την αναγνώριση και την κατάλληλη ανάδειξη των δυνάμεων και των προσπαθειών του ατόμου.</a:t>
            </a:r>
            <a:endParaRPr lang="en-US" sz="2000" dirty="0"/>
          </a:p>
        </p:txBody>
      </p:sp>
      <p:sp>
        <p:nvSpPr>
          <p:cNvPr id="9" name="Rectangle 8">
            <a:extLst>
              <a:ext uri="{FF2B5EF4-FFF2-40B4-BE49-F238E27FC236}">
                <a16:creationId xmlns:a16="http://schemas.microsoft.com/office/drawing/2014/main" id="{7B144CC6-098F-5573-E1F4-C9651571446C}"/>
              </a:ext>
            </a:extLst>
          </p:cNvPr>
          <p:cNvSpPr/>
          <p:nvPr/>
        </p:nvSpPr>
        <p:spPr>
          <a:xfrm flipV="1">
            <a:off x="4652871" y="2341954"/>
            <a:ext cx="221704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E056BC-2E27-FA66-AD43-C077C9739D2E}"/>
              </a:ext>
            </a:extLst>
          </p:cNvPr>
          <p:cNvSpPr/>
          <p:nvPr/>
        </p:nvSpPr>
        <p:spPr>
          <a:xfrm flipV="1">
            <a:off x="11640996" y="2899973"/>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Εικόνα 3"/>
          <p:cNvPicPr>
            <a:picLocks noChangeAspect="1"/>
          </p:cNvPicPr>
          <p:nvPr/>
        </p:nvPicPr>
        <p:blipFill>
          <a:blip r:embed="rId2"/>
          <a:stretch>
            <a:fillRect/>
          </a:stretch>
        </p:blipFill>
        <p:spPr>
          <a:xfrm>
            <a:off x="9198880" y="538327"/>
            <a:ext cx="2322777" cy="1963082"/>
          </a:xfrm>
          <a:prstGeom prst="rect">
            <a:avLst/>
          </a:prstGeom>
        </p:spPr>
      </p:pic>
      <p:pic>
        <p:nvPicPr>
          <p:cNvPr id="6" name="Εικόνα 5"/>
          <p:cNvPicPr>
            <a:picLocks noChangeAspect="1"/>
          </p:cNvPicPr>
          <p:nvPr/>
        </p:nvPicPr>
        <p:blipFill>
          <a:blip r:embed="rId3"/>
          <a:stretch>
            <a:fillRect/>
          </a:stretch>
        </p:blipFill>
        <p:spPr>
          <a:xfrm>
            <a:off x="146598" y="538327"/>
            <a:ext cx="1627773" cy="1755800"/>
          </a:xfrm>
          <a:prstGeom prst="rect">
            <a:avLst/>
          </a:prstGeom>
        </p:spPr>
      </p:pic>
    </p:spTree>
    <p:extLst>
      <p:ext uri="{BB962C8B-B14F-4D97-AF65-F5344CB8AC3E}">
        <p14:creationId xmlns:p14="http://schemas.microsoft.com/office/powerpoint/2010/main" val="3952114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A58DBE-0EBB-8B2E-57E8-7E526622FE77}"/>
              </a:ext>
            </a:extLst>
          </p:cNvPr>
          <p:cNvSpPr/>
          <p:nvPr/>
        </p:nvSpPr>
        <p:spPr>
          <a:xfrm>
            <a:off x="3905573" y="1239864"/>
            <a:ext cx="1534332" cy="415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1890346" y="1070391"/>
            <a:ext cx="7218486" cy="857722"/>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r>
              <a:rPr lang="el-GR" sz="3600" b="1" dirty="0"/>
              <a:t>OARS (Ανοιχτές ερωτήσεις, Επιβεβαιώσεις, </a:t>
            </a:r>
            <a:r>
              <a:rPr lang="el-GR" sz="3600" b="1" dirty="0" err="1"/>
              <a:t>Αναστοχαστική</a:t>
            </a:r>
            <a:r>
              <a:rPr lang="el-GR" sz="3600" b="1" dirty="0"/>
              <a:t> ακρόαση, Σύνοψη)</a:t>
            </a:r>
            <a:endParaRPr lang="el-GR" sz="3600" dirty="0"/>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465992" y="2460177"/>
            <a:ext cx="10955216" cy="3802311"/>
          </a:xfrm>
        </p:spPr>
        <p:txBody>
          <a:bodyPr>
            <a:normAutofit/>
          </a:bodyPr>
          <a:lstStyle/>
          <a:p>
            <a:pPr algn="l"/>
            <a:r>
              <a:rPr lang="el-GR" sz="2000" dirty="0"/>
              <a:t>Η </a:t>
            </a:r>
            <a:r>
              <a:rPr lang="el-GR" sz="2000" dirty="0" err="1"/>
              <a:t>αναστοχαστική</a:t>
            </a:r>
            <a:r>
              <a:rPr lang="el-GR" sz="2000" dirty="0"/>
              <a:t> ακρόαση περιλαμβάνει την ενεργή ακρόαση των λόγων του άλλου ατόμου, την ερμηνεία του υποβόσκοντος νοήματος και, στη συνέχεια, την έκφραση της κατανόησης μέσω μιας δήλωσης.</a:t>
            </a:r>
            <a:endParaRPr lang="en-US" sz="2000" dirty="0"/>
          </a:p>
          <a:p>
            <a:pPr algn="l"/>
            <a:endParaRPr lang="en-US" sz="2000" dirty="0"/>
          </a:p>
          <a:p>
            <a:pPr algn="l"/>
            <a:r>
              <a:rPr lang="el-GR" sz="2000" dirty="0"/>
              <a:t>Οι περιλήψεις προσφέρουν την ευκαιρία να παρουσιάσετε τις πληροφορίες πίσω στο άλλο άτομο με έναν πιο οργανωμένο τρόπο και να το ενθαρρύνετε να προβληματιστεί σχετικά με τη σημασία τους.</a:t>
            </a:r>
            <a:endParaRPr lang="en-US" sz="2000" dirty="0"/>
          </a:p>
        </p:txBody>
      </p:sp>
      <p:sp>
        <p:nvSpPr>
          <p:cNvPr id="9" name="Rectangle 8">
            <a:extLst>
              <a:ext uri="{FF2B5EF4-FFF2-40B4-BE49-F238E27FC236}">
                <a16:creationId xmlns:a16="http://schemas.microsoft.com/office/drawing/2014/main" id="{7B144CC6-098F-5573-E1F4-C9651571446C}"/>
              </a:ext>
            </a:extLst>
          </p:cNvPr>
          <p:cNvSpPr/>
          <p:nvPr/>
        </p:nvSpPr>
        <p:spPr>
          <a:xfrm flipV="1">
            <a:off x="4652871" y="2341954"/>
            <a:ext cx="221704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E056BC-2E27-FA66-AD43-C077C9739D2E}"/>
              </a:ext>
            </a:extLst>
          </p:cNvPr>
          <p:cNvSpPr/>
          <p:nvPr/>
        </p:nvSpPr>
        <p:spPr>
          <a:xfrm flipV="1">
            <a:off x="11640996" y="2899973"/>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Εικόνα 3"/>
          <p:cNvPicPr>
            <a:picLocks noChangeAspect="1"/>
          </p:cNvPicPr>
          <p:nvPr/>
        </p:nvPicPr>
        <p:blipFill>
          <a:blip r:embed="rId2"/>
          <a:stretch>
            <a:fillRect/>
          </a:stretch>
        </p:blipFill>
        <p:spPr>
          <a:xfrm>
            <a:off x="9198880" y="538327"/>
            <a:ext cx="2322777" cy="1963082"/>
          </a:xfrm>
          <a:prstGeom prst="rect">
            <a:avLst/>
          </a:prstGeom>
        </p:spPr>
      </p:pic>
      <p:pic>
        <p:nvPicPr>
          <p:cNvPr id="6" name="Εικόνα 5"/>
          <p:cNvPicPr>
            <a:picLocks noChangeAspect="1"/>
          </p:cNvPicPr>
          <p:nvPr/>
        </p:nvPicPr>
        <p:blipFill>
          <a:blip r:embed="rId3"/>
          <a:stretch>
            <a:fillRect/>
          </a:stretch>
        </p:blipFill>
        <p:spPr>
          <a:xfrm>
            <a:off x="146598" y="538327"/>
            <a:ext cx="1627773" cy="1755800"/>
          </a:xfrm>
          <a:prstGeom prst="rect">
            <a:avLst/>
          </a:prstGeom>
        </p:spPr>
      </p:pic>
    </p:spTree>
    <p:extLst>
      <p:ext uri="{BB962C8B-B14F-4D97-AF65-F5344CB8AC3E}">
        <p14:creationId xmlns:p14="http://schemas.microsoft.com/office/powerpoint/2010/main" val="1616746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0EF984-5EA0-53D7-2A4B-0BA40EF77F9C}"/>
              </a:ext>
            </a:extLst>
          </p:cNvPr>
          <p:cNvSpPr/>
          <p:nvPr/>
        </p:nvSpPr>
        <p:spPr>
          <a:xfrm>
            <a:off x="7713851" y="1843498"/>
            <a:ext cx="3758731" cy="351452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Rectangle 1">
            <a:extLst>
              <a:ext uri="{FF2B5EF4-FFF2-40B4-BE49-F238E27FC236}">
                <a16:creationId xmlns:a16="http://schemas.microsoft.com/office/drawing/2014/main" id="{E3A58DBE-0EBB-8B2E-57E8-7E526622FE77}"/>
              </a:ext>
            </a:extLst>
          </p:cNvPr>
          <p:cNvSpPr/>
          <p:nvPr/>
        </p:nvSpPr>
        <p:spPr>
          <a:xfrm>
            <a:off x="-103719" y="5509846"/>
            <a:ext cx="2331104" cy="2935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150125" y="467751"/>
            <a:ext cx="2624513" cy="187921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gn="l"/>
            <a:r>
              <a:rPr lang="el-GR" sz="3600" dirty="0">
                <a:latin typeface="Franklin Gothic Book" panose="020B0503020102020204" pitchFamily="34" charset="0"/>
              </a:rPr>
              <a:t>Περιεχόμενα</a:t>
            </a:r>
            <a:endParaRPr lang="en-US" sz="3600" i="0" dirty="0">
              <a:effectLst/>
              <a:latin typeface="Franklin Gothic Book" panose="020B0503020102020204" pitchFamily="34" charset="0"/>
            </a:endParaRP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3015762" y="467751"/>
            <a:ext cx="4391961" cy="5713241"/>
          </a:xfrm>
        </p:spPr>
        <p:txBody>
          <a:bodyPr>
            <a:normAutofit fontScale="62500" lnSpcReduction="20000"/>
          </a:bodyPr>
          <a:lstStyle/>
          <a:p>
            <a:pPr marL="457200" indent="-457200" algn="l">
              <a:buFont typeface="Arial" panose="020B0604020202020204" pitchFamily="34" charset="0"/>
              <a:buChar char="•"/>
            </a:pPr>
            <a:r>
              <a:rPr lang="el-GR" sz="3400" b="0" i="0" dirty="0">
                <a:effectLst/>
              </a:rPr>
              <a:t>Εισαγωγή</a:t>
            </a:r>
            <a:endParaRPr lang="en-US" sz="3400" b="0" i="0" dirty="0">
              <a:effectLst/>
            </a:endParaRPr>
          </a:p>
          <a:p>
            <a:pPr marL="457200" indent="-457200" algn="l">
              <a:buFont typeface="Arial" panose="020B0604020202020204" pitchFamily="34" charset="0"/>
              <a:buChar char="•"/>
            </a:pPr>
            <a:endParaRPr lang="en-US" sz="3400" dirty="0"/>
          </a:p>
          <a:p>
            <a:pPr marL="457200" indent="-457200" algn="l">
              <a:buFont typeface="Arial" panose="020B0604020202020204" pitchFamily="34" charset="0"/>
              <a:buChar char="•"/>
            </a:pPr>
            <a:r>
              <a:rPr lang="el-GR" sz="3400" b="0" i="0" dirty="0">
                <a:effectLst/>
              </a:rPr>
              <a:t>Παρουσίαση βασικών εννοιών</a:t>
            </a:r>
          </a:p>
          <a:p>
            <a:pPr algn="l"/>
            <a:endParaRPr lang="en-US" sz="3400" dirty="0"/>
          </a:p>
          <a:p>
            <a:pPr marL="457200" indent="-457200" algn="l">
              <a:buFont typeface="Arial" panose="020B0604020202020204" pitchFamily="34" charset="0"/>
              <a:buChar char="•"/>
            </a:pPr>
            <a:r>
              <a:rPr lang="el-GR" sz="3400" b="0" i="0" dirty="0">
                <a:effectLst/>
              </a:rPr>
              <a:t>Δραστηριότητα: εμπόδια στην αποτελεσματική επικοινωνία </a:t>
            </a:r>
          </a:p>
          <a:p>
            <a:pPr algn="l"/>
            <a:endParaRPr lang="en-US" sz="3400" dirty="0"/>
          </a:p>
          <a:p>
            <a:pPr marL="457200" indent="-457200" algn="l">
              <a:buFont typeface="Arial" panose="020B0604020202020204" pitchFamily="34" charset="0"/>
              <a:buChar char="•"/>
            </a:pPr>
            <a:r>
              <a:rPr lang="el-GR" sz="3400" dirty="0"/>
              <a:t>Εργασία σε ζεύγη: ανοιχτές έναντι κλειστών ερωτήσεων</a:t>
            </a:r>
          </a:p>
          <a:p>
            <a:pPr algn="l"/>
            <a:endParaRPr lang="en-US" sz="3400" dirty="0"/>
          </a:p>
          <a:p>
            <a:pPr marL="457200" indent="-457200" algn="l">
              <a:buFont typeface="Arial" panose="020B0604020202020204" pitchFamily="34" charset="0"/>
              <a:buChar char="•"/>
            </a:pPr>
            <a:r>
              <a:rPr lang="el-GR" sz="3400" dirty="0"/>
              <a:t>Δραστηριότητα ενεργητικής ακρόασης</a:t>
            </a:r>
          </a:p>
          <a:p>
            <a:pPr algn="l"/>
            <a:endParaRPr lang="en-US" sz="3400" dirty="0"/>
          </a:p>
          <a:p>
            <a:pPr marL="457200" indent="-457200" algn="l">
              <a:buFont typeface="Arial" panose="020B0604020202020204" pitchFamily="34" charset="0"/>
              <a:buChar char="•"/>
            </a:pPr>
            <a:r>
              <a:rPr lang="el-GR" sz="3400" dirty="0"/>
              <a:t>Μελέτη περίπτωσης</a:t>
            </a:r>
          </a:p>
          <a:p>
            <a:pPr algn="l"/>
            <a:endParaRPr lang="en-US" sz="3400" dirty="0"/>
          </a:p>
          <a:p>
            <a:pPr marL="457200" indent="-457200" algn="l">
              <a:buFont typeface="Arial" panose="020B0604020202020204" pitchFamily="34" charset="0"/>
              <a:buChar char="•"/>
            </a:pPr>
            <a:r>
              <a:rPr lang="el-GR" sz="3400" dirty="0"/>
              <a:t>Συμπεράσματα- Ανακεφαλαίωση της συνεδρίας</a:t>
            </a:r>
            <a:endParaRPr lang="en-US" sz="1800" dirty="0"/>
          </a:p>
          <a:p>
            <a:pPr marL="342900" indent="-342900" algn="l">
              <a:buAutoNum type="arabicPeriod"/>
            </a:pPr>
            <a:endParaRPr lang="en-US" sz="1800" b="0" i="0" dirty="0">
              <a:effectLst/>
            </a:endParaRPr>
          </a:p>
          <a:p>
            <a:endParaRPr lang="el-GR" dirty="0"/>
          </a:p>
        </p:txBody>
      </p:sp>
      <p:sp>
        <p:nvSpPr>
          <p:cNvPr id="4" name="Rectangle 3">
            <a:extLst>
              <a:ext uri="{FF2B5EF4-FFF2-40B4-BE49-F238E27FC236}">
                <a16:creationId xmlns:a16="http://schemas.microsoft.com/office/drawing/2014/main" id="{065BB301-E5CB-0C1A-CE68-C333FB6C66EE}"/>
              </a:ext>
            </a:extLst>
          </p:cNvPr>
          <p:cNvSpPr/>
          <p:nvPr/>
        </p:nvSpPr>
        <p:spPr>
          <a:xfrm>
            <a:off x="7407723" y="1499979"/>
            <a:ext cx="3758731" cy="3496875"/>
          </a:xfrm>
          <a:prstGeom prst="rect">
            <a:avLst/>
          </a:prstGeom>
          <a:blipFill dpi="0" rotWithShape="1">
            <a:blip r:embed="rId2">
              <a:extLst>
                <a:ext uri="{28A0092B-C50C-407E-A947-70E740481C1C}">
                  <a14:useLocalDpi xmlns:a14="http://schemas.microsoft.com/office/drawing/2010/main" val="0"/>
                </a:ext>
              </a:extLst>
            </a:blip>
            <a:srcRect/>
            <a:stretch>
              <a:fillRect l="-28000" t="-84000" b="-22000"/>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Subtitle 2">
            <a:extLst>
              <a:ext uri="{FF2B5EF4-FFF2-40B4-BE49-F238E27FC236}">
                <a16:creationId xmlns:a16="http://schemas.microsoft.com/office/drawing/2014/main" id="{DAC48ECE-2200-ACF5-0BB2-31D77EA6F469}"/>
              </a:ext>
            </a:extLst>
          </p:cNvPr>
          <p:cNvSpPr txBox="1">
            <a:spLocks/>
          </p:cNvSpPr>
          <p:nvPr/>
        </p:nvSpPr>
        <p:spPr>
          <a:xfrm>
            <a:off x="8561603" y="5448015"/>
            <a:ext cx="2910979" cy="12490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Franklin Gothic Book" panose="020B05030201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Franklin Gothic Book" panose="020B05030201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Franklin Gothic Book" panose="020B05030201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l-GR"/>
          </a:p>
        </p:txBody>
      </p:sp>
      <p:sp>
        <p:nvSpPr>
          <p:cNvPr id="6" name="Subtitle 2">
            <a:extLst>
              <a:ext uri="{FF2B5EF4-FFF2-40B4-BE49-F238E27FC236}">
                <a16:creationId xmlns:a16="http://schemas.microsoft.com/office/drawing/2014/main" id="{6800C593-7242-750A-6887-261D29AE6D4B}"/>
              </a:ext>
            </a:extLst>
          </p:cNvPr>
          <p:cNvSpPr txBox="1">
            <a:spLocks/>
          </p:cNvSpPr>
          <p:nvPr/>
        </p:nvSpPr>
        <p:spPr>
          <a:xfrm>
            <a:off x="4649808" y="5358021"/>
            <a:ext cx="2910979" cy="12490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Franklin Gothic Book" panose="020B05030201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Franklin Gothic Book" panose="020B05030201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Franklin Gothic Book" panose="020B05030201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l-GR"/>
          </a:p>
        </p:txBody>
      </p:sp>
      <p:sp>
        <p:nvSpPr>
          <p:cNvPr id="10" name="Rectangle 9">
            <a:extLst>
              <a:ext uri="{FF2B5EF4-FFF2-40B4-BE49-F238E27FC236}">
                <a16:creationId xmlns:a16="http://schemas.microsoft.com/office/drawing/2014/main" id="{F443E4D5-945C-2C44-4BEE-5CA5B84294B0}"/>
              </a:ext>
            </a:extLst>
          </p:cNvPr>
          <p:cNvSpPr/>
          <p:nvPr/>
        </p:nvSpPr>
        <p:spPr>
          <a:xfrm>
            <a:off x="7407723" y="1499979"/>
            <a:ext cx="3758731" cy="349687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TextBox 10">
            <a:extLst>
              <a:ext uri="{FF2B5EF4-FFF2-40B4-BE49-F238E27FC236}">
                <a16:creationId xmlns:a16="http://schemas.microsoft.com/office/drawing/2014/main" id="{2510052D-7EF7-0966-8E43-C75597094A19}"/>
              </a:ext>
            </a:extLst>
          </p:cNvPr>
          <p:cNvSpPr txBox="1"/>
          <p:nvPr/>
        </p:nvSpPr>
        <p:spPr>
          <a:xfrm>
            <a:off x="8232299" y="3051279"/>
            <a:ext cx="2239861" cy="369332"/>
          </a:xfrm>
          <a:prstGeom prst="rect">
            <a:avLst/>
          </a:prstGeom>
          <a:noFill/>
        </p:spPr>
        <p:txBody>
          <a:bodyPr wrap="square" rtlCol="0">
            <a:spAutoFit/>
          </a:bodyPr>
          <a:lstStyle/>
          <a:p>
            <a:r>
              <a:rPr lang="en-US">
                <a:solidFill>
                  <a:schemeClr val="bg1"/>
                </a:solidFill>
              </a:rPr>
              <a:t>INSERT IMAGE HERE</a:t>
            </a:r>
            <a:endParaRPr lang="el-GR">
              <a:solidFill>
                <a:schemeClr val="bg1"/>
              </a:solidFill>
            </a:endParaRPr>
          </a:p>
        </p:txBody>
      </p:sp>
      <p:pic>
        <p:nvPicPr>
          <p:cNvPr id="9" name="Εικόνα 8"/>
          <p:cNvPicPr>
            <a:picLocks noChangeAspect="1"/>
          </p:cNvPicPr>
          <p:nvPr/>
        </p:nvPicPr>
        <p:blipFill>
          <a:blip r:embed="rId3"/>
          <a:stretch>
            <a:fillRect/>
          </a:stretch>
        </p:blipFill>
        <p:spPr>
          <a:xfrm>
            <a:off x="8176419" y="2252808"/>
            <a:ext cx="2143125" cy="2143125"/>
          </a:xfrm>
          <a:prstGeom prst="rect">
            <a:avLst/>
          </a:prstGeom>
        </p:spPr>
      </p:pic>
    </p:spTree>
    <p:extLst>
      <p:ext uri="{BB962C8B-B14F-4D97-AF65-F5344CB8AC3E}">
        <p14:creationId xmlns:p14="http://schemas.microsoft.com/office/powerpoint/2010/main" val="1795208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A58DBE-0EBB-8B2E-57E8-7E526622FE77}"/>
              </a:ext>
            </a:extLst>
          </p:cNvPr>
          <p:cNvSpPr/>
          <p:nvPr/>
        </p:nvSpPr>
        <p:spPr>
          <a:xfrm>
            <a:off x="3905573" y="1239864"/>
            <a:ext cx="1534332" cy="415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1890346" y="1070391"/>
            <a:ext cx="7218486" cy="857722"/>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r>
              <a:rPr lang="el-GR" sz="3600" b="1" dirty="0"/>
              <a:t>OARS (Ανοιχτές ερωτήσεις, Επιβεβαιώσεις, </a:t>
            </a:r>
            <a:r>
              <a:rPr lang="el-GR" sz="3600" b="1" dirty="0" err="1"/>
              <a:t>Αναστοχαστική</a:t>
            </a:r>
            <a:r>
              <a:rPr lang="el-GR" sz="3600" b="1" dirty="0"/>
              <a:t> ακρόαση, Σύνοψη)</a:t>
            </a:r>
            <a:endParaRPr lang="el-GR" sz="3600" dirty="0"/>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272563" y="2460177"/>
            <a:ext cx="5882052" cy="3802311"/>
          </a:xfrm>
        </p:spPr>
        <p:txBody>
          <a:bodyPr>
            <a:normAutofit fontScale="92500" lnSpcReduction="10000"/>
          </a:bodyPr>
          <a:lstStyle/>
          <a:p>
            <a:pPr algn="l"/>
            <a:r>
              <a:rPr lang="el-GR" sz="1600" b="1" dirty="0">
                <a:ea typeface="Tahoma" panose="020B0604030504040204" pitchFamily="34" charset="0"/>
                <a:cs typeface="Tahoma" panose="020B0604030504040204" pitchFamily="34" charset="0"/>
              </a:rPr>
              <a:t>Ας επικεντρωθούμε σε ανοιχτές ερωτήσεις</a:t>
            </a:r>
            <a:endParaRPr lang="en-US" sz="2000" b="1" dirty="0">
              <a:ea typeface="Tahoma" panose="020B0604030504040204" pitchFamily="34" charset="0"/>
              <a:cs typeface="Tahoma" panose="020B0604030504040204" pitchFamily="34" charset="0"/>
            </a:endParaRPr>
          </a:p>
          <a:p>
            <a:pPr algn="l"/>
            <a:r>
              <a:rPr lang="el-GR" sz="1600" dirty="0">
                <a:ea typeface="Tahoma" panose="020B0604030504040204" pitchFamily="34" charset="0"/>
                <a:cs typeface="Tahoma" panose="020B0604030504040204" pitchFamily="34" charset="0"/>
              </a:rPr>
              <a:t>Μερικά παραδείγματα στη διαδικασία καθοδήγησης:</a:t>
            </a:r>
            <a:r>
              <a:rPr lang="en-US" sz="2000" dirty="0">
                <a:ea typeface="Tahoma" panose="020B0604030504040204" pitchFamily="34" charset="0"/>
                <a:cs typeface="Tahoma" panose="020B0604030504040204" pitchFamily="34" charset="0"/>
              </a:rPr>
              <a:t> </a:t>
            </a:r>
          </a:p>
          <a:p>
            <a:pPr algn="l"/>
            <a:r>
              <a:rPr lang="el-GR" sz="1600" dirty="0">
                <a:ea typeface="Tahoma" panose="020B0604030504040204" pitchFamily="34" charset="0"/>
                <a:cs typeface="Tahoma" panose="020B0604030504040204" pitchFamily="34" charset="0"/>
              </a:rPr>
              <a:t>1. Τι έχει συμβεί από την τελευταία μας συζήτηση;</a:t>
            </a:r>
            <a:br>
              <a:rPr lang="el-GR" sz="1600" dirty="0">
                <a:ea typeface="Tahoma" panose="020B0604030504040204" pitchFamily="34" charset="0"/>
                <a:cs typeface="Tahoma" panose="020B0604030504040204" pitchFamily="34" charset="0"/>
              </a:rPr>
            </a:br>
            <a:endParaRPr lang="el-GR" sz="1600" dirty="0">
              <a:ea typeface="Tahoma" panose="020B0604030504040204" pitchFamily="34" charset="0"/>
              <a:cs typeface="Tahoma" panose="020B0604030504040204" pitchFamily="34" charset="0"/>
            </a:endParaRPr>
          </a:p>
          <a:p>
            <a:pPr algn="l"/>
            <a:r>
              <a:rPr lang="el-GR" sz="1600" dirty="0">
                <a:ea typeface="Tahoma" panose="020B0604030504040204" pitchFamily="34" charset="0"/>
                <a:cs typeface="Tahoma" panose="020B0604030504040204" pitchFamily="34" charset="0"/>
              </a:rPr>
              <a:t>2. Τι σας απασχολεί σήμερα;</a:t>
            </a:r>
            <a:br>
              <a:rPr lang="el-GR" sz="1600" dirty="0">
                <a:ea typeface="Tahoma" panose="020B0604030504040204" pitchFamily="34" charset="0"/>
                <a:cs typeface="Tahoma" panose="020B0604030504040204" pitchFamily="34" charset="0"/>
              </a:rPr>
            </a:br>
            <a:endParaRPr lang="el-GR" sz="1600" dirty="0">
              <a:ea typeface="Tahoma" panose="020B0604030504040204" pitchFamily="34" charset="0"/>
              <a:cs typeface="Tahoma" panose="020B0604030504040204" pitchFamily="34" charset="0"/>
            </a:endParaRPr>
          </a:p>
          <a:p>
            <a:pPr algn="l"/>
            <a:r>
              <a:rPr lang="el-GR" sz="1600" dirty="0">
                <a:ea typeface="Tahoma" panose="020B0604030504040204" pitchFamily="34" charset="0"/>
                <a:cs typeface="Tahoma" panose="020B0604030504040204" pitchFamily="34" charset="0"/>
              </a:rPr>
              <a:t>3. Πού θα θέλατε να εστιάσουμε τη συζήτησή μας σήμερα;</a:t>
            </a:r>
            <a:br>
              <a:rPr lang="el-GR" sz="1600" dirty="0">
                <a:ea typeface="Tahoma" panose="020B0604030504040204" pitchFamily="34" charset="0"/>
                <a:cs typeface="Tahoma" panose="020B0604030504040204" pitchFamily="34" charset="0"/>
              </a:rPr>
            </a:br>
            <a:endParaRPr lang="el-GR" sz="1600" dirty="0">
              <a:ea typeface="Tahoma" panose="020B0604030504040204" pitchFamily="34" charset="0"/>
              <a:cs typeface="Tahoma" panose="020B0604030504040204" pitchFamily="34" charset="0"/>
            </a:endParaRPr>
          </a:p>
          <a:p>
            <a:pPr algn="l"/>
            <a:r>
              <a:rPr lang="el-GR" sz="1600" dirty="0">
                <a:ea typeface="Tahoma" panose="020B0604030504040204" pitchFamily="34" charset="0"/>
                <a:cs typeface="Tahoma" panose="020B0604030504040204" pitchFamily="34" charset="0"/>
              </a:rPr>
              <a:t>4. Έχετε αντιμετωπίσει ποτέ στο παρελθόν μια τέτοια κατάσταση; Τι κάνατε;</a:t>
            </a:r>
            <a:br>
              <a:rPr lang="el-GR" sz="1600" dirty="0">
                <a:ea typeface="Tahoma" panose="020B0604030504040204" pitchFamily="34" charset="0"/>
                <a:cs typeface="Tahoma" panose="020B0604030504040204" pitchFamily="34" charset="0"/>
              </a:rPr>
            </a:br>
            <a:endParaRPr lang="el-GR" sz="1600" dirty="0">
              <a:ea typeface="Tahoma" panose="020B0604030504040204" pitchFamily="34" charset="0"/>
              <a:cs typeface="Tahoma" panose="020B0604030504040204" pitchFamily="34" charset="0"/>
            </a:endParaRPr>
          </a:p>
          <a:p>
            <a:pPr algn="l"/>
            <a:r>
              <a:rPr lang="el-GR" sz="1600" dirty="0">
                <a:ea typeface="Tahoma" panose="020B0604030504040204" pitchFamily="34" charset="0"/>
                <a:cs typeface="Tahoma" panose="020B0604030504040204" pitchFamily="34" charset="0"/>
              </a:rPr>
              <a:t>5. Αν μπορούσατε να αλλάξετε κάτι σε αυτή την κατάσταση, ποιο θα ήταν αυτό;</a:t>
            </a:r>
            <a:br>
              <a:rPr lang="el-GR" sz="1600" dirty="0">
                <a:ea typeface="Tahoma" panose="020B0604030504040204" pitchFamily="34" charset="0"/>
                <a:cs typeface="Tahoma" panose="020B0604030504040204" pitchFamily="34" charset="0"/>
              </a:rPr>
            </a:br>
            <a:endParaRPr lang="el-GR" sz="1600" dirty="0">
              <a:ea typeface="Tahoma" panose="020B0604030504040204" pitchFamily="34" charset="0"/>
              <a:cs typeface="Tahoma" panose="020B0604030504040204" pitchFamily="34" charset="0"/>
            </a:endParaRPr>
          </a:p>
          <a:p>
            <a:pPr algn="l"/>
            <a:r>
              <a:rPr lang="el-GR" sz="1600" dirty="0">
                <a:ea typeface="Tahoma" panose="020B0604030504040204" pitchFamily="34" charset="0"/>
                <a:cs typeface="Tahoma" panose="020B0604030504040204" pitchFamily="34" charset="0"/>
              </a:rPr>
              <a:t>6. Πώς νομίζετε ότι μπορώ να σας βοηθήσω σε αυτό;</a:t>
            </a:r>
          </a:p>
          <a:p>
            <a:pPr algn="l"/>
            <a:endParaRPr lang="en-US" sz="2000" dirty="0"/>
          </a:p>
          <a:p>
            <a:pPr algn="l"/>
            <a:endParaRPr lang="en-US" sz="2000" dirty="0"/>
          </a:p>
          <a:p>
            <a:pPr algn="l"/>
            <a:endParaRPr lang="en-US" sz="2000" dirty="0"/>
          </a:p>
        </p:txBody>
      </p:sp>
      <p:sp>
        <p:nvSpPr>
          <p:cNvPr id="9" name="Rectangle 8">
            <a:extLst>
              <a:ext uri="{FF2B5EF4-FFF2-40B4-BE49-F238E27FC236}">
                <a16:creationId xmlns:a16="http://schemas.microsoft.com/office/drawing/2014/main" id="{7B144CC6-098F-5573-E1F4-C9651571446C}"/>
              </a:ext>
            </a:extLst>
          </p:cNvPr>
          <p:cNvSpPr/>
          <p:nvPr/>
        </p:nvSpPr>
        <p:spPr>
          <a:xfrm flipV="1">
            <a:off x="4652871" y="2341954"/>
            <a:ext cx="221704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E056BC-2E27-FA66-AD43-C077C9739D2E}"/>
              </a:ext>
            </a:extLst>
          </p:cNvPr>
          <p:cNvSpPr/>
          <p:nvPr/>
        </p:nvSpPr>
        <p:spPr>
          <a:xfrm flipV="1">
            <a:off x="11640996" y="2899973"/>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Εικόνα 3"/>
          <p:cNvPicPr>
            <a:picLocks noChangeAspect="1"/>
          </p:cNvPicPr>
          <p:nvPr/>
        </p:nvPicPr>
        <p:blipFill>
          <a:blip r:embed="rId2"/>
          <a:stretch>
            <a:fillRect/>
          </a:stretch>
        </p:blipFill>
        <p:spPr>
          <a:xfrm>
            <a:off x="9198880" y="538327"/>
            <a:ext cx="2322777" cy="1963082"/>
          </a:xfrm>
          <a:prstGeom prst="rect">
            <a:avLst/>
          </a:prstGeom>
        </p:spPr>
      </p:pic>
      <p:pic>
        <p:nvPicPr>
          <p:cNvPr id="6" name="Εικόνα 5"/>
          <p:cNvPicPr>
            <a:picLocks noChangeAspect="1"/>
          </p:cNvPicPr>
          <p:nvPr/>
        </p:nvPicPr>
        <p:blipFill>
          <a:blip r:embed="rId3"/>
          <a:stretch>
            <a:fillRect/>
          </a:stretch>
        </p:blipFill>
        <p:spPr>
          <a:xfrm>
            <a:off x="146598" y="538327"/>
            <a:ext cx="1627773" cy="1755800"/>
          </a:xfrm>
          <a:prstGeom prst="rect">
            <a:avLst/>
          </a:prstGeom>
        </p:spPr>
      </p:pic>
      <p:pic>
        <p:nvPicPr>
          <p:cNvPr id="7" name="Εικόνα 6"/>
          <p:cNvPicPr>
            <a:picLocks noChangeAspect="1"/>
          </p:cNvPicPr>
          <p:nvPr/>
        </p:nvPicPr>
        <p:blipFill>
          <a:blip r:embed="rId4"/>
          <a:stretch>
            <a:fillRect/>
          </a:stretch>
        </p:blipFill>
        <p:spPr>
          <a:xfrm>
            <a:off x="6237337" y="3208460"/>
            <a:ext cx="5923085" cy="3546686"/>
          </a:xfrm>
          <a:prstGeom prst="rect">
            <a:avLst/>
          </a:prstGeom>
        </p:spPr>
      </p:pic>
    </p:spTree>
    <p:extLst>
      <p:ext uri="{BB962C8B-B14F-4D97-AF65-F5344CB8AC3E}">
        <p14:creationId xmlns:p14="http://schemas.microsoft.com/office/powerpoint/2010/main" val="2900501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797643E-FCF8-45AF-BA36-CECE7A0A8C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90841" y="1507433"/>
            <a:ext cx="792910" cy="1106313"/>
          </a:xfrm>
          <a:prstGeom prst="rect">
            <a:avLst/>
          </a:prstGeom>
        </p:spPr>
      </p:pic>
      <p:sp>
        <p:nvSpPr>
          <p:cNvPr id="2" name="Rectangle 1">
            <a:extLst>
              <a:ext uri="{FF2B5EF4-FFF2-40B4-BE49-F238E27FC236}">
                <a16:creationId xmlns:a16="http://schemas.microsoft.com/office/drawing/2014/main" id="{E3A58DBE-0EBB-8B2E-57E8-7E526622FE77}"/>
              </a:ext>
            </a:extLst>
          </p:cNvPr>
          <p:cNvSpPr/>
          <p:nvPr/>
        </p:nvSpPr>
        <p:spPr>
          <a:xfrm>
            <a:off x="-103719" y="5509846"/>
            <a:ext cx="2331104" cy="2935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589085" y="153417"/>
            <a:ext cx="5371000" cy="83953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gn="l"/>
            <a:r>
              <a:rPr lang="el-GR" sz="3600" i="0" dirty="0">
                <a:effectLst/>
                <a:latin typeface="Franklin Gothic Book" panose="020B0503020102020204" pitchFamily="34" charset="0"/>
              </a:rPr>
              <a:t>Δραστηριότητα</a:t>
            </a:r>
            <a:endParaRPr lang="en-US" sz="3600" i="0" dirty="0">
              <a:effectLst/>
              <a:latin typeface="Franklin Gothic Book" panose="020B0503020102020204" pitchFamily="34" charset="0"/>
            </a:endParaRP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230508" y="1075092"/>
            <a:ext cx="6972300" cy="5624646"/>
          </a:xfrm>
        </p:spPr>
        <p:txBody>
          <a:bodyPr>
            <a:normAutofit/>
          </a:bodyPr>
          <a:lstStyle/>
          <a:p>
            <a:pPr algn="l"/>
            <a:r>
              <a:rPr lang="el-GR" sz="1600" dirty="0">
                <a:ea typeface="Tahoma" panose="020B0604030504040204" pitchFamily="34" charset="0"/>
                <a:cs typeface="Tahoma" panose="020B0604030504040204" pitchFamily="34" charset="0"/>
              </a:rPr>
              <a:t>1.</a:t>
            </a:r>
            <a:r>
              <a:rPr lang="el-GR" sz="1600" b="1" dirty="0">
                <a:ea typeface="Tahoma" panose="020B0604030504040204" pitchFamily="34" charset="0"/>
                <a:cs typeface="Tahoma" panose="020B0604030504040204" pitchFamily="34" charset="0"/>
              </a:rPr>
              <a:t>Ζεύγη φορμών</a:t>
            </a:r>
            <a:br>
              <a:rPr lang="el-GR" sz="1600" dirty="0">
                <a:ea typeface="Tahoma" panose="020B0604030504040204" pitchFamily="34" charset="0"/>
                <a:cs typeface="Tahoma" panose="020B0604030504040204" pitchFamily="34" charset="0"/>
              </a:rPr>
            </a:br>
            <a:endParaRPr lang="el-GR" sz="1600" dirty="0">
              <a:ea typeface="Tahoma" panose="020B0604030504040204" pitchFamily="34" charset="0"/>
              <a:cs typeface="Tahoma" panose="020B0604030504040204" pitchFamily="34" charset="0"/>
            </a:endParaRPr>
          </a:p>
          <a:p>
            <a:pPr algn="l"/>
            <a:r>
              <a:rPr lang="el-GR" sz="1600" dirty="0">
                <a:ea typeface="Tahoma" panose="020B0604030504040204" pitchFamily="34" charset="0"/>
                <a:cs typeface="Tahoma" panose="020B0604030504040204" pitchFamily="34" charset="0"/>
              </a:rPr>
              <a:t>2.Όλα τα </a:t>
            </a:r>
            <a:r>
              <a:rPr lang="el-GR" sz="1600" b="1" dirty="0">
                <a:ea typeface="Tahoma" panose="020B0604030504040204" pitchFamily="34" charset="0"/>
                <a:cs typeface="Tahoma" panose="020B0604030504040204" pitchFamily="34" charset="0"/>
              </a:rPr>
              <a:t>ζεύγη εξετάζουν την αναδιατύπωση </a:t>
            </a:r>
            <a:r>
              <a:rPr lang="el-GR" sz="1600" dirty="0">
                <a:ea typeface="Tahoma" panose="020B0604030504040204" pitchFamily="34" charset="0"/>
                <a:cs typeface="Tahoma" panose="020B0604030504040204" pitchFamily="34" charset="0"/>
              </a:rPr>
              <a:t>των παρακάτω κλειστών ερωτήσεων και τις μετατρέπουν σε ανοιχτές:</a:t>
            </a:r>
          </a:p>
          <a:p>
            <a:pPr algn="l"/>
            <a:r>
              <a:rPr lang="el-GR" sz="1600" dirty="0">
                <a:ea typeface="Tahoma" panose="020B0604030504040204" pitchFamily="34" charset="0"/>
                <a:cs typeface="Tahoma" panose="020B0604030504040204" pitchFamily="34" charset="0"/>
              </a:rPr>
              <a:t>α)Πρώτη μέρα στη δουλειά: Σας άρεσε η πρώτη σας μέρα;</a:t>
            </a:r>
            <a:br>
              <a:rPr lang="el-GR" sz="1600" dirty="0">
                <a:ea typeface="Tahoma" panose="020B0604030504040204" pitchFamily="34" charset="0"/>
                <a:cs typeface="Tahoma" panose="020B0604030504040204" pitchFamily="34" charset="0"/>
              </a:rPr>
            </a:br>
            <a:endParaRPr lang="el-GR" sz="1600" dirty="0">
              <a:ea typeface="Tahoma" panose="020B0604030504040204" pitchFamily="34" charset="0"/>
              <a:cs typeface="Tahoma" panose="020B0604030504040204" pitchFamily="34" charset="0"/>
            </a:endParaRPr>
          </a:p>
          <a:p>
            <a:pPr algn="l"/>
            <a:r>
              <a:rPr lang="el-GR" sz="1600" dirty="0">
                <a:ea typeface="Tahoma" panose="020B0604030504040204" pitchFamily="34" charset="0"/>
                <a:cs typeface="Tahoma" panose="020B0604030504040204" pitchFamily="34" charset="0"/>
              </a:rPr>
              <a:t>β)Προσωπικό ύφος: Σας αρέσει να βγαίνετε έξω; Πηγαίνετε στο σπίτι σας μετά τη δουλειά;</a:t>
            </a:r>
            <a:br>
              <a:rPr lang="el-GR" sz="1600" dirty="0">
                <a:ea typeface="Tahoma" panose="020B0604030504040204" pitchFamily="34" charset="0"/>
                <a:cs typeface="Tahoma" panose="020B0604030504040204" pitchFamily="34" charset="0"/>
              </a:rPr>
            </a:br>
            <a:endParaRPr lang="el-GR" sz="1600" dirty="0">
              <a:ea typeface="Tahoma" panose="020B0604030504040204" pitchFamily="34" charset="0"/>
              <a:cs typeface="Tahoma" panose="020B0604030504040204" pitchFamily="34" charset="0"/>
            </a:endParaRPr>
          </a:p>
          <a:p>
            <a:pPr algn="l"/>
            <a:r>
              <a:rPr lang="el-GR" sz="1600" dirty="0">
                <a:ea typeface="Tahoma" panose="020B0604030504040204" pitchFamily="34" charset="0"/>
                <a:cs typeface="Tahoma" panose="020B0604030504040204" pitchFamily="34" charset="0"/>
              </a:rPr>
              <a:t>α)Μορφή μάθησης: Σας αρέσει η εκπαίδευση;</a:t>
            </a:r>
            <a:br>
              <a:rPr lang="el-GR" sz="1600" dirty="0">
                <a:ea typeface="Tahoma" panose="020B0604030504040204" pitchFamily="34" charset="0"/>
                <a:cs typeface="Tahoma" panose="020B0604030504040204" pitchFamily="34" charset="0"/>
              </a:rPr>
            </a:br>
            <a:endParaRPr lang="el-GR" sz="1600" dirty="0">
              <a:ea typeface="Tahoma" panose="020B0604030504040204" pitchFamily="34" charset="0"/>
              <a:cs typeface="Tahoma" panose="020B0604030504040204" pitchFamily="34" charset="0"/>
            </a:endParaRPr>
          </a:p>
          <a:p>
            <a:pPr algn="l"/>
            <a:r>
              <a:rPr lang="el-GR" sz="1600" dirty="0">
                <a:ea typeface="Tahoma" panose="020B0604030504040204" pitchFamily="34" charset="0"/>
                <a:cs typeface="Tahoma" panose="020B0604030504040204" pitchFamily="34" charset="0"/>
              </a:rPr>
              <a:t>β)Φόρτος εργασίας: Τα καταφέρνετε όλα;</a:t>
            </a:r>
            <a:br>
              <a:rPr lang="el-GR" sz="1600" dirty="0">
                <a:ea typeface="Tahoma" panose="020B0604030504040204" pitchFamily="34" charset="0"/>
                <a:cs typeface="Tahoma" panose="020B0604030504040204" pitchFamily="34" charset="0"/>
              </a:rPr>
            </a:br>
            <a:endParaRPr lang="el-GR" sz="1600" dirty="0">
              <a:ea typeface="Tahoma" panose="020B0604030504040204" pitchFamily="34" charset="0"/>
              <a:cs typeface="Tahoma" panose="020B0604030504040204" pitchFamily="34" charset="0"/>
            </a:endParaRPr>
          </a:p>
          <a:p>
            <a:pPr algn="l"/>
            <a:r>
              <a:rPr lang="el-GR" sz="1600" dirty="0">
                <a:ea typeface="Tahoma" panose="020B0604030504040204" pitchFamily="34" charset="0"/>
                <a:cs typeface="Tahoma" panose="020B0604030504040204" pitchFamily="34" charset="0"/>
              </a:rPr>
              <a:t>γ)Προσαρμογή/ενσωμάτωση: Σας συμπεριφέρονται όλοι δίκαια;</a:t>
            </a:r>
            <a:br>
              <a:rPr lang="el-GR" sz="1600" dirty="0">
                <a:ea typeface="Tahoma" panose="020B0604030504040204" pitchFamily="34" charset="0"/>
                <a:cs typeface="Tahoma" panose="020B0604030504040204" pitchFamily="34" charset="0"/>
              </a:rPr>
            </a:br>
            <a:br>
              <a:rPr lang="el-GR" sz="1600" dirty="0">
                <a:ea typeface="Tahoma" panose="020B0604030504040204" pitchFamily="34" charset="0"/>
                <a:cs typeface="Tahoma" panose="020B0604030504040204" pitchFamily="34" charset="0"/>
              </a:rPr>
            </a:br>
            <a:endParaRPr lang="el-GR" sz="1600" dirty="0">
              <a:ea typeface="Tahoma" panose="020B0604030504040204" pitchFamily="34" charset="0"/>
              <a:cs typeface="Tahoma" panose="020B0604030504040204" pitchFamily="34" charset="0"/>
            </a:endParaRPr>
          </a:p>
          <a:p>
            <a:pPr algn="l"/>
            <a:r>
              <a:rPr lang="el-GR" sz="1600" dirty="0">
                <a:ea typeface="Tahoma" panose="020B0604030504040204" pitchFamily="34" charset="0"/>
                <a:cs typeface="Tahoma" panose="020B0604030504040204" pitchFamily="34" charset="0"/>
              </a:rPr>
              <a:t>δ)Ζωή στο σπίτι: Είναι όλα εντάξει στο σπίτι;</a:t>
            </a:r>
            <a:br>
              <a:rPr lang="el-GR" sz="1600" dirty="0">
                <a:ea typeface="Tahoma" panose="020B0604030504040204" pitchFamily="34" charset="0"/>
                <a:cs typeface="Tahoma" panose="020B0604030504040204" pitchFamily="34" charset="0"/>
              </a:rPr>
            </a:br>
            <a:endParaRPr lang="el-GR" sz="1600" dirty="0">
              <a:ea typeface="Tahoma" panose="020B0604030504040204" pitchFamily="34" charset="0"/>
              <a:cs typeface="Tahoma" panose="020B0604030504040204" pitchFamily="34" charset="0"/>
            </a:endParaRPr>
          </a:p>
          <a:p>
            <a:pPr algn="l"/>
            <a:r>
              <a:rPr lang="el-GR" sz="1600" dirty="0">
                <a:ea typeface="Tahoma" panose="020B0604030504040204" pitchFamily="34" charset="0"/>
                <a:cs typeface="Tahoma" panose="020B0604030504040204" pitchFamily="34" charset="0"/>
              </a:rPr>
              <a:t>3. </a:t>
            </a:r>
            <a:r>
              <a:rPr lang="el-GR" sz="1600" b="1" dirty="0">
                <a:ea typeface="Tahoma" panose="020B0604030504040204" pitchFamily="34" charset="0"/>
                <a:cs typeface="Tahoma" panose="020B0604030504040204" pitchFamily="34" charset="0"/>
              </a:rPr>
              <a:t>Μοιραστείτε</a:t>
            </a:r>
            <a:r>
              <a:rPr lang="el-GR" sz="1600" dirty="0">
                <a:ea typeface="Tahoma" panose="020B0604030504040204" pitchFamily="34" charset="0"/>
                <a:cs typeface="Tahoma" panose="020B0604030504040204" pitchFamily="34" charset="0"/>
              </a:rPr>
              <a:t> τις απαντήσεις σας!</a:t>
            </a:r>
          </a:p>
        </p:txBody>
      </p:sp>
      <p:sp>
        <p:nvSpPr>
          <p:cNvPr id="4" name="Rectangle 3">
            <a:extLst>
              <a:ext uri="{FF2B5EF4-FFF2-40B4-BE49-F238E27FC236}">
                <a16:creationId xmlns:a16="http://schemas.microsoft.com/office/drawing/2014/main" id="{065BB301-E5CB-0C1A-CE68-C333FB6C66EE}"/>
              </a:ext>
            </a:extLst>
          </p:cNvPr>
          <p:cNvSpPr/>
          <p:nvPr/>
        </p:nvSpPr>
        <p:spPr>
          <a:xfrm>
            <a:off x="7407723" y="1207312"/>
            <a:ext cx="3758731" cy="4596040"/>
          </a:xfrm>
          <a:prstGeom prst="rect">
            <a:avLst/>
          </a:prstGeom>
          <a:blipFill dpi="0" rotWithShape="1">
            <a:blip r:embed="rId3">
              <a:extLst>
                <a:ext uri="{28A0092B-C50C-407E-A947-70E740481C1C}">
                  <a14:useLocalDpi xmlns:a14="http://schemas.microsoft.com/office/drawing/2010/main" val="0"/>
                </a:ext>
              </a:extLst>
            </a:blip>
            <a:srcRect/>
            <a:stretch>
              <a:fillRect l="-49000" t="-84000" b="-22000"/>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ectangle 8">
            <a:extLst>
              <a:ext uri="{FF2B5EF4-FFF2-40B4-BE49-F238E27FC236}">
                <a16:creationId xmlns:a16="http://schemas.microsoft.com/office/drawing/2014/main" id="{CFB6791F-6056-F66E-ACBC-016849B2411E}"/>
              </a:ext>
            </a:extLst>
          </p:cNvPr>
          <p:cNvSpPr/>
          <p:nvPr/>
        </p:nvSpPr>
        <p:spPr>
          <a:xfrm>
            <a:off x="7407723" y="1207312"/>
            <a:ext cx="3758731" cy="45960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TextBox 9">
            <a:extLst>
              <a:ext uri="{FF2B5EF4-FFF2-40B4-BE49-F238E27FC236}">
                <a16:creationId xmlns:a16="http://schemas.microsoft.com/office/drawing/2014/main" id="{20DD19B5-8335-D86B-502B-B2D6B301DFBE}"/>
              </a:ext>
            </a:extLst>
          </p:cNvPr>
          <p:cNvSpPr txBox="1"/>
          <p:nvPr/>
        </p:nvSpPr>
        <p:spPr>
          <a:xfrm>
            <a:off x="8240688" y="3244334"/>
            <a:ext cx="2239861" cy="369332"/>
          </a:xfrm>
          <a:prstGeom prst="rect">
            <a:avLst/>
          </a:prstGeom>
          <a:noFill/>
        </p:spPr>
        <p:txBody>
          <a:bodyPr wrap="square" rtlCol="0">
            <a:spAutoFit/>
          </a:bodyPr>
          <a:lstStyle/>
          <a:p>
            <a:r>
              <a:rPr lang="en-US">
                <a:solidFill>
                  <a:schemeClr val="bg1"/>
                </a:solidFill>
              </a:rPr>
              <a:t>INSERT IMAGE HERE</a:t>
            </a:r>
            <a:endParaRPr lang="el-GR">
              <a:solidFill>
                <a:schemeClr val="bg1"/>
              </a:solidFill>
            </a:endParaRPr>
          </a:p>
        </p:txBody>
      </p:sp>
      <p:pic>
        <p:nvPicPr>
          <p:cNvPr id="5" name="Εικόνα 4"/>
          <p:cNvPicPr>
            <a:picLocks noChangeAspect="1"/>
          </p:cNvPicPr>
          <p:nvPr/>
        </p:nvPicPr>
        <p:blipFill>
          <a:blip r:embed="rId4"/>
          <a:stretch>
            <a:fillRect/>
          </a:stretch>
        </p:blipFill>
        <p:spPr>
          <a:xfrm>
            <a:off x="7817553" y="2004767"/>
            <a:ext cx="3023362" cy="3023362"/>
          </a:xfrm>
          <a:prstGeom prst="rect">
            <a:avLst/>
          </a:prstGeom>
        </p:spPr>
      </p:pic>
    </p:spTree>
    <p:extLst>
      <p:ext uri="{BB962C8B-B14F-4D97-AF65-F5344CB8AC3E}">
        <p14:creationId xmlns:p14="http://schemas.microsoft.com/office/powerpoint/2010/main" val="4118229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797643E-FCF8-45AF-BA36-CECE7A0A8C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90841" y="1507433"/>
            <a:ext cx="792910" cy="1106313"/>
          </a:xfrm>
          <a:prstGeom prst="rect">
            <a:avLst/>
          </a:prstGeom>
        </p:spPr>
      </p:pic>
      <p:sp>
        <p:nvSpPr>
          <p:cNvPr id="2" name="Rectangle 1">
            <a:extLst>
              <a:ext uri="{FF2B5EF4-FFF2-40B4-BE49-F238E27FC236}">
                <a16:creationId xmlns:a16="http://schemas.microsoft.com/office/drawing/2014/main" id="{E3A58DBE-0EBB-8B2E-57E8-7E526622FE77}"/>
              </a:ext>
            </a:extLst>
          </p:cNvPr>
          <p:cNvSpPr/>
          <p:nvPr/>
        </p:nvSpPr>
        <p:spPr>
          <a:xfrm>
            <a:off x="-103719" y="5509846"/>
            <a:ext cx="2331104" cy="2935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887296" y="467751"/>
            <a:ext cx="5371000" cy="187921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gn="l">
              <a:defRPr/>
            </a:pPr>
            <a:r>
              <a:rPr lang="el-GR" sz="2400" b="1" dirty="0">
                <a:latin typeface="Tahoma" panose="020B0604030504040204" pitchFamily="34" charset="0"/>
                <a:ea typeface="Tahoma" panose="020B0604030504040204" pitchFamily="34" charset="0"/>
                <a:cs typeface="Tahoma" panose="020B0604030504040204" pitchFamily="34" charset="0"/>
              </a:rPr>
              <a:t>Να μην ξεχνάμε</a:t>
            </a:r>
            <a:r>
              <a:rPr kumimoji="0" lang="en-US" sz="2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351692" y="2613747"/>
            <a:ext cx="6857999" cy="3927730"/>
          </a:xfrm>
        </p:spPr>
        <p:txBody>
          <a:bodyPr>
            <a:normAutofit/>
          </a:bodyPr>
          <a:lstStyle/>
          <a:p>
            <a:pPr algn="l"/>
            <a:r>
              <a:rPr lang="el-GR" dirty="0"/>
              <a:t>Οι ερωτήσεις ανοικτού τύπου είναι ισχυρά εργαλεία καθοδήγησης, καθώς μπορούν να διεγείρουν τη μάθηση και τον προβληματισμό.</a:t>
            </a:r>
          </a:p>
          <a:p>
            <a:pPr algn="l"/>
            <a:endParaRPr lang="el-GR" dirty="0"/>
          </a:p>
          <a:p>
            <a:pPr algn="l"/>
            <a:r>
              <a:rPr lang="el-GR" dirty="0"/>
              <a:t>Σε αντίθεση με τις ερωτήσεις κλειστού τύπου που απαιτούν απάντηση με ναι ή όχι, οι ερωτήσεις ανοιχτού τύπου προσκαλούν σε βαθύτερη διερεύνηση, διορατικότητα και ανατροφοδότηση.</a:t>
            </a:r>
            <a:endParaRPr lang="en-US" dirty="0"/>
          </a:p>
        </p:txBody>
      </p:sp>
      <p:sp>
        <p:nvSpPr>
          <p:cNvPr id="4" name="Rectangle 3">
            <a:extLst>
              <a:ext uri="{FF2B5EF4-FFF2-40B4-BE49-F238E27FC236}">
                <a16:creationId xmlns:a16="http://schemas.microsoft.com/office/drawing/2014/main" id="{065BB301-E5CB-0C1A-CE68-C333FB6C66EE}"/>
              </a:ext>
            </a:extLst>
          </p:cNvPr>
          <p:cNvSpPr/>
          <p:nvPr/>
        </p:nvSpPr>
        <p:spPr>
          <a:xfrm>
            <a:off x="7407723" y="1207312"/>
            <a:ext cx="3758731" cy="4596040"/>
          </a:xfrm>
          <a:prstGeom prst="rect">
            <a:avLst/>
          </a:prstGeom>
          <a:blipFill dpi="0" rotWithShape="1">
            <a:blip r:embed="rId3">
              <a:extLst>
                <a:ext uri="{28A0092B-C50C-407E-A947-70E740481C1C}">
                  <a14:useLocalDpi xmlns:a14="http://schemas.microsoft.com/office/drawing/2010/main" val="0"/>
                </a:ext>
              </a:extLst>
            </a:blip>
            <a:srcRect/>
            <a:stretch>
              <a:fillRect l="-49000" t="-84000" b="-22000"/>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FB6791F-6056-F66E-ACBC-016849B2411E}"/>
              </a:ext>
            </a:extLst>
          </p:cNvPr>
          <p:cNvSpPr/>
          <p:nvPr/>
        </p:nvSpPr>
        <p:spPr>
          <a:xfrm>
            <a:off x="7407723" y="1207312"/>
            <a:ext cx="3758731" cy="45960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20DD19B5-8335-D86B-502B-B2D6B301DFBE}"/>
              </a:ext>
            </a:extLst>
          </p:cNvPr>
          <p:cNvSpPr txBox="1"/>
          <p:nvPr/>
        </p:nvSpPr>
        <p:spPr>
          <a:xfrm>
            <a:off x="8240688" y="3244334"/>
            <a:ext cx="22398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INSERT IMAGE HERE</a:t>
            </a: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Εικόνα 4"/>
          <p:cNvPicPr>
            <a:picLocks noChangeAspect="1"/>
          </p:cNvPicPr>
          <p:nvPr/>
        </p:nvPicPr>
        <p:blipFill>
          <a:blip r:embed="rId4"/>
          <a:stretch>
            <a:fillRect/>
          </a:stretch>
        </p:blipFill>
        <p:spPr>
          <a:xfrm>
            <a:off x="7817553" y="2004767"/>
            <a:ext cx="3023362" cy="3023362"/>
          </a:xfrm>
          <a:prstGeom prst="rect">
            <a:avLst/>
          </a:prstGeom>
        </p:spPr>
      </p:pic>
    </p:spTree>
    <p:extLst>
      <p:ext uri="{BB962C8B-B14F-4D97-AF65-F5344CB8AC3E}">
        <p14:creationId xmlns:p14="http://schemas.microsoft.com/office/powerpoint/2010/main" val="3850094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99C7ADA1-3A18-EF51-065D-DE3EFAC22FC1}"/>
              </a:ext>
            </a:extLst>
          </p:cNvPr>
          <p:cNvSpPr/>
          <p:nvPr/>
        </p:nvSpPr>
        <p:spPr>
          <a:xfrm>
            <a:off x="-19050" y="1905000"/>
            <a:ext cx="6438900" cy="5029200"/>
          </a:xfrm>
          <a:custGeom>
            <a:avLst/>
            <a:gdLst>
              <a:gd name="connsiteX0" fmla="*/ 9525 w 6438900"/>
              <a:gd name="connsiteY0" fmla="*/ 0 h 4981575"/>
              <a:gd name="connsiteX1" fmla="*/ 6438900 w 6438900"/>
              <a:gd name="connsiteY1" fmla="*/ 4981575 h 4981575"/>
              <a:gd name="connsiteX2" fmla="*/ 0 w 6438900"/>
              <a:gd name="connsiteY2" fmla="*/ 4933950 h 4981575"/>
              <a:gd name="connsiteX3" fmla="*/ 9525 w 6438900"/>
              <a:gd name="connsiteY3" fmla="*/ 0 h 4981575"/>
            </a:gdLst>
            <a:ahLst/>
            <a:cxnLst>
              <a:cxn ang="0">
                <a:pos x="connsiteX0" y="connsiteY0"/>
              </a:cxn>
              <a:cxn ang="0">
                <a:pos x="connsiteX1" y="connsiteY1"/>
              </a:cxn>
              <a:cxn ang="0">
                <a:pos x="connsiteX2" y="connsiteY2"/>
              </a:cxn>
              <a:cxn ang="0">
                <a:pos x="connsiteX3" y="connsiteY3"/>
              </a:cxn>
            </a:cxnLst>
            <a:rect l="l" t="t" r="r" b="b"/>
            <a:pathLst>
              <a:path w="6438900" h="4981575">
                <a:moveTo>
                  <a:pt x="9525" y="0"/>
                </a:moveTo>
                <a:lnTo>
                  <a:pt x="6438900" y="4981575"/>
                </a:lnTo>
                <a:lnTo>
                  <a:pt x="0" y="4933950"/>
                </a:lnTo>
                <a:lnTo>
                  <a:pt x="9525"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B7305F59-C501-019C-9154-6D3D27C886FF}"/>
              </a:ext>
            </a:extLst>
          </p:cNvPr>
          <p:cNvCxnSpPr>
            <a:cxnSpLocks/>
          </p:cNvCxnSpPr>
          <p:nvPr/>
        </p:nvCxnSpPr>
        <p:spPr>
          <a:xfrm>
            <a:off x="-9525" y="1390650"/>
            <a:ext cx="7143750" cy="54673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reeform: Shape 8">
            <a:extLst>
              <a:ext uri="{FF2B5EF4-FFF2-40B4-BE49-F238E27FC236}">
                <a16:creationId xmlns:a16="http://schemas.microsoft.com/office/drawing/2014/main" id="{457EE0D5-84C4-36CF-A06B-F6A9D3C33283}"/>
              </a:ext>
            </a:extLst>
          </p:cNvPr>
          <p:cNvSpPr/>
          <p:nvPr/>
        </p:nvSpPr>
        <p:spPr>
          <a:xfrm>
            <a:off x="1714500" y="76200"/>
            <a:ext cx="10477500" cy="6791325"/>
          </a:xfrm>
          <a:custGeom>
            <a:avLst/>
            <a:gdLst>
              <a:gd name="connsiteX0" fmla="*/ 0 w 10487025"/>
              <a:gd name="connsiteY0" fmla="*/ 6791325 h 6791325"/>
              <a:gd name="connsiteX1" fmla="*/ 6781800 w 10487025"/>
              <a:gd name="connsiteY1" fmla="*/ 0 h 6791325"/>
              <a:gd name="connsiteX2" fmla="*/ 10487025 w 10487025"/>
              <a:gd name="connsiteY2" fmla="*/ 3943350 h 6791325"/>
              <a:gd name="connsiteX3" fmla="*/ 10477500 w 10487025"/>
              <a:gd name="connsiteY3" fmla="*/ 6791325 h 6791325"/>
              <a:gd name="connsiteX4" fmla="*/ 0 w 10487025"/>
              <a:gd name="connsiteY4" fmla="*/ 6791325 h 6791325"/>
              <a:gd name="connsiteX0" fmla="*/ 0 w 10477500"/>
              <a:gd name="connsiteY0" fmla="*/ 6791325 h 6791325"/>
              <a:gd name="connsiteX1" fmla="*/ 6781800 w 10477500"/>
              <a:gd name="connsiteY1" fmla="*/ 0 h 6791325"/>
              <a:gd name="connsiteX2" fmla="*/ 10467975 w 10477500"/>
              <a:gd name="connsiteY2" fmla="*/ 3543300 h 6791325"/>
              <a:gd name="connsiteX3" fmla="*/ 10477500 w 10477500"/>
              <a:gd name="connsiteY3" fmla="*/ 6791325 h 6791325"/>
              <a:gd name="connsiteX4" fmla="*/ 0 w 10477500"/>
              <a:gd name="connsiteY4" fmla="*/ 6791325 h 6791325"/>
              <a:gd name="connsiteX0" fmla="*/ 0 w 10477500"/>
              <a:gd name="connsiteY0" fmla="*/ 6791325 h 6791325"/>
              <a:gd name="connsiteX1" fmla="*/ 6781800 w 10477500"/>
              <a:gd name="connsiteY1" fmla="*/ 0 h 6791325"/>
              <a:gd name="connsiteX2" fmla="*/ 10467975 w 10477500"/>
              <a:gd name="connsiteY2" fmla="*/ 3514725 h 6791325"/>
              <a:gd name="connsiteX3" fmla="*/ 10477500 w 10477500"/>
              <a:gd name="connsiteY3" fmla="*/ 6791325 h 6791325"/>
              <a:gd name="connsiteX4" fmla="*/ 0 w 10477500"/>
              <a:gd name="connsiteY4" fmla="*/ 6791325 h 6791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0" h="6791325">
                <a:moveTo>
                  <a:pt x="0" y="6791325"/>
                </a:moveTo>
                <a:lnTo>
                  <a:pt x="6781800" y="0"/>
                </a:lnTo>
                <a:lnTo>
                  <a:pt x="10467975" y="3514725"/>
                </a:lnTo>
                <a:lnTo>
                  <a:pt x="10477500" y="6791325"/>
                </a:lnTo>
                <a:lnTo>
                  <a:pt x="0" y="6791325"/>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E8B027A-D434-DC5D-140A-F3D6EF6E8D4A}"/>
              </a:ext>
            </a:extLst>
          </p:cNvPr>
          <p:cNvSpPr>
            <a:spLocks noGrp="1"/>
          </p:cNvSpPr>
          <p:nvPr>
            <p:ph type="title"/>
          </p:nvPr>
        </p:nvSpPr>
        <p:spPr>
          <a:xfrm>
            <a:off x="6953250" y="2533651"/>
            <a:ext cx="4552950" cy="1295400"/>
          </a:xfrm>
        </p:spPr>
        <p:txBody>
          <a:bodyPr>
            <a:normAutofit/>
          </a:bodyPr>
          <a:lstStyle/>
          <a:p>
            <a:r>
              <a:rPr lang="el-GR" sz="3600" b="1" dirty="0">
                <a:solidFill>
                  <a:schemeClr val="bg1"/>
                </a:solidFill>
              </a:rPr>
              <a:t>Ένα διάλειμμα;</a:t>
            </a:r>
            <a:br>
              <a:rPr lang="el-GR" sz="1400" dirty="0"/>
            </a:br>
            <a:r>
              <a:rPr lang="en-US" sz="3600" b="1" dirty="0">
                <a:solidFill>
                  <a:schemeClr val="bg1"/>
                </a:solidFill>
                <a:latin typeface="Franklin Gothic Book" panose="020B0503020102020204" pitchFamily="34" charset="0"/>
              </a:rPr>
              <a:t>		</a:t>
            </a:r>
            <a:endParaRPr lang="el-GR" sz="3600" b="1" dirty="0">
              <a:solidFill>
                <a:schemeClr val="bg1"/>
              </a:solidFill>
              <a:latin typeface="Franklin Gothic Book" panose="020B0503020102020204" pitchFamily="34" charset="0"/>
            </a:endParaRPr>
          </a:p>
        </p:txBody>
      </p:sp>
      <p:sp>
        <p:nvSpPr>
          <p:cNvPr id="3" name="Content Placeholder 2">
            <a:extLst>
              <a:ext uri="{FF2B5EF4-FFF2-40B4-BE49-F238E27FC236}">
                <a16:creationId xmlns:a16="http://schemas.microsoft.com/office/drawing/2014/main" id="{E6607A05-6DBF-DEA8-3E64-C75703393A92}"/>
              </a:ext>
            </a:extLst>
          </p:cNvPr>
          <p:cNvSpPr>
            <a:spLocks noGrp="1"/>
          </p:cNvSpPr>
          <p:nvPr>
            <p:ph idx="1"/>
          </p:nvPr>
        </p:nvSpPr>
        <p:spPr>
          <a:xfrm>
            <a:off x="4062412" y="4419600"/>
            <a:ext cx="7702062" cy="2045427"/>
          </a:xfrm>
        </p:spPr>
        <p:txBody>
          <a:bodyPr>
            <a:normAutofit/>
          </a:bodyPr>
          <a:lstStyle/>
          <a:p>
            <a:pPr marL="0" indent="0" algn="ctr">
              <a:buNone/>
            </a:pPr>
            <a:r>
              <a:rPr lang="el-GR" b="1" dirty="0">
                <a:solidFill>
                  <a:schemeClr val="bg1"/>
                </a:solidFill>
              </a:rPr>
              <a:t>Ναι παρακαλώ</a:t>
            </a:r>
            <a:r>
              <a:rPr lang="en-US" b="1" dirty="0">
                <a:solidFill>
                  <a:schemeClr val="bg1"/>
                </a:solidFill>
              </a:rPr>
              <a:t>!</a:t>
            </a:r>
            <a:endParaRPr lang="el-GR" b="1" dirty="0">
              <a:solidFill>
                <a:schemeClr val="bg1"/>
              </a:solidFill>
            </a:endParaRPr>
          </a:p>
        </p:txBody>
      </p:sp>
      <p:pic>
        <p:nvPicPr>
          <p:cNvPr id="5" name="Εικόνα 4"/>
          <p:cNvPicPr>
            <a:picLocks noChangeAspect="1"/>
          </p:cNvPicPr>
          <p:nvPr/>
        </p:nvPicPr>
        <p:blipFill>
          <a:blip r:embed="rId2"/>
          <a:stretch>
            <a:fillRect/>
          </a:stretch>
        </p:blipFill>
        <p:spPr>
          <a:xfrm>
            <a:off x="2414588" y="513800"/>
            <a:ext cx="2782399" cy="2782399"/>
          </a:xfrm>
          <a:prstGeom prst="rect">
            <a:avLst/>
          </a:prstGeom>
        </p:spPr>
      </p:pic>
    </p:spTree>
    <p:extLst>
      <p:ext uri="{BB962C8B-B14F-4D97-AF65-F5344CB8AC3E}">
        <p14:creationId xmlns:p14="http://schemas.microsoft.com/office/powerpoint/2010/main" val="597798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A58DBE-0EBB-8B2E-57E8-7E526622FE77}"/>
              </a:ext>
            </a:extLst>
          </p:cNvPr>
          <p:cNvSpPr/>
          <p:nvPr/>
        </p:nvSpPr>
        <p:spPr>
          <a:xfrm>
            <a:off x="3905573" y="1239864"/>
            <a:ext cx="1534332" cy="415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1678807" y="1070391"/>
            <a:ext cx="8031575" cy="8577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lvl="0">
              <a:defRPr/>
            </a:pPr>
            <a:r>
              <a:rPr lang="el-GR" sz="3600" dirty="0">
                <a:solidFill>
                  <a:prstClr val="black"/>
                </a:solidFill>
                <a:latin typeface="Franklin Gothic Book" panose="020B0503020102020204" pitchFamily="34" charset="0"/>
              </a:rPr>
              <a:t>Ενεργή Εποικοδομητική Ανταπόκριση</a:t>
            </a:r>
            <a:endParaRPr kumimoji="0" lang="en-US" sz="3600" b="0" i="0" u="none" strike="noStrike" kern="1200" cap="none" spc="0" normalizeH="0" baseline="0" noProof="0" dirty="0">
              <a:ln>
                <a:noFill/>
              </a:ln>
              <a:solidFill>
                <a:prstClr val="black"/>
              </a:solidFill>
              <a:effectLst/>
              <a:uLnTx/>
              <a:uFillTx/>
              <a:latin typeface="Franklin Gothic Book" panose="020B0503020102020204" pitchFamily="34" charset="0"/>
              <a:ea typeface="+mj-ea"/>
              <a:cs typeface="+mj-cs"/>
            </a:endParaRP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457200" y="2582335"/>
            <a:ext cx="10955216" cy="3802311"/>
          </a:xfrm>
        </p:spPr>
        <p:txBody>
          <a:bodyPr>
            <a:normAutofit/>
          </a:bodyPr>
          <a:lstStyle/>
          <a:p>
            <a:pPr algn="l"/>
            <a:r>
              <a:rPr lang="el-GR" sz="2000" dirty="0">
                <a:ea typeface="Tahoma" panose="020B0604030504040204" pitchFamily="34" charset="0"/>
                <a:cs typeface="Tahoma" panose="020B0604030504040204" pitchFamily="34" charset="0"/>
              </a:rPr>
              <a:t>Πριν από την επόμενη δραστηριότητα, ας δούμε μερικές πρόσθετες έννοιες σχετικά με την επικοινωνία:</a:t>
            </a:r>
          </a:p>
          <a:p>
            <a:pPr algn="l"/>
            <a:r>
              <a:rPr lang="el-GR" sz="2000" dirty="0">
                <a:ea typeface="Tahoma" panose="020B0604030504040204" pitchFamily="34" charset="0"/>
                <a:cs typeface="Tahoma" panose="020B0604030504040204" pitchFamily="34" charset="0"/>
              </a:rPr>
              <a:t>Είναι μια απλή και κατανοητή τεχνική που μπορεί να βοηθήσει τους ανθρώπους να βελτιώσουν τις στενές τους σχέσεις, επιτρέποντας (για παράδειγμα) στους μέντορες να ανταποκρίνονται πιο ενεργά και εποικοδομητικά, παρατηρώντας και αντανακλώντας όταν τα πράγματα πάνε καλά για τους καθοδηγούμενους τους.</a:t>
            </a:r>
          </a:p>
          <a:p>
            <a:pPr algn="l"/>
            <a:r>
              <a:rPr lang="el-GR" sz="2000" dirty="0">
                <a:ea typeface="Tahoma" panose="020B0604030504040204" pitchFamily="34" charset="0"/>
                <a:cs typeface="Tahoma" panose="020B0604030504040204" pitchFamily="34" charset="0"/>
              </a:rPr>
              <a:t>Η Ενεργός Εποικοδομητική Ανταπόκριση ξεκινά με την Ενεργή Ακρόαση!</a:t>
            </a:r>
            <a:endParaRPr lang="en-US" sz="2000" dirty="0">
              <a:ea typeface="Tahoma" panose="020B0604030504040204" pitchFamily="34" charset="0"/>
              <a:cs typeface="Tahoma" panose="020B0604030504040204" pitchFamily="34" charset="0"/>
            </a:endParaRPr>
          </a:p>
        </p:txBody>
      </p:sp>
      <p:sp>
        <p:nvSpPr>
          <p:cNvPr id="9" name="Rectangle 8">
            <a:extLst>
              <a:ext uri="{FF2B5EF4-FFF2-40B4-BE49-F238E27FC236}">
                <a16:creationId xmlns:a16="http://schemas.microsoft.com/office/drawing/2014/main" id="{7B144CC6-098F-5573-E1F4-C9651571446C}"/>
              </a:ext>
            </a:extLst>
          </p:cNvPr>
          <p:cNvSpPr/>
          <p:nvPr/>
        </p:nvSpPr>
        <p:spPr>
          <a:xfrm flipV="1">
            <a:off x="4652871" y="2341954"/>
            <a:ext cx="221704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E056BC-2E27-FA66-AD43-C077C9739D2E}"/>
              </a:ext>
            </a:extLst>
          </p:cNvPr>
          <p:cNvSpPr/>
          <p:nvPr/>
        </p:nvSpPr>
        <p:spPr>
          <a:xfrm flipV="1">
            <a:off x="11640996" y="2899973"/>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Εικόνα 3"/>
          <p:cNvPicPr>
            <a:picLocks noChangeAspect="1"/>
          </p:cNvPicPr>
          <p:nvPr/>
        </p:nvPicPr>
        <p:blipFill>
          <a:blip r:embed="rId2"/>
          <a:stretch>
            <a:fillRect/>
          </a:stretch>
        </p:blipFill>
        <p:spPr>
          <a:xfrm>
            <a:off x="9198880" y="538327"/>
            <a:ext cx="2322777" cy="1963082"/>
          </a:xfrm>
          <a:prstGeom prst="rect">
            <a:avLst/>
          </a:prstGeom>
        </p:spPr>
      </p:pic>
      <p:pic>
        <p:nvPicPr>
          <p:cNvPr id="6" name="Εικόνα 5"/>
          <p:cNvPicPr>
            <a:picLocks noChangeAspect="1"/>
          </p:cNvPicPr>
          <p:nvPr/>
        </p:nvPicPr>
        <p:blipFill>
          <a:blip r:embed="rId3"/>
          <a:stretch>
            <a:fillRect/>
          </a:stretch>
        </p:blipFill>
        <p:spPr>
          <a:xfrm>
            <a:off x="146598" y="538327"/>
            <a:ext cx="1627773" cy="1755800"/>
          </a:xfrm>
          <a:prstGeom prst="rect">
            <a:avLst/>
          </a:prstGeom>
        </p:spPr>
      </p:pic>
    </p:spTree>
    <p:extLst>
      <p:ext uri="{BB962C8B-B14F-4D97-AF65-F5344CB8AC3E}">
        <p14:creationId xmlns:p14="http://schemas.microsoft.com/office/powerpoint/2010/main" val="2627323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797643E-FCF8-45AF-BA36-CECE7A0A8C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90841" y="1507433"/>
            <a:ext cx="792910" cy="1106313"/>
          </a:xfrm>
          <a:prstGeom prst="rect">
            <a:avLst/>
          </a:prstGeom>
        </p:spPr>
      </p:pic>
      <p:sp>
        <p:nvSpPr>
          <p:cNvPr id="2" name="Rectangle 1">
            <a:extLst>
              <a:ext uri="{FF2B5EF4-FFF2-40B4-BE49-F238E27FC236}">
                <a16:creationId xmlns:a16="http://schemas.microsoft.com/office/drawing/2014/main" id="{E3A58DBE-0EBB-8B2E-57E8-7E526622FE77}"/>
              </a:ext>
            </a:extLst>
          </p:cNvPr>
          <p:cNvSpPr/>
          <p:nvPr/>
        </p:nvSpPr>
        <p:spPr>
          <a:xfrm>
            <a:off x="-103719" y="5509846"/>
            <a:ext cx="2331104" cy="2935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729034" y="179794"/>
            <a:ext cx="5371000" cy="83953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l-GR" sz="3600" b="0" i="0" u="none" strike="noStrike" kern="1200" cap="none" spc="0" normalizeH="0" baseline="0" noProof="0" dirty="0">
                <a:ln>
                  <a:noFill/>
                </a:ln>
                <a:solidFill>
                  <a:prstClr val="black"/>
                </a:solidFill>
                <a:effectLst/>
                <a:uLnTx/>
                <a:uFillTx/>
                <a:latin typeface="Franklin Gothic Book" panose="020B0503020102020204" pitchFamily="34" charset="0"/>
                <a:ea typeface="+mj-ea"/>
                <a:cs typeface="+mj-cs"/>
              </a:rPr>
              <a:t>Δραστηριότητα</a:t>
            </a:r>
            <a:endParaRPr kumimoji="0" lang="en-US" sz="3600" b="0" i="0" u="none" strike="noStrike" kern="1200" cap="none" spc="0" normalizeH="0" baseline="0" noProof="0" dirty="0">
              <a:ln>
                <a:noFill/>
              </a:ln>
              <a:solidFill>
                <a:prstClr val="black"/>
              </a:solidFill>
              <a:effectLst/>
              <a:uLnTx/>
              <a:uFillTx/>
              <a:latin typeface="Franklin Gothic Book" panose="020B0503020102020204" pitchFamily="34" charset="0"/>
              <a:ea typeface="+mj-ea"/>
              <a:cs typeface="+mj-cs"/>
            </a:endParaRP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589085" y="1207312"/>
            <a:ext cx="6493099" cy="5378126"/>
          </a:xfrm>
        </p:spPr>
        <p:txBody>
          <a:bodyPr>
            <a:normAutofit/>
          </a:bodyPr>
          <a:lstStyle/>
          <a:p>
            <a:pPr marL="342900" indent="-342900" algn="l">
              <a:buAutoNum type="arabicPeriod"/>
            </a:pPr>
            <a:r>
              <a:rPr lang="el-GR" sz="2000" dirty="0">
                <a:ea typeface="Tahoma" panose="020B0604030504040204" pitchFamily="34" charset="0"/>
                <a:cs typeface="Tahoma" panose="020B0604030504040204" pitchFamily="34" charset="0"/>
              </a:rPr>
              <a:t>Ο εκπαιδευτής ξεκινά μια ιστορία με μια εναρκτήρια ατάκα.</a:t>
            </a:r>
          </a:p>
          <a:p>
            <a:pPr marL="342900" indent="-342900" algn="l">
              <a:buAutoNum type="arabicPeriod"/>
            </a:pPr>
            <a:r>
              <a:rPr lang="el-GR" sz="2000" dirty="0">
                <a:ea typeface="Tahoma" panose="020B0604030504040204" pitchFamily="34" charset="0"/>
                <a:cs typeface="Tahoma" panose="020B0604030504040204" pitchFamily="34" charset="0"/>
              </a:rPr>
              <a:t>Κάθε μέλος της ομάδας συνεχίζει προσθέτοντας μια πρόταση. Η ιστορία κινείται γρήγορα από το ένα μέλος στο άλλο.</a:t>
            </a:r>
          </a:p>
          <a:p>
            <a:pPr marL="342900" indent="-342900" algn="l">
              <a:buAutoNum type="arabicPeriod"/>
            </a:pPr>
            <a:r>
              <a:rPr lang="el-GR" sz="2000" dirty="0">
                <a:ea typeface="Tahoma" panose="020B0604030504040204" pitchFamily="34" charset="0"/>
                <a:cs typeface="Tahoma" panose="020B0604030504040204" pitchFamily="34" charset="0"/>
              </a:rPr>
              <a:t>Ο τελευταίος συμμετέχων αφηγείται ολόκληρη την ιστορία.</a:t>
            </a:r>
            <a:endParaRPr lang="en-US" sz="2000" dirty="0">
              <a:ea typeface="Tahoma" panose="020B0604030504040204" pitchFamily="34" charset="0"/>
              <a:cs typeface="Tahoma" panose="020B0604030504040204" pitchFamily="34" charset="0"/>
            </a:endParaRPr>
          </a:p>
          <a:p>
            <a:pPr marL="342900" indent="-342900" algn="l">
              <a:buAutoNum type="arabicPeriod"/>
            </a:pPr>
            <a:r>
              <a:rPr lang="el-GR" sz="2000" dirty="0">
                <a:ea typeface="Tahoma" panose="020B0604030504040204" pitchFamily="34" charset="0"/>
                <a:cs typeface="Tahoma" panose="020B0604030504040204" pitchFamily="34" charset="0"/>
              </a:rPr>
              <a:t>Ανατροφοδότηση από τη δραστηριότητα.</a:t>
            </a:r>
            <a:endParaRPr lang="en-US" sz="2000" dirty="0">
              <a:ea typeface="Tahoma" panose="020B0604030504040204" pitchFamily="34" charset="0"/>
              <a:cs typeface="Tahoma" panose="020B0604030504040204" pitchFamily="34" charset="0"/>
            </a:endParaRPr>
          </a:p>
          <a:p>
            <a:pPr algn="l"/>
            <a:r>
              <a:rPr lang="el-GR" sz="1600" b="1" i="1" dirty="0">
                <a:solidFill>
                  <a:srgbClr val="0070C0"/>
                </a:solidFill>
                <a:ea typeface="Tahoma" panose="020B0604030504040204" pitchFamily="34" charset="0"/>
                <a:cs typeface="Tahoma" panose="020B0604030504040204" pitchFamily="34" charset="0"/>
              </a:rPr>
              <a:t>Παραδείγματα εναρκτήριων ατάκες:</a:t>
            </a:r>
            <a:br>
              <a:rPr lang="el-GR" sz="1600" dirty="0">
                <a:solidFill>
                  <a:srgbClr val="0070C0"/>
                </a:solidFill>
                <a:ea typeface="Tahoma" panose="020B0604030504040204" pitchFamily="34" charset="0"/>
                <a:cs typeface="Tahoma" panose="020B0604030504040204" pitchFamily="34" charset="0"/>
              </a:rPr>
            </a:br>
            <a:endParaRPr lang="el-GR" sz="1600" dirty="0">
              <a:solidFill>
                <a:srgbClr val="0070C0"/>
              </a:solidFill>
              <a:ea typeface="Tahoma" panose="020B0604030504040204" pitchFamily="34" charset="0"/>
              <a:cs typeface="Tahoma" panose="020B0604030504040204" pitchFamily="34" charset="0"/>
            </a:endParaRPr>
          </a:p>
          <a:p>
            <a:pPr algn="l"/>
            <a:r>
              <a:rPr lang="el-GR" sz="1600" b="1" i="1" dirty="0">
                <a:solidFill>
                  <a:srgbClr val="0070C0"/>
                </a:solidFill>
                <a:ea typeface="Tahoma" panose="020B0604030504040204" pitchFamily="34" charset="0"/>
                <a:cs typeface="Tahoma" panose="020B0604030504040204" pitchFamily="34" charset="0"/>
              </a:rPr>
              <a:t>- «Σήμερα το πρωί, ο καθοδηγούμενος φαινόταν πολύ αναστατωμένος και ανήσυχος»</a:t>
            </a:r>
            <a:br>
              <a:rPr lang="el-GR" sz="1600" dirty="0">
                <a:solidFill>
                  <a:srgbClr val="0070C0"/>
                </a:solidFill>
                <a:ea typeface="Tahoma" panose="020B0604030504040204" pitchFamily="34" charset="0"/>
                <a:cs typeface="Tahoma" panose="020B0604030504040204" pitchFamily="34" charset="0"/>
              </a:rPr>
            </a:br>
            <a:endParaRPr lang="el-GR" sz="1600" dirty="0">
              <a:solidFill>
                <a:srgbClr val="0070C0"/>
              </a:solidFill>
              <a:ea typeface="Tahoma" panose="020B0604030504040204" pitchFamily="34" charset="0"/>
              <a:cs typeface="Tahoma" panose="020B0604030504040204" pitchFamily="34" charset="0"/>
            </a:endParaRPr>
          </a:p>
          <a:p>
            <a:pPr algn="l"/>
            <a:r>
              <a:rPr lang="el-GR" sz="1600" b="1" i="1" dirty="0">
                <a:solidFill>
                  <a:srgbClr val="0070C0"/>
                </a:solidFill>
                <a:ea typeface="Tahoma" panose="020B0604030504040204" pitchFamily="34" charset="0"/>
                <a:cs typeface="Tahoma" panose="020B0604030504040204" pitchFamily="34" charset="0"/>
              </a:rPr>
              <a:t>- «Ο συντονιστής καθοδήγησης κάλεσε τον μέντορα στο γραφείο του για να συζητήσουν περισσότερα γι' αυτό»</a:t>
            </a:r>
            <a:endParaRPr lang="el-GR" sz="1600" dirty="0">
              <a:solidFill>
                <a:srgbClr val="0070C0"/>
              </a:solidFill>
              <a:ea typeface="Tahoma" panose="020B0604030504040204" pitchFamily="34" charset="0"/>
              <a:cs typeface="Tahoma" panose="020B0604030504040204" pitchFamily="34" charset="0"/>
            </a:endParaRPr>
          </a:p>
          <a:p>
            <a:pPr algn="l"/>
            <a:endParaRPr lang="en-US" sz="2000" dirty="0"/>
          </a:p>
        </p:txBody>
      </p:sp>
      <p:sp>
        <p:nvSpPr>
          <p:cNvPr id="4" name="Rectangle 3">
            <a:extLst>
              <a:ext uri="{FF2B5EF4-FFF2-40B4-BE49-F238E27FC236}">
                <a16:creationId xmlns:a16="http://schemas.microsoft.com/office/drawing/2014/main" id="{065BB301-E5CB-0C1A-CE68-C333FB6C66EE}"/>
              </a:ext>
            </a:extLst>
          </p:cNvPr>
          <p:cNvSpPr/>
          <p:nvPr/>
        </p:nvSpPr>
        <p:spPr>
          <a:xfrm>
            <a:off x="7407723" y="1207312"/>
            <a:ext cx="3758731" cy="4596040"/>
          </a:xfrm>
          <a:prstGeom prst="rect">
            <a:avLst/>
          </a:prstGeom>
          <a:blipFill dpi="0" rotWithShape="1">
            <a:blip r:embed="rId3">
              <a:extLst>
                <a:ext uri="{28A0092B-C50C-407E-A947-70E740481C1C}">
                  <a14:useLocalDpi xmlns:a14="http://schemas.microsoft.com/office/drawing/2010/main" val="0"/>
                </a:ext>
              </a:extLst>
            </a:blip>
            <a:srcRect/>
            <a:stretch>
              <a:fillRect l="-49000" t="-84000" b="-22000"/>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FB6791F-6056-F66E-ACBC-016849B2411E}"/>
              </a:ext>
            </a:extLst>
          </p:cNvPr>
          <p:cNvSpPr/>
          <p:nvPr/>
        </p:nvSpPr>
        <p:spPr>
          <a:xfrm>
            <a:off x="7407723" y="1207312"/>
            <a:ext cx="3758731" cy="45960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20DD19B5-8335-D86B-502B-B2D6B301DFBE}"/>
              </a:ext>
            </a:extLst>
          </p:cNvPr>
          <p:cNvSpPr txBox="1"/>
          <p:nvPr/>
        </p:nvSpPr>
        <p:spPr>
          <a:xfrm>
            <a:off x="8240688" y="3244334"/>
            <a:ext cx="22398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INSERT IMAGE HERE</a:t>
            </a: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Εικόνα 4"/>
          <p:cNvPicPr>
            <a:picLocks noChangeAspect="1"/>
          </p:cNvPicPr>
          <p:nvPr/>
        </p:nvPicPr>
        <p:blipFill>
          <a:blip r:embed="rId4"/>
          <a:stretch>
            <a:fillRect/>
          </a:stretch>
        </p:blipFill>
        <p:spPr>
          <a:xfrm>
            <a:off x="7817553" y="2004767"/>
            <a:ext cx="3023362" cy="3023362"/>
          </a:xfrm>
          <a:prstGeom prst="rect">
            <a:avLst/>
          </a:prstGeom>
        </p:spPr>
      </p:pic>
    </p:spTree>
    <p:extLst>
      <p:ext uri="{BB962C8B-B14F-4D97-AF65-F5344CB8AC3E}">
        <p14:creationId xmlns:p14="http://schemas.microsoft.com/office/powerpoint/2010/main" val="158993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99C7ADA1-3A18-EF51-065D-DE3EFAC22FC1}"/>
              </a:ext>
            </a:extLst>
          </p:cNvPr>
          <p:cNvSpPr/>
          <p:nvPr/>
        </p:nvSpPr>
        <p:spPr>
          <a:xfrm>
            <a:off x="-19050" y="1905000"/>
            <a:ext cx="6438900" cy="5029200"/>
          </a:xfrm>
          <a:custGeom>
            <a:avLst/>
            <a:gdLst>
              <a:gd name="connsiteX0" fmla="*/ 9525 w 6438900"/>
              <a:gd name="connsiteY0" fmla="*/ 0 h 4981575"/>
              <a:gd name="connsiteX1" fmla="*/ 6438900 w 6438900"/>
              <a:gd name="connsiteY1" fmla="*/ 4981575 h 4981575"/>
              <a:gd name="connsiteX2" fmla="*/ 0 w 6438900"/>
              <a:gd name="connsiteY2" fmla="*/ 4933950 h 4981575"/>
              <a:gd name="connsiteX3" fmla="*/ 9525 w 6438900"/>
              <a:gd name="connsiteY3" fmla="*/ 0 h 4981575"/>
            </a:gdLst>
            <a:ahLst/>
            <a:cxnLst>
              <a:cxn ang="0">
                <a:pos x="connsiteX0" y="connsiteY0"/>
              </a:cxn>
              <a:cxn ang="0">
                <a:pos x="connsiteX1" y="connsiteY1"/>
              </a:cxn>
              <a:cxn ang="0">
                <a:pos x="connsiteX2" y="connsiteY2"/>
              </a:cxn>
              <a:cxn ang="0">
                <a:pos x="connsiteX3" y="connsiteY3"/>
              </a:cxn>
            </a:cxnLst>
            <a:rect l="l" t="t" r="r" b="b"/>
            <a:pathLst>
              <a:path w="6438900" h="4981575">
                <a:moveTo>
                  <a:pt x="9525" y="0"/>
                </a:moveTo>
                <a:lnTo>
                  <a:pt x="6438900" y="4981575"/>
                </a:lnTo>
                <a:lnTo>
                  <a:pt x="0" y="4933950"/>
                </a:lnTo>
                <a:lnTo>
                  <a:pt x="9525"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B7305F59-C501-019C-9154-6D3D27C886FF}"/>
              </a:ext>
            </a:extLst>
          </p:cNvPr>
          <p:cNvCxnSpPr>
            <a:cxnSpLocks/>
          </p:cNvCxnSpPr>
          <p:nvPr/>
        </p:nvCxnSpPr>
        <p:spPr>
          <a:xfrm>
            <a:off x="-9525" y="1390650"/>
            <a:ext cx="7143750" cy="54673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reeform: Shape 8">
            <a:extLst>
              <a:ext uri="{FF2B5EF4-FFF2-40B4-BE49-F238E27FC236}">
                <a16:creationId xmlns:a16="http://schemas.microsoft.com/office/drawing/2014/main" id="{457EE0D5-84C4-36CF-A06B-F6A9D3C33283}"/>
              </a:ext>
            </a:extLst>
          </p:cNvPr>
          <p:cNvSpPr/>
          <p:nvPr/>
        </p:nvSpPr>
        <p:spPr>
          <a:xfrm>
            <a:off x="1793631" y="66675"/>
            <a:ext cx="10477500" cy="6791325"/>
          </a:xfrm>
          <a:custGeom>
            <a:avLst/>
            <a:gdLst>
              <a:gd name="connsiteX0" fmla="*/ 0 w 10487025"/>
              <a:gd name="connsiteY0" fmla="*/ 6791325 h 6791325"/>
              <a:gd name="connsiteX1" fmla="*/ 6781800 w 10487025"/>
              <a:gd name="connsiteY1" fmla="*/ 0 h 6791325"/>
              <a:gd name="connsiteX2" fmla="*/ 10487025 w 10487025"/>
              <a:gd name="connsiteY2" fmla="*/ 3943350 h 6791325"/>
              <a:gd name="connsiteX3" fmla="*/ 10477500 w 10487025"/>
              <a:gd name="connsiteY3" fmla="*/ 6791325 h 6791325"/>
              <a:gd name="connsiteX4" fmla="*/ 0 w 10487025"/>
              <a:gd name="connsiteY4" fmla="*/ 6791325 h 6791325"/>
              <a:gd name="connsiteX0" fmla="*/ 0 w 10477500"/>
              <a:gd name="connsiteY0" fmla="*/ 6791325 h 6791325"/>
              <a:gd name="connsiteX1" fmla="*/ 6781800 w 10477500"/>
              <a:gd name="connsiteY1" fmla="*/ 0 h 6791325"/>
              <a:gd name="connsiteX2" fmla="*/ 10467975 w 10477500"/>
              <a:gd name="connsiteY2" fmla="*/ 3543300 h 6791325"/>
              <a:gd name="connsiteX3" fmla="*/ 10477500 w 10477500"/>
              <a:gd name="connsiteY3" fmla="*/ 6791325 h 6791325"/>
              <a:gd name="connsiteX4" fmla="*/ 0 w 10477500"/>
              <a:gd name="connsiteY4" fmla="*/ 6791325 h 6791325"/>
              <a:gd name="connsiteX0" fmla="*/ 0 w 10477500"/>
              <a:gd name="connsiteY0" fmla="*/ 6791325 h 6791325"/>
              <a:gd name="connsiteX1" fmla="*/ 6781800 w 10477500"/>
              <a:gd name="connsiteY1" fmla="*/ 0 h 6791325"/>
              <a:gd name="connsiteX2" fmla="*/ 10467975 w 10477500"/>
              <a:gd name="connsiteY2" fmla="*/ 3514725 h 6791325"/>
              <a:gd name="connsiteX3" fmla="*/ 10477500 w 10477500"/>
              <a:gd name="connsiteY3" fmla="*/ 6791325 h 6791325"/>
              <a:gd name="connsiteX4" fmla="*/ 0 w 10477500"/>
              <a:gd name="connsiteY4" fmla="*/ 6791325 h 6791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0" h="6791325">
                <a:moveTo>
                  <a:pt x="0" y="6791325"/>
                </a:moveTo>
                <a:lnTo>
                  <a:pt x="6781800" y="0"/>
                </a:lnTo>
                <a:lnTo>
                  <a:pt x="10467975" y="3514725"/>
                </a:lnTo>
                <a:lnTo>
                  <a:pt x="10477500" y="6791325"/>
                </a:lnTo>
                <a:lnTo>
                  <a:pt x="0" y="6791325"/>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E8B027A-D434-DC5D-140A-F3D6EF6E8D4A}"/>
              </a:ext>
            </a:extLst>
          </p:cNvPr>
          <p:cNvSpPr>
            <a:spLocks noGrp="1"/>
          </p:cNvSpPr>
          <p:nvPr>
            <p:ph type="title"/>
          </p:nvPr>
        </p:nvSpPr>
        <p:spPr>
          <a:xfrm>
            <a:off x="7243396" y="1469781"/>
            <a:ext cx="3489813" cy="1295400"/>
          </a:xfrm>
        </p:spPr>
        <p:txBody>
          <a:bodyPr>
            <a:normAutofit/>
          </a:bodyPr>
          <a:lstStyle/>
          <a:p>
            <a:r>
              <a:rPr lang="el-GR" sz="3600" b="1" dirty="0">
                <a:solidFill>
                  <a:schemeClr val="bg1"/>
                </a:solidFill>
                <a:latin typeface="Franklin Gothic Book" panose="020B0503020102020204" pitchFamily="34" charset="0"/>
              </a:rPr>
              <a:t>ξανά</a:t>
            </a:r>
            <a:r>
              <a:rPr lang="en-US" sz="3600" b="1" dirty="0">
                <a:solidFill>
                  <a:schemeClr val="bg1"/>
                </a:solidFill>
                <a:latin typeface="Franklin Gothic Book" panose="020B0503020102020204" pitchFamily="34" charset="0"/>
              </a:rPr>
              <a:t>:		</a:t>
            </a:r>
            <a:endParaRPr lang="el-GR" sz="3600" b="1" dirty="0">
              <a:solidFill>
                <a:schemeClr val="bg1"/>
              </a:solidFill>
              <a:latin typeface="Franklin Gothic Book" panose="020B0503020102020204" pitchFamily="34" charset="0"/>
            </a:endParaRPr>
          </a:p>
        </p:txBody>
      </p:sp>
      <p:sp>
        <p:nvSpPr>
          <p:cNvPr id="3" name="Content Placeholder 2">
            <a:extLst>
              <a:ext uri="{FF2B5EF4-FFF2-40B4-BE49-F238E27FC236}">
                <a16:creationId xmlns:a16="http://schemas.microsoft.com/office/drawing/2014/main" id="{E6607A05-6DBF-DEA8-3E64-C75703393A92}"/>
              </a:ext>
            </a:extLst>
          </p:cNvPr>
          <p:cNvSpPr>
            <a:spLocks noGrp="1"/>
          </p:cNvSpPr>
          <p:nvPr>
            <p:ph idx="1"/>
          </p:nvPr>
        </p:nvSpPr>
        <p:spPr>
          <a:xfrm>
            <a:off x="4791808" y="3870089"/>
            <a:ext cx="7400192" cy="2785688"/>
          </a:xfrm>
        </p:spPr>
        <p:txBody>
          <a:bodyPr>
            <a:normAutofit/>
          </a:bodyPr>
          <a:lstStyle/>
          <a:p>
            <a:pPr marL="0" indent="0">
              <a:buNone/>
            </a:pPr>
            <a:endParaRPr lang="en-US" dirty="0">
              <a:solidFill>
                <a:schemeClr val="bg1"/>
              </a:solidFill>
            </a:endParaRPr>
          </a:p>
          <a:p>
            <a:pPr marL="0" indent="0">
              <a:buNone/>
            </a:pPr>
            <a:endParaRPr lang="en-US" dirty="0">
              <a:solidFill>
                <a:schemeClr val="bg1"/>
              </a:solidFill>
            </a:endParaRPr>
          </a:p>
          <a:p>
            <a:pPr marL="0" indent="0">
              <a:buNone/>
            </a:pPr>
            <a:r>
              <a:rPr lang="el-GR" sz="3200" b="1" dirty="0">
                <a:solidFill>
                  <a:schemeClr val="bg1"/>
                </a:solidFill>
              </a:rPr>
              <a:t>Η ενεργητική ακρόαση είναι το κλειδί</a:t>
            </a:r>
            <a:endParaRPr lang="el-GR" sz="3200" dirty="0">
              <a:solidFill>
                <a:schemeClr val="bg1"/>
              </a:solidFill>
            </a:endParaRPr>
          </a:p>
        </p:txBody>
      </p:sp>
    </p:spTree>
    <p:extLst>
      <p:ext uri="{BB962C8B-B14F-4D97-AF65-F5344CB8AC3E}">
        <p14:creationId xmlns:p14="http://schemas.microsoft.com/office/powerpoint/2010/main" val="29752019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797643E-FCF8-45AF-BA36-CECE7A0A8C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90841" y="1507433"/>
            <a:ext cx="792910" cy="1106313"/>
          </a:xfrm>
          <a:prstGeom prst="rect">
            <a:avLst/>
          </a:prstGeom>
        </p:spPr>
      </p:pic>
      <p:sp>
        <p:nvSpPr>
          <p:cNvPr id="2" name="Rectangle 1">
            <a:extLst>
              <a:ext uri="{FF2B5EF4-FFF2-40B4-BE49-F238E27FC236}">
                <a16:creationId xmlns:a16="http://schemas.microsoft.com/office/drawing/2014/main" id="{E3A58DBE-0EBB-8B2E-57E8-7E526622FE77}"/>
              </a:ext>
            </a:extLst>
          </p:cNvPr>
          <p:cNvSpPr/>
          <p:nvPr/>
        </p:nvSpPr>
        <p:spPr>
          <a:xfrm>
            <a:off x="-103719" y="5509846"/>
            <a:ext cx="2331104" cy="2935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790580" y="100662"/>
            <a:ext cx="5371000" cy="83953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l-GR" sz="3600" b="0" i="0" u="none" strike="noStrike" kern="1200" cap="none" spc="0" normalizeH="0" baseline="0" noProof="0" dirty="0">
                <a:ln>
                  <a:noFill/>
                </a:ln>
                <a:solidFill>
                  <a:prstClr val="black"/>
                </a:solidFill>
                <a:effectLst/>
                <a:uLnTx/>
                <a:uFillTx/>
                <a:latin typeface="Franklin Gothic Book" panose="020B0503020102020204" pitchFamily="34" charset="0"/>
                <a:ea typeface="+mj-ea"/>
                <a:cs typeface="+mj-cs"/>
              </a:rPr>
              <a:t>Δραστηριότητα</a:t>
            </a:r>
            <a:endParaRPr kumimoji="0" lang="en-US" sz="3600" b="0" i="0" u="none" strike="noStrike" kern="1200" cap="none" spc="0" normalizeH="0" baseline="0" noProof="0" dirty="0">
              <a:ln>
                <a:noFill/>
              </a:ln>
              <a:solidFill>
                <a:prstClr val="black"/>
              </a:solidFill>
              <a:effectLst/>
              <a:uLnTx/>
              <a:uFillTx/>
              <a:latin typeface="Franklin Gothic Book" panose="020B0503020102020204" pitchFamily="34" charset="0"/>
              <a:ea typeface="+mj-ea"/>
              <a:cs typeface="+mj-cs"/>
            </a:endParaRP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158262" y="1127847"/>
            <a:ext cx="7170235" cy="4956430"/>
          </a:xfrm>
        </p:spPr>
        <p:txBody>
          <a:bodyPr>
            <a:normAutofit/>
          </a:bodyPr>
          <a:lstStyle/>
          <a:p>
            <a:pPr algn="l"/>
            <a:r>
              <a:rPr lang="el-GR" sz="2000" dirty="0">
                <a:ea typeface="Tahoma" panose="020B0604030504040204" pitchFamily="34" charset="0"/>
                <a:cs typeface="Tahoma" panose="020B0604030504040204" pitchFamily="34" charset="0"/>
              </a:rPr>
              <a:t>Εισαγωγή της Δραστηριότητας για την επίλυση συγκρούσεων</a:t>
            </a:r>
          </a:p>
          <a:p>
            <a:pPr algn="l"/>
            <a:r>
              <a:rPr lang="el-GR" sz="2000" dirty="0">
                <a:ea typeface="Tahoma" panose="020B0604030504040204" pitchFamily="34" charset="0"/>
                <a:cs typeface="Tahoma" panose="020B0604030504040204" pitchFamily="34" charset="0"/>
              </a:rPr>
              <a:t>Στα προγράμματα καθοδήγησης μπορεί να προκύψουν συγκρούσεις που απαιτούν επίλυση προβλημάτων . Οι συγκρούσεις είναι ένα φυσικό αποτέλεσμα του να βάζεις διαφορετικούς ανθρώπους μαζί και να τους ζητάς να εργαστούν ως συνεργάτες ή στην περίπτωση της καθοδήγησης, ως μέντορες- καθοδηγούμενοι.</a:t>
            </a:r>
            <a:r>
              <a:rPr lang="en-US" sz="2000" dirty="0">
                <a:ea typeface="Tahoma" panose="020B0604030504040204" pitchFamily="34" charset="0"/>
                <a:cs typeface="Tahoma" panose="020B0604030504040204" pitchFamily="34" charset="0"/>
              </a:rPr>
              <a:t> </a:t>
            </a:r>
          </a:p>
          <a:p>
            <a:pPr algn="l"/>
            <a:r>
              <a:rPr lang="el-GR" sz="2000" dirty="0">
                <a:ea typeface="Tahoma" panose="020B0604030504040204" pitchFamily="34" charset="0"/>
                <a:cs typeface="Tahoma" panose="020B0604030504040204" pitchFamily="34" charset="0"/>
              </a:rPr>
              <a:t>Βήματα για την επίλυση συγκρούσεων</a:t>
            </a:r>
          </a:p>
          <a:p>
            <a:pPr algn="l"/>
            <a:r>
              <a:rPr lang="el-GR" sz="2000" dirty="0">
                <a:ea typeface="Tahoma" panose="020B0604030504040204" pitchFamily="34" charset="0"/>
                <a:cs typeface="Tahoma" panose="020B0604030504040204" pitchFamily="34" charset="0"/>
              </a:rPr>
              <a:t>Βήμα 1: Προσδιορίστε την πηγή της σύγκρουσης.</a:t>
            </a:r>
          </a:p>
          <a:p>
            <a:pPr algn="l"/>
            <a:r>
              <a:rPr lang="el-GR" sz="2000" dirty="0">
                <a:ea typeface="Tahoma" panose="020B0604030504040204" pitchFamily="34" charset="0"/>
                <a:cs typeface="Tahoma" panose="020B0604030504040204" pitchFamily="34" charset="0"/>
              </a:rPr>
              <a:t>Βήμα 2: Κοιτάξτε πέρα από το περιστατικό.</a:t>
            </a:r>
          </a:p>
          <a:p>
            <a:pPr algn="l"/>
            <a:r>
              <a:rPr lang="el-GR" sz="2000" dirty="0">
                <a:ea typeface="Tahoma" panose="020B0604030504040204" pitchFamily="34" charset="0"/>
                <a:cs typeface="Tahoma" panose="020B0604030504040204" pitchFamily="34" charset="0"/>
              </a:rPr>
              <a:t>Βήμα 3: Ζητήστε λύσεις.</a:t>
            </a:r>
          </a:p>
          <a:p>
            <a:pPr algn="l"/>
            <a:r>
              <a:rPr lang="el-GR" sz="2000" dirty="0">
                <a:ea typeface="Tahoma" panose="020B0604030504040204" pitchFamily="34" charset="0"/>
                <a:cs typeface="Tahoma" panose="020B0604030504040204" pitchFamily="34" charset="0"/>
              </a:rPr>
              <a:t>Βήμα 4: Προσδιορίστε λύσεις που μπορούν να υποστηρίξουν και οι δύο διαφωνούντες.</a:t>
            </a:r>
          </a:p>
          <a:p>
            <a:pPr algn="l"/>
            <a:r>
              <a:rPr lang="el-GR" sz="2000" dirty="0">
                <a:ea typeface="Tahoma" panose="020B0604030504040204" pitchFamily="34" charset="0"/>
                <a:cs typeface="Tahoma" panose="020B0604030504040204" pitchFamily="34" charset="0"/>
              </a:rPr>
              <a:t>Βήμα 5: Συμφωνία.</a:t>
            </a:r>
            <a:endParaRPr lang="en-US" sz="2000" dirty="0">
              <a:ea typeface="Tahoma" panose="020B0604030504040204" pitchFamily="34" charset="0"/>
              <a:cs typeface="Tahoma" panose="020B0604030504040204" pitchFamily="34" charset="0"/>
            </a:endParaRPr>
          </a:p>
        </p:txBody>
      </p:sp>
      <p:sp>
        <p:nvSpPr>
          <p:cNvPr id="4" name="Rectangle 3">
            <a:extLst>
              <a:ext uri="{FF2B5EF4-FFF2-40B4-BE49-F238E27FC236}">
                <a16:creationId xmlns:a16="http://schemas.microsoft.com/office/drawing/2014/main" id="{065BB301-E5CB-0C1A-CE68-C333FB6C66EE}"/>
              </a:ext>
            </a:extLst>
          </p:cNvPr>
          <p:cNvSpPr/>
          <p:nvPr/>
        </p:nvSpPr>
        <p:spPr>
          <a:xfrm>
            <a:off x="7407723" y="1207312"/>
            <a:ext cx="3758731" cy="4596040"/>
          </a:xfrm>
          <a:prstGeom prst="rect">
            <a:avLst/>
          </a:prstGeom>
          <a:blipFill dpi="0" rotWithShape="1">
            <a:blip r:embed="rId3">
              <a:extLst>
                <a:ext uri="{28A0092B-C50C-407E-A947-70E740481C1C}">
                  <a14:useLocalDpi xmlns:a14="http://schemas.microsoft.com/office/drawing/2010/main" val="0"/>
                </a:ext>
              </a:extLst>
            </a:blip>
            <a:srcRect/>
            <a:stretch>
              <a:fillRect l="-49000" t="-84000" b="-22000"/>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FB6791F-6056-F66E-ACBC-016849B2411E}"/>
              </a:ext>
            </a:extLst>
          </p:cNvPr>
          <p:cNvSpPr/>
          <p:nvPr/>
        </p:nvSpPr>
        <p:spPr>
          <a:xfrm>
            <a:off x="7407723" y="1207312"/>
            <a:ext cx="3758731" cy="45960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20DD19B5-8335-D86B-502B-B2D6B301DFBE}"/>
              </a:ext>
            </a:extLst>
          </p:cNvPr>
          <p:cNvSpPr txBox="1"/>
          <p:nvPr/>
        </p:nvSpPr>
        <p:spPr>
          <a:xfrm>
            <a:off x="8240688" y="3244334"/>
            <a:ext cx="22398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INSERT IMAGE HERE</a:t>
            </a: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Εικόνα 5"/>
          <p:cNvPicPr>
            <a:picLocks noChangeAspect="1"/>
          </p:cNvPicPr>
          <p:nvPr/>
        </p:nvPicPr>
        <p:blipFill>
          <a:blip r:embed="rId4"/>
          <a:stretch>
            <a:fillRect/>
          </a:stretch>
        </p:blipFill>
        <p:spPr>
          <a:xfrm>
            <a:off x="8161461" y="2122572"/>
            <a:ext cx="2398314" cy="2765520"/>
          </a:xfrm>
          <a:prstGeom prst="rect">
            <a:avLst/>
          </a:prstGeom>
        </p:spPr>
      </p:pic>
    </p:spTree>
    <p:extLst>
      <p:ext uri="{BB962C8B-B14F-4D97-AF65-F5344CB8AC3E}">
        <p14:creationId xmlns:p14="http://schemas.microsoft.com/office/powerpoint/2010/main" val="35005351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797643E-FCF8-45AF-BA36-CECE7A0A8C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90841" y="1507433"/>
            <a:ext cx="792910" cy="1106313"/>
          </a:xfrm>
          <a:prstGeom prst="rect">
            <a:avLst/>
          </a:prstGeom>
        </p:spPr>
      </p:pic>
      <p:sp>
        <p:nvSpPr>
          <p:cNvPr id="2" name="Rectangle 1">
            <a:extLst>
              <a:ext uri="{FF2B5EF4-FFF2-40B4-BE49-F238E27FC236}">
                <a16:creationId xmlns:a16="http://schemas.microsoft.com/office/drawing/2014/main" id="{E3A58DBE-0EBB-8B2E-57E8-7E526622FE77}"/>
              </a:ext>
            </a:extLst>
          </p:cNvPr>
          <p:cNvSpPr/>
          <p:nvPr/>
        </p:nvSpPr>
        <p:spPr>
          <a:xfrm>
            <a:off x="-103719" y="5509846"/>
            <a:ext cx="2331104" cy="2935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887296" y="467751"/>
            <a:ext cx="5371000" cy="187921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l-GR" sz="3600" b="0" i="0" u="none" strike="noStrike" kern="1200" cap="none" spc="0" normalizeH="0" baseline="0" noProof="0" dirty="0">
                <a:ln>
                  <a:noFill/>
                </a:ln>
                <a:solidFill>
                  <a:prstClr val="black"/>
                </a:solidFill>
                <a:effectLst/>
                <a:uLnTx/>
                <a:uFillTx/>
                <a:latin typeface="Franklin Gothic Book" panose="020B0503020102020204" pitchFamily="34" charset="0"/>
                <a:ea typeface="+mj-ea"/>
                <a:cs typeface="+mj-cs"/>
              </a:rPr>
              <a:t>Δραστηριότητα</a:t>
            </a:r>
            <a:r>
              <a:rPr kumimoji="0" lang="en-US" sz="3600" b="0" i="0" u="none" strike="noStrike" kern="1200" cap="none" spc="0" normalizeH="0" baseline="0" noProof="0" dirty="0">
                <a:ln>
                  <a:noFill/>
                </a:ln>
                <a:solidFill>
                  <a:prstClr val="black"/>
                </a:solidFill>
                <a:effectLst/>
                <a:uLnTx/>
                <a:uFillTx/>
                <a:latin typeface="Franklin Gothic Book" panose="020B0503020102020204" pitchFamily="34" charset="0"/>
                <a:ea typeface="+mj-ea"/>
                <a:cs typeface="+mj-cs"/>
              </a:rPr>
              <a:t>: </a:t>
            </a:r>
            <a:r>
              <a:rPr kumimoji="0" lang="el-GR" sz="3600" b="0" i="0" u="none" strike="noStrike" kern="1200" cap="none" spc="0" normalizeH="0" baseline="0" noProof="0" dirty="0">
                <a:ln>
                  <a:noFill/>
                </a:ln>
                <a:solidFill>
                  <a:prstClr val="black"/>
                </a:solidFill>
                <a:effectLst/>
                <a:uLnTx/>
                <a:uFillTx/>
                <a:latin typeface="Franklin Gothic Book" panose="020B0503020102020204" pitchFamily="34" charset="0"/>
                <a:ea typeface="+mj-ea"/>
                <a:cs typeface="+mj-cs"/>
              </a:rPr>
              <a:t>Μελέτη Περίπτωσης</a:t>
            </a:r>
            <a:endParaRPr kumimoji="0" lang="en-US" sz="3600" b="0" i="0" u="none" strike="noStrike" kern="1200" cap="none" spc="0" normalizeH="0" baseline="0" noProof="0" dirty="0">
              <a:ln>
                <a:noFill/>
              </a:ln>
              <a:solidFill>
                <a:prstClr val="black"/>
              </a:solidFill>
              <a:effectLst/>
              <a:uLnTx/>
              <a:uFillTx/>
              <a:latin typeface="Franklin Gothic Book" panose="020B0503020102020204" pitchFamily="34" charset="0"/>
              <a:ea typeface="+mj-ea"/>
              <a:cs typeface="+mj-cs"/>
            </a:endParaRP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369277" y="2613747"/>
            <a:ext cx="6858000" cy="3593622"/>
          </a:xfrm>
        </p:spPr>
        <p:txBody>
          <a:bodyPr>
            <a:normAutofit/>
          </a:bodyPr>
          <a:lstStyle/>
          <a:p>
            <a:pPr algn="l"/>
            <a:endParaRPr lang="en-US" sz="2000" dirty="0"/>
          </a:p>
          <a:p>
            <a:pPr algn="l"/>
            <a:endParaRPr lang="en-US" sz="2000" dirty="0"/>
          </a:p>
          <a:p>
            <a:pPr algn="l"/>
            <a:endParaRPr lang="en-US" sz="2000" dirty="0"/>
          </a:p>
          <a:p>
            <a:r>
              <a:rPr lang="en-US" dirty="0">
                <a:latin typeface="Tahoma" panose="020B0604030504040204" pitchFamily="34" charset="0"/>
                <a:ea typeface="Tahoma" panose="020B0604030504040204" pitchFamily="34" charset="0"/>
                <a:cs typeface="Tahoma" panose="020B0604030504040204" pitchFamily="34" charset="0"/>
              </a:rPr>
              <a:t>3 </a:t>
            </a:r>
            <a:r>
              <a:rPr lang="el-GR" dirty="0">
                <a:latin typeface="Tahoma" panose="020B0604030504040204" pitchFamily="34" charset="0"/>
                <a:ea typeface="Tahoma" panose="020B0604030504040204" pitchFamily="34" charset="0"/>
                <a:cs typeface="Tahoma" panose="020B0604030504040204" pitchFamily="34" charset="0"/>
              </a:rPr>
              <a:t>ομάδες</a:t>
            </a:r>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1 </a:t>
            </a:r>
            <a:r>
              <a:rPr lang="el-GR" dirty="0">
                <a:latin typeface="Tahoma" panose="020B0604030504040204" pitchFamily="34" charset="0"/>
                <a:ea typeface="Tahoma" panose="020B0604030504040204" pitchFamily="34" charset="0"/>
                <a:cs typeface="Tahoma" panose="020B0604030504040204" pitchFamily="34" charset="0"/>
              </a:rPr>
              <a:t>μελέτη περίπτωσης</a:t>
            </a:r>
            <a:endParaRPr lang="en-US" dirty="0">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a:p>
            <a:r>
              <a:rPr lang="el-GR" b="1" dirty="0">
                <a:solidFill>
                  <a:schemeClr val="accent1">
                    <a:lumMod val="60000"/>
                    <a:lumOff val="40000"/>
                  </a:schemeClr>
                </a:solidFill>
                <a:latin typeface="Tahoma" panose="020B0604030504040204" pitchFamily="34" charset="0"/>
                <a:ea typeface="Tahoma" panose="020B0604030504040204" pitchFamily="34" charset="0"/>
                <a:cs typeface="Tahoma" panose="020B0604030504040204" pitchFamily="34" charset="0"/>
              </a:rPr>
              <a:t>Συζήτηση για 10 λεπτά</a:t>
            </a:r>
            <a:endParaRPr lang="en-US" b="1" dirty="0">
              <a:solidFill>
                <a:schemeClr val="accent1">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
            <a:extLst>
              <a:ext uri="{FF2B5EF4-FFF2-40B4-BE49-F238E27FC236}">
                <a16:creationId xmlns:a16="http://schemas.microsoft.com/office/drawing/2014/main" id="{065BB301-E5CB-0C1A-CE68-C333FB6C66EE}"/>
              </a:ext>
            </a:extLst>
          </p:cNvPr>
          <p:cNvSpPr/>
          <p:nvPr/>
        </p:nvSpPr>
        <p:spPr>
          <a:xfrm>
            <a:off x="7407723" y="1207312"/>
            <a:ext cx="3758731" cy="4596040"/>
          </a:xfrm>
          <a:prstGeom prst="rect">
            <a:avLst/>
          </a:prstGeom>
          <a:blipFill dpi="0" rotWithShape="1">
            <a:blip r:embed="rId3">
              <a:extLst>
                <a:ext uri="{28A0092B-C50C-407E-A947-70E740481C1C}">
                  <a14:useLocalDpi xmlns:a14="http://schemas.microsoft.com/office/drawing/2010/main" val="0"/>
                </a:ext>
              </a:extLst>
            </a:blip>
            <a:srcRect/>
            <a:stretch>
              <a:fillRect l="-49000" t="-84000" b="-22000"/>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FB6791F-6056-F66E-ACBC-016849B2411E}"/>
              </a:ext>
            </a:extLst>
          </p:cNvPr>
          <p:cNvSpPr/>
          <p:nvPr/>
        </p:nvSpPr>
        <p:spPr>
          <a:xfrm>
            <a:off x="7407723" y="1207312"/>
            <a:ext cx="3758731" cy="45960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20DD19B5-8335-D86B-502B-B2D6B301DFBE}"/>
              </a:ext>
            </a:extLst>
          </p:cNvPr>
          <p:cNvSpPr txBox="1"/>
          <p:nvPr/>
        </p:nvSpPr>
        <p:spPr>
          <a:xfrm>
            <a:off x="8240688" y="3244334"/>
            <a:ext cx="22398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INSERT IMAGE HERE</a:t>
            </a: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Εικόνα 5"/>
          <p:cNvPicPr>
            <a:picLocks noChangeAspect="1"/>
          </p:cNvPicPr>
          <p:nvPr/>
        </p:nvPicPr>
        <p:blipFill>
          <a:blip r:embed="rId4"/>
          <a:stretch>
            <a:fillRect/>
          </a:stretch>
        </p:blipFill>
        <p:spPr>
          <a:xfrm>
            <a:off x="8161461" y="2122572"/>
            <a:ext cx="2398314" cy="2765520"/>
          </a:xfrm>
          <a:prstGeom prst="rect">
            <a:avLst/>
          </a:prstGeom>
        </p:spPr>
      </p:pic>
    </p:spTree>
    <p:extLst>
      <p:ext uri="{BB962C8B-B14F-4D97-AF65-F5344CB8AC3E}">
        <p14:creationId xmlns:p14="http://schemas.microsoft.com/office/powerpoint/2010/main" val="19774278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797643E-FCF8-45AF-BA36-CECE7A0A8C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90841" y="1507433"/>
            <a:ext cx="792910" cy="1106313"/>
          </a:xfrm>
          <a:prstGeom prst="rect">
            <a:avLst/>
          </a:prstGeom>
        </p:spPr>
      </p:pic>
      <p:sp>
        <p:nvSpPr>
          <p:cNvPr id="2" name="Rectangle 1">
            <a:extLst>
              <a:ext uri="{FF2B5EF4-FFF2-40B4-BE49-F238E27FC236}">
                <a16:creationId xmlns:a16="http://schemas.microsoft.com/office/drawing/2014/main" id="{E3A58DBE-0EBB-8B2E-57E8-7E526622FE77}"/>
              </a:ext>
            </a:extLst>
          </p:cNvPr>
          <p:cNvSpPr/>
          <p:nvPr/>
        </p:nvSpPr>
        <p:spPr>
          <a:xfrm>
            <a:off x="-103719" y="5509846"/>
            <a:ext cx="2331104" cy="2935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887296" y="570878"/>
            <a:ext cx="5371000" cy="1072079"/>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l-GR" sz="3600" b="0" i="0" u="none" strike="noStrike" kern="1200" cap="none" spc="0" normalizeH="0" baseline="0" noProof="0" dirty="0">
                <a:ln>
                  <a:noFill/>
                </a:ln>
                <a:solidFill>
                  <a:prstClr val="black"/>
                </a:solidFill>
                <a:effectLst/>
                <a:uLnTx/>
                <a:uFillTx/>
                <a:latin typeface="Franklin Gothic Book" panose="020B0503020102020204" pitchFamily="34" charset="0"/>
                <a:ea typeface="+mj-ea"/>
                <a:cs typeface="+mj-cs"/>
              </a:rPr>
              <a:t>Δραστηριότητα</a:t>
            </a:r>
            <a:r>
              <a:rPr kumimoji="0" lang="en-US" sz="3600" b="0" i="0" u="none" strike="noStrike" kern="1200" cap="none" spc="0" normalizeH="0" baseline="0" noProof="0" dirty="0">
                <a:ln>
                  <a:noFill/>
                </a:ln>
                <a:solidFill>
                  <a:prstClr val="black"/>
                </a:solidFill>
                <a:effectLst/>
                <a:uLnTx/>
                <a:uFillTx/>
                <a:latin typeface="Franklin Gothic Book" panose="020B0503020102020204" pitchFamily="34" charset="0"/>
                <a:ea typeface="+mj-ea"/>
                <a:cs typeface="+mj-cs"/>
              </a:rPr>
              <a:t>: </a:t>
            </a:r>
            <a:r>
              <a:rPr kumimoji="0" lang="el-GR" sz="3600" b="0" i="0" u="none" strike="noStrike" kern="1200" cap="none" spc="0" normalizeH="0" baseline="0" noProof="0" dirty="0">
                <a:ln>
                  <a:noFill/>
                </a:ln>
                <a:solidFill>
                  <a:prstClr val="black"/>
                </a:solidFill>
                <a:effectLst/>
                <a:uLnTx/>
                <a:uFillTx/>
                <a:latin typeface="Franklin Gothic Book" panose="020B0503020102020204" pitchFamily="34" charset="0"/>
                <a:ea typeface="+mj-ea"/>
                <a:cs typeface="+mj-cs"/>
              </a:rPr>
              <a:t>Μελέτη Περίπτωσης</a:t>
            </a:r>
            <a:endParaRPr kumimoji="0" lang="en-US" sz="3600" b="0" i="0" u="none" strike="noStrike" kern="1200" cap="none" spc="0" normalizeH="0" baseline="0" noProof="0" dirty="0">
              <a:ln>
                <a:noFill/>
              </a:ln>
              <a:solidFill>
                <a:prstClr val="black"/>
              </a:solidFill>
              <a:effectLst/>
              <a:uLnTx/>
              <a:uFillTx/>
              <a:latin typeface="Franklin Gothic Book" panose="020B0503020102020204" pitchFamily="34" charset="0"/>
              <a:ea typeface="+mj-ea"/>
              <a:cs typeface="+mj-cs"/>
            </a:endParaRP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96715" y="1916224"/>
            <a:ext cx="7311008" cy="4299938"/>
          </a:xfrm>
        </p:spPr>
        <p:txBody>
          <a:bodyPr>
            <a:normAutofit fontScale="92500" lnSpcReduction="10000"/>
          </a:bodyPr>
          <a:lstStyle/>
          <a:p>
            <a:pPr algn="l"/>
            <a:r>
              <a:rPr lang="el-GR" sz="2000" dirty="0">
                <a:ea typeface="Tahoma" panose="020B0604030504040204" pitchFamily="34" charset="0"/>
                <a:cs typeface="Tahoma" panose="020B0604030504040204" pitchFamily="34" charset="0"/>
              </a:rPr>
              <a:t>Η υπόθεση:</a:t>
            </a:r>
          </a:p>
          <a:p>
            <a:pPr algn="l"/>
            <a:r>
              <a:rPr lang="el-GR" sz="2000" dirty="0">
                <a:ea typeface="Tahoma" panose="020B0604030504040204" pitchFamily="34" charset="0"/>
                <a:cs typeface="Tahoma" panose="020B0604030504040204" pitchFamily="34" charset="0"/>
              </a:rPr>
              <a:t>"Είστε συντονιστής ενός προγράμματος καθοδήγησης, για την υποστήριξη του </a:t>
            </a:r>
            <a:r>
              <a:rPr lang="el-GR" sz="2000" dirty="0" err="1">
                <a:ea typeface="Tahoma" panose="020B0604030504040204" pitchFamily="34" charset="0"/>
                <a:cs typeface="Tahoma" panose="020B0604030504040204" pitchFamily="34" charset="0"/>
              </a:rPr>
              <a:t>νεοπροσληφθέντος</a:t>
            </a:r>
            <a:r>
              <a:rPr lang="el-GR" sz="2000" dirty="0">
                <a:ea typeface="Tahoma" panose="020B0604030504040204" pitchFamily="34" charset="0"/>
                <a:cs typeface="Tahoma" panose="020B0604030504040204" pitchFamily="34" charset="0"/>
              </a:rPr>
              <a:t> προσωπικού των σωφρονιστικών καταστημάτων. Όλα τα ζευγάρια καθοδήγησης έχουν ήδη πραγματοποιήσει τρεις συναντήσεις και όλοι φαίνονται πολύ ευχαριστημένοι.</a:t>
            </a:r>
          </a:p>
          <a:p>
            <a:pPr algn="l"/>
            <a:r>
              <a:rPr lang="el-GR" sz="2000" dirty="0">
                <a:ea typeface="Tahoma" panose="020B0604030504040204" pitchFamily="34" charset="0"/>
                <a:cs typeface="Tahoma" panose="020B0604030504040204" pitchFamily="34" charset="0"/>
              </a:rPr>
              <a:t>Κάποια στιγμή, λαμβάνετε ένα μήνυμα από έναν μέντορα και ένα άλλο μήνυμα από τον καθοδηγούμενό του ότι πρέπει να σας μιλήσουν για μια διαφωνία και μια σύγκρουση μεταξύ τους. Και οι δύο ζητούν ένα ραντεβού μαζί σας για να συζητήσουν το θέμα, χωρίς να παρέχουν περισσότερες πληροφορίες σχετικά με αυτό.</a:t>
            </a:r>
            <a:r>
              <a:rPr lang="en-US" sz="2000" dirty="0">
                <a:ea typeface="Tahoma" panose="020B0604030504040204" pitchFamily="34" charset="0"/>
                <a:cs typeface="Tahoma" panose="020B0604030504040204" pitchFamily="34" charset="0"/>
              </a:rPr>
              <a:t> </a:t>
            </a:r>
          </a:p>
          <a:p>
            <a:pPr algn="l"/>
            <a:endParaRPr lang="en-US" sz="2000" dirty="0">
              <a:ea typeface="Tahoma" panose="020B0604030504040204" pitchFamily="34" charset="0"/>
              <a:cs typeface="Tahoma" panose="020B0604030504040204" pitchFamily="34" charset="0"/>
            </a:endParaRPr>
          </a:p>
          <a:p>
            <a:pPr algn="l"/>
            <a:r>
              <a:rPr lang="el-GR" sz="1600" b="1" dirty="0">
                <a:ea typeface="Tahoma" panose="020B0604030504040204" pitchFamily="34" charset="0"/>
                <a:cs typeface="Tahoma" panose="020B0604030504040204" pitchFamily="34" charset="0"/>
              </a:rPr>
              <a:t>Πώς προχωράτε;</a:t>
            </a:r>
            <a:r>
              <a:rPr lang="el-GR" sz="1600" dirty="0">
                <a:ea typeface="Tahoma" panose="020B0604030504040204" pitchFamily="34" charset="0"/>
                <a:cs typeface="Tahoma" panose="020B0604030504040204" pitchFamily="34" charset="0"/>
              </a:rPr>
              <a:t> </a:t>
            </a:r>
            <a:r>
              <a:rPr lang="el-GR" sz="1600" b="1" dirty="0">
                <a:ea typeface="Tahoma" panose="020B0604030504040204" pitchFamily="34" charset="0"/>
                <a:cs typeface="Tahoma" panose="020B0604030504040204" pitchFamily="34" charset="0"/>
              </a:rPr>
              <a:t>Πώς προετοιμάζεστε για τις συναντήσεις;</a:t>
            </a:r>
            <a:r>
              <a:rPr lang="el-GR" sz="1600" dirty="0">
                <a:ea typeface="Tahoma" panose="020B0604030504040204" pitchFamily="34" charset="0"/>
                <a:cs typeface="Tahoma" panose="020B0604030504040204" pitchFamily="34" charset="0"/>
              </a:rPr>
              <a:t> </a:t>
            </a:r>
            <a:r>
              <a:rPr lang="el-GR" sz="1600" b="1" dirty="0">
                <a:ea typeface="Tahoma" panose="020B0604030504040204" pitchFamily="34" charset="0"/>
                <a:cs typeface="Tahoma" panose="020B0604030504040204" pitchFamily="34" charset="0"/>
              </a:rPr>
              <a:t>Τι σκοπεύετε να πείτε στον καθένα κατά τη διάρκεια της συνάντησης;</a:t>
            </a:r>
            <a:r>
              <a:rPr lang="el-GR" sz="1600" dirty="0">
                <a:ea typeface="Tahoma" panose="020B0604030504040204" pitchFamily="34" charset="0"/>
                <a:cs typeface="Tahoma" panose="020B0604030504040204" pitchFamily="34" charset="0"/>
              </a:rPr>
              <a:t> </a:t>
            </a:r>
            <a:r>
              <a:rPr lang="el-GR" sz="1600" b="1" dirty="0">
                <a:ea typeface="Tahoma" panose="020B0604030504040204" pitchFamily="34" charset="0"/>
                <a:cs typeface="Tahoma" panose="020B0604030504040204" pitchFamily="34" charset="0"/>
              </a:rPr>
              <a:t>Ποια θα είναι τα βασικά πράγματα που πρέπει να θυμάστε όταν συζητάτε με τον καθένα από αυτούς;"</a:t>
            </a:r>
            <a:r>
              <a:rPr lang="en-US" sz="2000" b="1" dirty="0">
                <a:ea typeface="Tahoma" panose="020B0604030504040204" pitchFamily="34" charset="0"/>
                <a:cs typeface="Tahoma" panose="020B0604030504040204" pitchFamily="34" charset="0"/>
              </a:rPr>
              <a:t> </a:t>
            </a:r>
          </a:p>
          <a:p>
            <a:pPr algn="l"/>
            <a:endParaRPr lang="en-US" sz="2000" dirty="0"/>
          </a:p>
        </p:txBody>
      </p:sp>
      <p:sp>
        <p:nvSpPr>
          <p:cNvPr id="4" name="Rectangle 3">
            <a:extLst>
              <a:ext uri="{FF2B5EF4-FFF2-40B4-BE49-F238E27FC236}">
                <a16:creationId xmlns:a16="http://schemas.microsoft.com/office/drawing/2014/main" id="{065BB301-E5CB-0C1A-CE68-C333FB6C66EE}"/>
              </a:ext>
            </a:extLst>
          </p:cNvPr>
          <p:cNvSpPr/>
          <p:nvPr/>
        </p:nvSpPr>
        <p:spPr>
          <a:xfrm>
            <a:off x="7407723" y="1207312"/>
            <a:ext cx="3758731" cy="4596040"/>
          </a:xfrm>
          <a:prstGeom prst="rect">
            <a:avLst/>
          </a:prstGeom>
          <a:blipFill dpi="0" rotWithShape="1">
            <a:blip r:embed="rId3">
              <a:extLst>
                <a:ext uri="{28A0092B-C50C-407E-A947-70E740481C1C}">
                  <a14:useLocalDpi xmlns:a14="http://schemas.microsoft.com/office/drawing/2010/main" val="0"/>
                </a:ext>
              </a:extLst>
            </a:blip>
            <a:srcRect/>
            <a:stretch>
              <a:fillRect l="-49000" t="-84000" b="-22000"/>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FB6791F-6056-F66E-ACBC-016849B2411E}"/>
              </a:ext>
            </a:extLst>
          </p:cNvPr>
          <p:cNvSpPr/>
          <p:nvPr/>
        </p:nvSpPr>
        <p:spPr>
          <a:xfrm>
            <a:off x="7407723" y="1207312"/>
            <a:ext cx="3758731" cy="45960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20DD19B5-8335-D86B-502B-B2D6B301DFBE}"/>
              </a:ext>
            </a:extLst>
          </p:cNvPr>
          <p:cNvSpPr txBox="1"/>
          <p:nvPr/>
        </p:nvSpPr>
        <p:spPr>
          <a:xfrm>
            <a:off x="8240688" y="3244334"/>
            <a:ext cx="22398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INSERT IMAGE HERE</a:t>
            </a: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Εικόνα 5"/>
          <p:cNvPicPr>
            <a:picLocks noChangeAspect="1"/>
          </p:cNvPicPr>
          <p:nvPr/>
        </p:nvPicPr>
        <p:blipFill>
          <a:blip r:embed="rId4"/>
          <a:stretch>
            <a:fillRect/>
          </a:stretch>
        </p:blipFill>
        <p:spPr>
          <a:xfrm>
            <a:off x="8161461" y="2122572"/>
            <a:ext cx="2398314" cy="2765520"/>
          </a:xfrm>
          <a:prstGeom prst="rect">
            <a:avLst/>
          </a:prstGeom>
        </p:spPr>
      </p:pic>
    </p:spTree>
    <p:extLst>
      <p:ext uri="{BB962C8B-B14F-4D97-AF65-F5344CB8AC3E}">
        <p14:creationId xmlns:p14="http://schemas.microsoft.com/office/powerpoint/2010/main" val="4193325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A58DBE-0EBB-8B2E-57E8-7E526622FE77}"/>
              </a:ext>
            </a:extLst>
          </p:cNvPr>
          <p:cNvSpPr/>
          <p:nvPr/>
        </p:nvSpPr>
        <p:spPr>
          <a:xfrm>
            <a:off x="3905573" y="1239864"/>
            <a:ext cx="1534332" cy="415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1678807" y="1070391"/>
            <a:ext cx="8165172" cy="8577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r>
              <a:rPr lang="el-GR" sz="3600" dirty="0">
                <a:latin typeface="Franklin Gothic Book" panose="020B0503020102020204" pitchFamily="34" charset="0"/>
              </a:rPr>
              <a:t>Εισαγωγή</a:t>
            </a:r>
            <a:endParaRPr lang="en-US" sz="3600" i="0" dirty="0">
              <a:effectLst/>
              <a:latin typeface="Franklin Gothic Book" panose="020B0503020102020204" pitchFamily="34" charset="0"/>
            </a:endParaRP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1072662" y="2582335"/>
            <a:ext cx="10339754" cy="3802311"/>
          </a:xfrm>
        </p:spPr>
        <p:txBody>
          <a:bodyPr>
            <a:normAutofit/>
          </a:bodyPr>
          <a:lstStyle/>
          <a:p>
            <a:pPr marL="0" indent="0">
              <a:buNone/>
            </a:pPr>
            <a:endParaRPr lang="en-US" sz="2000" b="0" i="0" dirty="0">
              <a:effectLst/>
            </a:endParaRPr>
          </a:p>
          <a:p>
            <a:pPr marL="0" indent="0">
              <a:buNone/>
            </a:pPr>
            <a:r>
              <a:rPr lang="el-GR" sz="2000" b="0" i="0" dirty="0">
                <a:effectLst/>
                <a:ea typeface="Tahoma" panose="020B0604030504040204" pitchFamily="34" charset="0"/>
                <a:cs typeface="Tahoma" panose="020B0604030504040204" pitchFamily="34" charset="0"/>
              </a:rPr>
              <a:t>Ας ξεκινήσουμε συνδέοντας αυτή την Ενότητα με την προηγούμενη: </a:t>
            </a:r>
          </a:p>
          <a:p>
            <a:pPr marL="0" indent="0">
              <a:buNone/>
            </a:pPr>
            <a:r>
              <a:rPr lang="el-GR" sz="2000" b="0" i="0" dirty="0">
                <a:effectLst/>
                <a:ea typeface="Tahoma" panose="020B0604030504040204" pitchFamily="34" charset="0"/>
                <a:cs typeface="Tahoma" panose="020B0604030504040204" pitchFamily="34" charset="0"/>
              </a:rPr>
              <a:t>Ενότητα 1. </a:t>
            </a:r>
            <a:r>
              <a:rPr lang="el-GR" sz="2000" b="0" i="0" dirty="0">
                <a:solidFill>
                  <a:srgbClr val="0070C0"/>
                </a:solidFill>
                <a:effectLst/>
                <a:ea typeface="Tahoma" panose="020B0604030504040204" pitchFamily="34" charset="0"/>
                <a:cs typeface="Tahoma" panose="020B0604030504040204" pitchFamily="34" charset="0"/>
              </a:rPr>
              <a:t>Βασικές αρχές της καθοδήγησης</a:t>
            </a:r>
          </a:p>
          <a:p>
            <a:pPr marL="0" indent="0">
              <a:buNone/>
            </a:pPr>
            <a:endParaRPr lang="en-US" sz="1800" dirty="0">
              <a:ea typeface="Tahoma" panose="020B0604030504040204" pitchFamily="34" charset="0"/>
              <a:cs typeface="Tahoma" panose="020B0604030504040204" pitchFamily="34" charset="0"/>
            </a:endParaRPr>
          </a:p>
          <a:p>
            <a:r>
              <a:rPr lang="el-GR" sz="2000" b="0" i="0" dirty="0">
                <a:effectLst/>
                <a:ea typeface="Tahoma" panose="020B0604030504040204" pitchFamily="34" charset="0"/>
                <a:cs typeface="Tahoma" panose="020B0604030504040204" pitchFamily="34" charset="0"/>
              </a:rPr>
              <a:t>Τι θυμάστε περισσότερο από το περιεχόμενο της ενότητας; </a:t>
            </a:r>
          </a:p>
          <a:p>
            <a:r>
              <a:rPr lang="el-GR" sz="2000" b="0" i="0" dirty="0">
                <a:effectLst/>
                <a:ea typeface="Tahoma" panose="020B0604030504040204" pitchFamily="34" charset="0"/>
                <a:cs typeface="Tahoma" panose="020B0604030504040204" pitchFamily="34" charset="0"/>
              </a:rPr>
              <a:t>Κάποιες απαραίτητες διευκρινίσεις πριν ξεκινήσουμε την Ενότητα 2; Υπάρχουν τυχόν απορίες;</a:t>
            </a:r>
            <a:endParaRPr lang="en-US" sz="2000" b="0" i="0" dirty="0">
              <a:effectLst/>
              <a:ea typeface="Tahoma" panose="020B0604030504040204" pitchFamily="34" charset="0"/>
              <a:cs typeface="Tahoma" panose="020B0604030504040204" pitchFamily="34" charset="0"/>
            </a:endParaRPr>
          </a:p>
          <a:p>
            <a:pPr marL="0" indent="0">
              <a:buNone/>
            </a:pPr>
            <a:endParaRPr lang="en-US" sz="1800" b="0" i="0" dirty="0">
              <a:effectLst/>
            </a:endParaRPr>
          </a:p>
        </p:txBody>
      </p:sp>
      <p:sp>
        <p:nvSpPr>
          <p:cNvPr id="9" name="Rectangle 8">
            <a:extLst>
              <a:ext uri="{FF2B5EF4-FFF2-40B4-BE49-F238E27FC236}">
                <a16:creationId xmlns:a16="http://schemas.microsoft.com/office/drawing/2014/main" id="{7B144CC6-098F-5573-E1F4-C9651571446C}"/>
              </a:ext>
            </a:extLst>
          </p:cNvPr>
          <p:cNvSpPr/>
          <p:nvPr/>
        </p:nvSpPr>
        <p:spPr>
          <a:xfrm flipV="1">
            <a:off x="4652871" y="2341954"/>
            <a:ext cx="221704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4FE056BC-2E27-FA66-AD43-C077C9739D2E}"/>
              </a:ext>
            </a:extLst>
          </p:cNvPr>
          <p:cNvSpPr/>
          <p:nvPr/>
        </p:nvSpPr>
        <p:spPr>
          <a:xfrm flipV="1">
            <a:off x="11640996" y="2899973"/>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4" name="Εικόνα 3"/>
          <p:cNvPicPr>
            <a:picLocks noChangeAspect="1"/>
          </p:cNvPicPr>
          <p:nvPr/>
        </p:nvPicPr>
        <p:blipFill>
          <a:blip r:embed="rId2"/>
          <a:stretch>
            <a:fillRect/>
          </a:stretch>
        </p:blipFill>
        <p:spPr>
          <a:xfrm>
            <a:off x="9198880" y="538327"/>
            <a:ext cx="2322777" cy="1963082"/>
          </a:xfrm>
          <a:prstGeom prst="rect">
            <a:avLst/>
          </a:prstGeom>
        </p:spPr>
      </p:pic>
      <p:pic>
        <p:nvPicPr>
          <p:cNvPr id="6" name="Εικόνα 5"/>
          <p:cNvPicPr>
            <a:picLocks noChangeAspect="1"/>
          </p:cNvPicPr>
          <p:nvPr/>
        </p:nvPicPr>
        <p:blipFill>
          <a:blip r:embed="rId3"/>
          <a:stretch>
            <a:fillRect/>
          </a:stretch>
        </p:blipFill>
        <p:spPr>
          <a:xfrm>
            <a:off x="0" y="192491"/>
            <a:ext cx="1627773" cy="1755800"/>
          </a:xfrm>
          <a:prstGeom prst="rect">
            <a:avLst/>
          </a:prstGeom>
        </p:spPr>
      </p:pic>
    </p:spTree>
    <p:extLst>
      <p:ext uri="{BB962C8B-B14F-4D97-AF65-F5344CB8AC3E}">
        <p14:creationId xmlns:p14="http://schemas.microsoft.com/office/powerpoint/2010/main" val="3810474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797643E-FCF8-45AF-BA36-CECE7A0A8C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90841" y="1507433"/>
            <a:ext cx="792910" cy="1106313"/>
          </a:xfrm>
          <a:prstGeom prst="rect">
            <a:avLst/>
          </a:prstGeom>
        </p:spPr>
      </p:pic>
      <p:sp>
        <p:nvSpPr>
          <p:cNvPr id="2" name="Rectangle 1">
            <a:extLst>
              <a:ext uri="{FF2B5EF4-FFF2-40B4-BE49-F238E27FC236}">
                <a16:creationId xmlns:a16="http://schemas.microsoft.com/office/drawing/2014/main" id="{E3A58DBE-0EBB-8B2E-57E8-7E526622FE77}"/>
              </a:ext>
            </a:extLst>
          </p:cNvPr>
          <p:cNvSpPr/>
          <p:nvPr/>
        </p:nvSpPr>
        <p:spPr>
          <a:xfrm>
            <a:off x="-103719" y="5509846"/>
            <a:ext cx="2331104" cy="2935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887296" y="467751"/>
            <a:ext cx="5371000" cy="187921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l-GR" sz="3600" b="0" i="0" u="none" strike="noStrike" kern="1200" cap="none" spc="0" normalizeH="0" baseline="0" noProof="0" dirty="0">
                <a:ln>
                  <a:noFill/>
                </a:ln>
                <a:solidFill>
                  <a:prstClr val="black"/>
                </a:solidFill>
                <a:effectLst/>
                <a:uLnTx/>
                <a:uFillTx/>
                <a:latin typeface="Franklin Gothic Book" panose="020B0503020102020204" pitchFamily="34" charset="0"/>
                <a:ea typeface="+mj-ea"/>
                <a:cs typeface="+mj-cs"/>
              </a:rPr>
              <a:t>Δραστηριότητα</a:t>
            </a:r>
            <a:endParaRPr kumimoji="0" lang="en-US" sz="3600" b="0" i="0" u="none" strike="noStrike" kern="1200" cap="none" spc="0" normalizeH="0" baseline="0" noProof="0" dirty="0">
              <a:ln>
                <a:noFill/>
              </a:ln>
              <a:solidFill>
                <a:prstClr val="black"/>
              </a:solidFill>
              <a:effectLst/>
              <a:uLnTx/>
              <a:uFillTx/>
              <a:latin typeface="Franklin Gothic Book" panose="020B0503020102020204" pitchFamily="34" charset="0"/>
              <a:ea typeface="+mj-ea"/>
              <a:cs typeface="+mj-cs"/>
            </a:endParaRP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369277" y="2613747"/>
            <a:ext cx="6858000" cy="3593622"/>
          </a:xfrm>
        </p:spPr>
        <p:txBody>
          <a:bodyPr>
            <a:normAutofit/>
          </a:bodyPr>
          <a:lstStyle/>
          <a:p>
            <a:pPr algn="l"/>
            <a:endParaRPr lang="en-US" sz="2000" dirty="0"/>
          </a:p>
          <a:p>
            <a:pPr algn="l"/>
            <a:endParaRPr lang="en-US" sz="2000" dirty="0"/>
          </a:p>
          <a:p>
            <a:pPr algn="l"/>
            <a:endParaRPr lang="en-US" sz="2000" dirty="0"/>
          </a:p>
          <a:p>
            <a:r>
              <a:rPr lang="el-GR" sz="2800" b="1" dirty="0">
                <a:solidFill>
                  <a:schemeClr val="accent6">
                    <a:lumMod val="75000"/>
                  </a:schemeClr>
                </a:solidFill>
                <a:ea typeface="Tahoma" panose="020B0604030504040204" pitchFamily="34" charset="0"/>
                <a:cs typeface="Tahoma" panose="020B0604030504040204" pitchFamily="34" charset="0"/>
              </a:rPr>
              <a:t>Ας συζητήσουμε για τις απαντήσεις σας!</a:t>
            </a:r>
            <a:endParaRPr lang="el-GR" sz="2800" dirty="0">
              <a:solidFill>
                <a:schemeClr val="accent6">
                  <a:lumMod val="75000"/>
                </a:schemeClr>
              </a:solidFill>
              <a:ea typeface="Tahoma" panose="020B0604030504040204" pitchFamily="34" charset="0"/>
              <a:cs typeface="Tahoma" panose="020B0604030504040204" pitchFamily="34" charset="0"/>
            </a:endParaRPr>
          </a:p>
        </p:txBody>
      </p:sp>
      <p:sp>
        <p:nvSpPr>
          <p:cNvPr id="4" name="Rectangle 3">
            <a:extLst>
              <a:ext uri="{FF2B5EF4-FFF2-40B4-BE49-F238E27FC236}">
                <a16:creationId xmlns:a16="http://schemas.microsoft.com/office/drawing/2014/main" id="{065BB301-E5CB-0C1A-CE68-C333FB6C66EE}"/>
              </a:ext>
            </a:extLst>
          </p:cNvPr>
          <p:cNvSpPr/>
          <p:nvPr/>
        </p:nvSpPr>
        <p:spPr>
          <a:xfrm>
            <a:off x="7407723" y="1207312"/>
            <a:ext cx="3758731" cy="4596040"/>
          </a:xfrm>
          <a:prstGeom prst="rect">
            <a:avLst/>
          </a:prstGeom>
          <a:blipFill dpi="0" rotWithShape="1">
            <a:blip r:embed="rId3">
              <a:extLst>
                <a:ext uri="{28A0092B-C50C-407E-A947-70E740481C1C}">
                  <a14:useLocalDpi xmlns:a14="http://schemas.microsoft.com/office/drawing/2010/main" val="0"/>
                </a:ext>
              </a:extLst>
            </a:blip>
            <a:srcRect/>
            <a:stretch>
              <a:fillRect l="-49000" t="-84000" b="-22000"/>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FB6791F-6056-F66E-ACBC-016849B2411E}"/>
              </a:ext>
            </a:extLst>
          </p:cNvPr>
          <p:cNvSpPr/>
          <p:nvPr/>
        </p:nvSpPr>
        <p:spPr>
          <a:xfrm>
            <a:off x="7407723" y="1207312"/>
            <a:ext cx="3758731" cy="45960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20DD19B5-8335-D86B-502B-B2D6B301DFBE}"/>
              </a:ext>
            </a:extLst>
          </p:cNvPr>
          <p:cNvSpPr txBox="1"/>
          <p:nvPr/>
        </p:nvSpPr>
        <p:spPr>
          <a:xfrm>
            <a:off x="8240688" y="3244334"/>
            <a:ext cx="22398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INSERT IMAGE HERE</a:t>
            </a: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Εικόνα 5"/>
          <p:cNvPicPr>
            <a:picLocks noChangeAspect="1"/>
          </p:cNvPicPr>
          <p:nvPr/>
        </p:nvPicPr>
        <p:blipFill>
          <a:blip r:embed="rId4"/>
          <a:stretch>
            <a:fillRect/>
          </a:stretch>
        </p:blipFill>
        <p:spPr>
          <a:xfrm>
            <a:off x="8161461" y="2122572"/>
            <a:ext cx="2398314" cy="2765520"/>
          </a:xfrm>
          <a:prstGeom prst="rect">
            <a:avLst/>
          </a:prstGeom>
        </p:spPr>
      </p:pic>
    </p:spTree>
    <p:extLst>
      <p:ext uri="{BB962C8B-B14F-4D97-AF65-F5344CB8AC3E}">
        <p14:creationId xmlns:p14="http://schemas.microsoft.com/office/powerpoint/2010/main" val="16782247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797643E-FCF8-45AF-BA36-CECE7A0A8C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90841" y="1507433"/>
            <a:ext cx="792910" cy="1106313"/>
          </a:xfrm>
          <a:prstGeom prst="rect">
            <a:avLst/>
          </a:prstGeom>
        </p:spPr>
      </p:pic>
      <p:sp>
        <p:nvSpPr>
          <p:cNvPr id="2" name="Rectangle 1">
            <a:extLst>
              <a:ext uri="{FF2B5EF4-FFF2-40B4-BE49-F238E27FC236}">
                <a16:creationId xmlns:a16="http://schemas.microsoft.com/office/drawing/2014/main" id="{E3A58DBE-0EBB-8B2E-57E8-7E526622FE77}"/>
              </a:ext>
            </a:extLst>
          </p:cNvPr>
          <p:cNvSpPr/>
          <p:nvPr/>
        </p:nvSpPr>
        <p:spPr>
          <a:xfrm>
            <a:off x="-103719" y="5509846"/>
            <a:ext cx="2331104" cy="2935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790581" y="258325"/>
            <a:ext cx="5371000" cy="94898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l-GR" sz="3600" b="1" i="0" u="none" strike="noStrike" kern="1200" cap="none" spc="0" normalizeH="0" baseline="0" noProof="0" dirty="0">
                <a:ln>
                  <a:noFill/>
                </a:ln>
                <a:solidFill>
                  <a:prstClr val="black"/>
                </a:solidFill>
                <a:effectLst/>
                <a:uLnTx/>
                <a:uFillTx/>
                <a:latin typeface="Franklin Gothic Book" panose="020B0503020102020204" pitchFamily="34" charset="0"/>
                <a:ea typeface="+mj-ea"/>
                <a:cs typeface="+mj-cs"/>
              </a:rPr>
              <a:t>Μην ξεχνάτε</a:t>
            </a:r>
            <a:r>
              <a:rPr kumimoji="0" lang="en-US" sz="3600" b="1" i="0" u="none" strike="noStrike" kern="1200" cap="none" spc="0" normalizeH="0" baseline="0" noProof="0" dirty="0">
                <a:ln>
                  <a:noFill/>
                </a:ln>
                <a:solidFill>
                  <a:prstClr val="black"/>
                </a:solidFill>
                <a:effectLst/>
                <a:uLnTx/>
                <a:uFillTx/>
                <a:latin typeface="Franklin Gothic Book" panose="020B0503020102020204" pitchFamily="34" charset="0"/>
                <a:ea typeface="+mj-ea"/>
                <a:cs typeface="+mj-cs"/>
              </a:rPr>
              <a:t>!</a:t>
            </a: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373734" y="1394713"/>
            <a:ext cx="6857999" cy="5041255"/>
          </a:xfrm>
        </p:spPr>
        <p:txBody>
          <a:bodyPr>
            <a:normAutofit lnSpcReduction="10000"/>
          </a:bodyPr>
          <a:lstStyle/>
          <a:p>
            <a:pPr algn="l"/>
            <a:r>
              <a:rPr lang="el-GR" dirty="0">
                <a:ea typeface="Tahoma" panose="020B0604030504040204" pitchFamily="34" charset="0"/>
                <a:cs typeface="Tahoma" panose="020B0604030504040204" pitchFamily="34" charset="0"/>
              </a:rPr>
              <a:t>Όταν πρόκειται για συγκρούσεις μεταξύ μεντόρων και καθοδηγούμενων, οι συντονιστές θα πρέπει:</a:t>
            </a:r>
            <a:r>
              <a:rPr lang="en-US" dirty="0">
                <a:ea typeface="Tahoma" panose="020B0604030504040204" pitchFamily="34" charset="0"/>
                <a:cs typeface="Tahoma" panose="020B0604030504040204" pitchFamily="34" charset="0"/>
              </a:rPr>
              <a:t> </a:t>
            </a:r>
          </a:p>
          <a:p>
            <a:pPr algn="l"/>
            <a:endParaRPr lang="en-US" dirty="0">
              <a:ea typeface="Tahoma" panose="020B0604030504040204" pitchFamily="34" charset="0"/>
              <a:cs typeface="Tahoma" panose="020B0604030504040204" pitchFamily="34" charset="0"/>
            </a:endParaRPr>
          </a:p>
          <a:p>
            <a:pPr algn="l"/>
            <a:endParaRPr lang="en-US" dirty="0">
              <a:ea typeface="Tahoma" panose="020B0604030504040204" pitchFamily="34" charset="0"/>
              <a:cs typeface="Tahoma" panose="020B0604030504040204" pitchFamily="34" charset="0"/>
            </a:endParaRPr>
          </a:p>
          <a:p>
            <a:pPr marL="457200" indent="-457200" algn="l">
              <a:buAutoNum type="arabicPeriod"/>
            </a:pPr>
            <a:r>
              <a:rPr lang="el-GR" dirty="0">
                <a:ea typeface="Tahoma" panose="020B0604030504040204" pitchFamily="34" charset="0"/>
                <a:cs typeface="Tahoma" panose="020B0604030504040204" pitchFamily="34" charset="0"/>
              </a:rPr>
              <a:t>Αντιμετώπιση της σύγκρουσης</a:t>
            </a:r>
          </a:p>
          <a:p>
            <a:pPr marL="457200" indent="-457200" algn="l">
              <a:buAutoNum type="arabicPeriod"/>
            </a:pPr>
            <a:r>
              <a:rPr lang="el-GR" dirty="0">
                <a:ea typeface="Tahoma" panose="020B0604030504040204" pitchFamily="34" charset="0"/>
                <a:cs typeface="Tahoma" panose="020B0604030504040204" pitchFamily="34" charset="0"/>
              </a:rPr>
              <a:t>Αποσαφήνιση του ζητήματος που προκαλεί τη σύγκρουση</a:t>
            </a:r>
          </a:p>
          <a:p>
            <a:pPr marL="457200" indent="-457200" algn="l">
              <a:buAutoNum type="arabicPeriod"/>
            </a:pPr>
            <a:r>
              <a:rPr lang="el-GR" dirty="0">
                <a:ea typeface="Tahoma" panose="020B0604030504040204" pitchFamily="34" charset="0"/>
                <a:cs typeface="Tahoma" panose="020B0604030504040204" pitchFamily="34" charset="0"/>
              </a:rPr>
              <a:t>Συγκέντρωση των εμπλεκόμενων μερών για να συζητήσουν.</a:t>
            </a:r>
          </a:p>
          <a:p>
            <a:pPr marL="457200" indent="-457200" algn="l">
              <a:buAutoNum type="arabicPeriod"/>
            </a:pPr>
            <a:r>
              <a:rPr lang="el-GR" dirty="0">
                <a:ea typeface="Tahoma" panose="020B0604030504040204" pitchFamily="34" charset="0"/>
                <a:cs typeface="Tahoma" panose="020B0604030504040204" pitchFamily="34" charset="0"/>
              </a:rPr>
              <a:t>Εντοπισμός λύσης</a:t>
            </a:r>
          </a:p>
          <a:p>
            <a:pPr marL="457200" indent="-457200" algn="l">
              <a:buAutoNum type="arabicPeriod"/>
            </a:pPr>
            <a:r>
              <a:rPr lang="el-GR" dirty="0">
                <a:ea typeface="Tahoma" panose="020B0604030504040204" pitchFamily="34" charset="0"/>
                <a:cs typeface="Tahoma" panose="020B0604030504040204" pitchFamily="34" charset="0"/>
              </a:rPr>
              <a:t>Παρακολούθηση και εποπτεία</a:t>
            </a:r>
            <a:endParaRPr lang="en-US" dirty="0">
              <a:ea typeface="Tahoma" panose="020B0604030504040204" pitchFamily="34" charset="0"/>
              <a:cs typeface="Tahoma" panose="020B0604030504040204" pitchFamily="34" charset="0"/>
            </a:endParaRPr>
          </a:p>
          <a:p>
            <a:r>
              <a:rPr lang="el-GR" b="1" dirty="0">
                <a:ea typeface="Tahoma" panose="020B0604030504040204" pitchFamily="34" charset="0"/>
                <a:cs typeface="Tahoma" panose="020B0604030504040204" pitchFamily="34" charset="0"/>
              </a:rPr>
              <a:t>Θα θέλατε να προσθέσετε κάτι επιπλέον;</a:t>
            </a:r>
            <a:endParaRPr lang="el-GR" dirty="0">
              <a:ea typeface="Tahoma" panose="020B0604030504040204" pitchFamily="34" charset="0"/>
              <a:cs typeface="Tahoma" panose="020B0604030504040204" pitchFamily="34" charset="0"/>
            </a:endParaRPr>
          </a:p>
        </p:txBody>
      </p:sp>
      <p:sp>
        <p:nvSpPr>
          <p:cNvPr id="4" name="Rectangle 3">
            <a:extLst>
              <a:ext uri="{FF2B5EF4-FFF2-40B4-BE49-F238E27FC236}">
                <a16:creationId xmlns:a16="http://schemas.microsoft.com/office/drawing/2014/main" id="{065BB301-E5CB-0C1A-CE68-C333FB6C66EE}"/>
              </a:ext>
            </a:extLst>
          </p:cNvPr>
          <p:cNvSpPr/>
          <p:nvPr/>
        </p:nvSpPr>
        <p:spPr>
          <a:xfrm>
            <a:off x="7407723" y="1207312"/>
            <a:ext cx="3758731" cy="4596040"/>
          </a:xfrm>
          <a:prstGeom prst="rect">
            <a:avLst/>
          </a:prstGeom>
          <a:blipFill dpi="0" rotWithShape="1">
            <a:blip r:embed="rId3">
              <a:extLst>
                <a:ext uri="{28A0092B-C50C-407E-A947-70E740481C1C}">
                  <a14:useLocalDpi xmlns:a14="http://schemas.microsoft.com/office/drawing/2010/main" val="0"/>
                </a:ext>
              </a:extLst>
            </a:blip>
            <a:srcRect/>
            <a:stretch>
              <a:fillRect l="-49000" t="-84000" b="-22000"/>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FB6791F-6056-F66E-ACBC-016849B2411E}"/>
              </a:ext>
            </a:extLst>
          </p:cNvPr>
          <p:cNvSpPr/>
          <p:nvPr/>
        </p:nvSpPr>
        <p:spPr>
          <a:xfrm>
            <a:off x="7407723" y="1207312"/>
            <a:ext cx="3758731" cy="45960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20DD19B5-8335-D86B-502B-B2D6B301DFBE}"/>
              </a:ext>
            </a:extLst>
          </p:cNvPr>
          <p:cNvSpPr txBox="1"/>
          <p:nvPr/>
        </p:nvSpPr>
        <p:spPr>
          <a:xfrm>
            <a:off x="8240688" y="3244334"/>
            <a:ext cx="22398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INSERT IMAGE HERE</a:t>
            </a: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Εικόνα 4"/>
          <p:cNvPicPr>
            <a:picLocks noChangeAspect="1"/>
          </p:cNvPicPr>
          <p:nvPr/>
        </p:nvPicPr>
        <p:blipFill>
          <a:blip r:embed="rId4"/>
          <a:stretch>
            <a:fillRect/>
          </a:stretch>
        </p:blipFill>
        <p:spPr>
          <a:xfrm>
            <a:off x="7817553" y="2004767"/>
            <a:ext cx="3023362" cy="3023362"/>
          </a:xfrm>
          <a:prstGeom prst="rect">
            <a:avLst/>
          </a:prstGeom>
        </p:spPr>
      </p:pic>
    </p:spTree>
    <p:extLst>
      <p:ext uri="{BB962C8B-B14F-4D97-AF65-F5344CB8AC3E}">
        <p14:creationId xmlns:p14="http://schemas.microsoft.com/office/powerpoint/2010/main" val="311860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B4C44E-E615-1A2F-39D8-F69812F59A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63586" y="3074705"/>
            <a:ext cx="792910" cy="1106313"/>
          </a:xfrm>
          <a:prstGeom prst="rect">
            <a:avLst/>
          </a:prstGeom>
        </p:spPr>
      </p:pic>
      <p:sp>
        <p:nvSpPr>
          <p:cNvPr id="17" name="Title 1">
            <a:extLst>
              <a:ext uri="{FF2B5EF4-FFF2-40B4-BE49-F238E27FC236}">
                <a16:creationId xmlns:a16="http://schemas.microsoft.com/office/drawing/2014/main" id="{31662649-4807-39B2-8D1A-D2050E030FC3}"/>
              </a:ext>
            </a:extLst>
          </p:cNvPr>
          <p:cNvSpPr txBox="1">
            <a:spLocks/>
          </p:cNvSpPr>
          <p:nvPr/>
        </p:nvSpPr>
        <p:spPr>
          <a:xfrm>
            <a:off x="1451073" y="2710944"/>
            <a:ext cx="8165172" cy="12036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r>
              <a:rPr lang="el-GR" sz="2800" b="1" dirty="0">
                <a:solidFill>
                  <a:schemeClr val="accent6">
                    <a:lumMod val="75000"/>
                  </a:schemeClr>
                </a:solidFill>
                <a:latin typeface="Franklin Gothic Book" panose="020B0503020102020204" pitchFamily="34" charset="0"/>
                <a:ea typeface="Tahoma" panose="020B0604030504040204" pitchFamily="34" charset="0"/>
                <a:cs typeface="Tahoma" panose="020B0604030504040204" pitchFamily="34" charset="0"/>
              </a:rPr>
              <a:t>Διαδικτυακή </a:t>
            </a:r>
            <a:r>
              <a:rPr lang="el-GR" sz="2800" b="1" dirty="0" err="1">
                <a:solidFill>
                  <a:schemeClr val="accent6">
                    <a:lumMod val="75000"/>
                  </a:schemeClr>
                </a:solidFill>
                <a:latin typeface="Franklin Gothic Book" panose="020B0503020102020204" pitchFamily="34" charset="0"/>
                <a:ea typeface="Tahoma" panose="020B0604030504040204" pitchFamily="34" charset="0"/>
                <a:cs typeface="Tahoma" panose="020B0604030504040204" pitchFamily="34" charset="0"/>
              </a:rPr>
              <a:t>αυτοαξιολόγηση</a:t>
            </a:r>
            <a:endParaRPr lang="el-GR" sz="2800" dirty="0">
              <a:solidFill>
                <a:schemeClr val="accent6">
                  <a:lumMod val="75000"/>
                </a:schemeClr>
              </a:solidFill>
              <a:latin typeface="Franklin Gothic Book" panose="020B0503020102020204" pitchFamily="34" charset="0"/>
              <a:ea typeface="Tahoma" panose="020B0604030504040204" pitchFamily="34" charset="0"/>
              <a:cs typeface="Tahoma" panose="020B0604030504040204" pitchFamily="34" charset="0"/>
            </a:endParaRPr>
          </a:p>
        </p:txBody>
      </p:sp>
      <p:sp>
        <p:nvSpPr>
          <p:cNvPr id="25" name="Rectangle 24">
            <a:extLst>
              <a:ext uri="{FF2B5EF4-FFF2-40B4-BE49-F238E27FC236}">
                <a16:creationId xmlns:a16="http://schemas.microsoft.com/office/drawing/2014/main" id="{4FE17787-94DD-24C2-71E7-7C58E5C10EBF}"/>
              </a:ext>
            </a:extLst>
          </p:cNvPr>
          <p:cNvSpPr/>
          <p:nvPr/>
        </p:nvSpPr>
        <p:spPr>
          <a:xfrm>
            <a:off x="0" y="239649"/>
            <a:ext cx="12192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4C08BE3D-8F8C-773C-CEEE-2B9FDB79DFD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612140" y="5442648"/>
            <a:ext cx="745901" cy="745221"/>
          </a:xfrm>
          <a:prstGeom prst="rect">
            <a:avLst/>
          </a:prstGeom>
        </p:spPr>
      </p:pic>
      <p:pic>
        <p:nvPicPr>
          <p:cNvPr id="4" name="Picture 3" descr="Text&#10;&#10;Description automatically generated">
            <a:extLst>
              <a:ext uri="{FF2B5EF4-FFF2-40B4-BE49-F238E27FC236}">
                <a16:creationId xmlns:a16="http://schemas.microsoft.com/office/drawing/2014/main" id="{4576D0B2-90D7-09E6-841B-CC7D3839EFB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390827" y="5564900"/>
            <a:ext cx="1052995" cy="441995"/>
          </a:xfrm>
          <a:prstGeom prst="rect">
            <a:avLst/>
          </a:prstGeom>
        </p:spPr>
      </p:pic>
      <p:pic>
        <p:nvPicPr>
          <p:cNvPr id="6" name="Picture 5" descr="Logo&#10;&#10;Description automatically generated">
            <a:extLst>
              <a:ext uri="{FF2B5EF4-FFF2-40B4-BE49-F238E27FC236}">
                <a16:creationId xmlns:a16="http://schemas.microsoft.com/office/drawing/2014/main" id="{10808821-948C-C404-8EED-1443220FAC4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500254" y="5415033"/>
            <a:ext cx="980054" cy="762265"/>
          </a:xfrm>
          <a:prstGeom prst="rect">
            <a:avLst/>
          </a:prstGeom>
        </p:spPr>
      </p:pic>
      <p:pic>
        <p:nvPicPr>
          <p:cNvPr id="15" name="Picture 14">
            <a:extLst>
              <a:ext uri="{FF2B5EF4-FFF2-40B4-BE49-F238E27FC236}">
                <a16:creationId xmlns:a16="http://schemas.microsoft.com/office/drawing/2014/main" id="{695D7846-8CAB-B097-FAD1-11D2210E97DA}"/>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721656" y="5558565"/>
            <a:ext cx="651720" cy="651720"/>
          </a:xfrm>
          <a:prstGeom prst="rect">
            <a:avLst/>
          </a:prstGeom>
        </p:spPr>
      </p:pic>
      <p:pic>
        <p:nvPicPr>
          <p:cNvPr id="21" name="Picture 20">
            <a:extLst>
              <a:ext uri="{FF2B5EF4-FFF2-40B4-BE49-F238E27FC236}">
                <a16:creationId xmlns:a16="http://schemas.microsoft.com/office/drawing/2014/main" id="{EB604B68-E29D-E44C-FECA-5B1EE56645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70667" y="5466733"/>
            <a:ext cx="876610" cy="876610"/>
          </a:xfrm>
          <a:prstGeom prst="rect">
            <a:avLst/>
          </a:prstGeom>
        </p:spPr>
      </p:pic>
      <p:pic>
        <p:nvPicPr>
          <p:cNvPr id="16" name="Εικόνα 8">
            <a:extLst>
              <a:ext uri="{FF2B5EF4-FFF2-40B4-BE49-F238E27FC236}">
                <a16:creationId xmlns:a16="http://schemas.microsoft.com/office/drawing/2014/main" id="{29098376-3EB7-4BCD-BF97-3E63CDF96D7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62712" y="5596690"/>
            <a:ext cx="1906111" cy="399253"/>
          </a:xfrm>
          <a:prstGeom prst="rect">
            <a:avLst/>
          </a:prstGeom>
        </p:spPr>
      </p:pic>
      <p:sp>
        <p:nvSpPr>
          <p:cNvPr id="27" name="Rectangle 26">
            <a:extLst>
              <a:ext uri="{FF2B5EF4-FFF2-40B4-BE49-F238E27FC236}">
                <a16:creationId xmlns:a16="http://schemas.microsoft.com/office/drawing/2014/main" id="{0639FD96-DB31-E487-9BDC-3CFC597D9261}"/>
              </a:ext>
            </a:extLst>
          </p:cNvPr>
          <p:cNvSpPr/>
          <p:nvPr/>
        </p:nvSpPr>
        <p:spPr>
          <a:xfrm>
            <a:off x="10387186" y="840557"/>
            <a:ext cx="1626416" cy="1755897"/>
          </a:xfrm>
          <a:prstGeom prst="rect">
            <a:avLst/>
          </a:prstGeom>
          <a:blipFill dpi="0" rotWithShape="1">
            <a:blip r:embed="rId9"/>
            <a:srcRect/>
            <a:stretch>
              <a:fillRect l="-35000" t="-40000" r="-35000" b="-2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 name="Picture 29">
            <a:extLst>
              <a:ext uri="{FF2B5EF4-FFF2-40B4-BE49-F238E27FC236}">
                <a16:creationId xmlns:a16="http://schemas.microsoft.com/office/drawing/2014/main" id="{16460FE5-289A-CCDF-121A-084EC7B1B34A}"/>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3627584" y="5473773"/>
            <a:ext cx="619488" cy="616735"/>
          </a:xfrm>
          <a:prstGeom prst="rect">
            <a:avLst/>
          </a:prstGeom>
        </p:spPr>
      </p:pic>
      <p:pic>
        <p:nvPicPr>
          <p:cNvPr id="32" name="Picture 31" descr="A picture containing text, clipart&#10;&#10;Description automatically generated">
            <a:extLst>
              <a:ext uri="{FF2B5EF4-FFF2-40B4-BE49-F238E27FC236}">
                <a16:creationId xmlns:a16="http://schemas.microsoft.com/office/drawing/2014/main" id="{6078CFD3-F795-D80C-792A-B6009C96AA6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616245" y="5588841"/>
            <a:ext cx="715036" cy="572598"/>
          </a:xfrm>
          <a:prstGeom prst="rect">
            <a:avLst/>
          </a:prstGeom>
        </p:spPr>
      </p:pic>
      <p:sp>
        <p:nvSpPr>
          <p:cNvPr id="9" name="Rectangle 8">
            <a:extLst>
              <a:ext uri="{FF2B5EF4-FFF2-40B4-BE49-F238E27FC236}">
                <a16:creationId xmlns:a16="http://schemas.microsoft.com/office/drawing/2014/main" id="{7B144CC6-098F-5573-E1F4-C9651571446C}"/>
              </a:ext>
            </a:extLst>
          </p:cNvPr>
          <p:cNvSpPr/>
          <p:nvPr/>
        </p:nvSpPr>
        <p:spPr>
          <a:xfrm flipV="1">
            <a:off x="11867499" y="2880957"/>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86922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B4C44E-E615-1A2F-39D8-F69812F59A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63586" y="3074705"/>
            <a:ext cx="792910" cy="1106313"/>
          </a:xfrm>
          <a:prstGeom prst="rect">
            <a:avLst/>
          </a:prstGeom>
        </p:spPr>
      </p:pic>
      <p:sp>
        <p:nvSpPr>
          <p:cNvPr id="17" name="Title 1">
            <a:extLst>
              <a:ext uri="{FF2B5EF4-FFF2-40B4-BE49-F238E27FC236}">
                <a16:creationId xmlns:a16="http://schemas.microsoft.com/office/drawing/2014/main" id="{31662649-4807-39B2-8D1A-D2050E030FC3}"/>
              </a:ext>
            </a:extLst>
          </p:cNvPr>
          <p:cNvSpPr txBox="1">
            <a:spLocks/>
          </p:cNvSpPr>
          <p:nvPr/>
        </p:nvSpPr>
        <p:spPr>
          <a:xfrm>
            <a:off x="1451073" y="2710944"/>
            <a:ext cx="8165172" cy="12036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gn="l"/>
            <a:r>
              <a:rPr lang="el-GR" sz="3600">
                <a:latin typeface="Franklin Gothic Book" panose="020B0503020102020204" pitchFamily="34" charset="0"/>
              </a:rPr>
              <a:t>Σας ευχαριστούμε</a:t>
            </a:r>
            <a:r>
              <a:rPr lang="en-US" sz="3600">
                <a:latin typeface="Franklin Gothic Book" panose="020B0503020102020204" pitchFamily="34" charset="0"/>
              </a:rPr>
              <a:t>!</a:t>
            </a:r>
            <a:endParaRPr lang="en-US" sz="3600" b="0" i="0" dirty="0">
              <a:effectLst/>
              <a:latin typeface="Franklin Gothic Book" panose="020B0503020102020204" pitchFamily="34" charset="0"/>
            </a:endParaRPr>
          </a:p>
        </p:txBody>
      </p:sp>
      <p:sp>
        <p:nvSpPr>
          <p:cNvPr id="25" name="Rectangle 24">
            <a:extLst>
              <a:ext uri="{FF2B5EF4-FFF2-40B4-BE49-F238E27FC236}">
                <a16:creationId xmlns:a16="http://schemas.microsoft.com/office/drawing/2014/main" id="{4FE17787-94DD-24C2-71E7-7C58E5C10EBF}"/>
              </a:ext>
            </a:extLst>
          </p:cNvPr>
          <p:cNvSpPr/>
          <p:nvPr/>
        </p:nvSpPr>
        <p:spPr>
          <a:xfrm>
            <a:off x="0" y="239649"/>
            <a:ext cx="12192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Picture 7">
            <a:extLst>
              <a:ext uri="{FF2B5EF4-FFF2-40B4-BE49-F238E27FC236}">
                <a16:creationId xmlns:a16="http://schemas.microsoft.com/office/drawing/2014/main" id="{4C08BE3D-8F8C-773C-CEEE-2B9FDB79DFD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612140" y="5442648"/>
            <a:ext cx="745901" cy="745221"/>
          </a:xfrm>
          <a:prstGeom prst="rect">
            <a:avLst/>
          </a:prstGeom>
        </p:spPr>
      </p:pic>
      <p:pic>
        <p:nvPicPr>
          <p:cNvPr id="4" name="Picture 3" descr="Text&#10;&#10;Description automatically generated">
            <a:extLst>
              <a:ext uri="{FF2B5EF4-FFF2-40B4-BE49-F238E27FC236}">
                <a16:creationId xmlns:a16="http://schemas.microsoft.com/office/drawing/2014/main" id="{4576D0B2-90D7-09E6-841B-CC7D3839EFB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390827" y="5564900"/>
            <a:ext cx="1052995" cy="441995"/>
          </a:xfrm>
          <a:prstGeom prst="rect">
            <a:avLst/>
          </a:prstGeom>
        </p:spPr>
      </p:pic>
      <p:pic>
        <p:nvPicPr>
          <p:cNvPr id="6" name="Picture 5" descr="Logo&#10;&#10;Description automatically generated">
            <a:extLst>
              <a:ext uri="{FF2B5EF4-FFF2-40B4-BE49-F238E27FC236}">
                <a16:creationId xmlns:a16="http://schemas.microsoft.com/office/drawing/2014/main" id="{10808821-948C-C404-8EED-1443220FAC4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500254" y="5415033"/>
            <a:ext cx="980054" cy="762265"/>
          </a:xfrm>
          <a:prstGeom prst="rect">
            <a:avLst/>
          </a:prstGeom>
        </p:spPr>
      </p:pic>
      <p:pic>
        <p:nvPicPr>
          <p:cNvPr id="15" name="Picture 14">
            <a:extLst>
              <a:ext uri="{FF2B5EF4-FFF2-40B4-BE49-F238E27FC236}">
                <a16:creationId xmlns:a16="http://schemas.microsoft.com/office/drawing/2014/main" id="{695D7846-8CAB-B097-FAD1-11D2210E97DA}"/>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721656" y="5558565"/>
            <a:ext cx="651720" cy="651720"/>
          </a:xfrm>
          <a:prstGeom prst="rect">
            <a:avLst/>
          </a:prstGeom>
        </p:spPr>
      </p:pic>
      <p:pic>
        <p:nvPicPr>
          <p:cNvPr id="21" name="Picture 20">
            <a:extLst>
              <a:ext uri="{FF2B5EF4-FFF2-40B4-BE49-F238E27FC236}">
                <a16:creationId xmlns:a16="http://schemas.microsoft.com/office/drawing/2014/main" id="{EB604B68-E29D-E44C-FECA-5B1EE56645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70667" y="5466733"/>
            <a:ext cx="876610" cy="876610"/>
          </a:xfrm>
          <a:prstGeom prst="rect">
            <a:avLst/>
          </a:prstGeom>
        </p:spPr>
      </p:pic>
      <p:pic>
        <p:nvPicPr>
          <p:cNvPr id="16" name="Εικόνα 8">
            <a:extLst>
              <a:ext uri="{FF2B5EF4-FFF2-40B4-BE49-F238E27FC236}">
                <a16:creationId xmlns:a16="http://schemas.microsoft.com/office/drawing/2014/main" id="{29098376-3EB7-4BCD-BF97-3E63CDF96D7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62712" y="5596690"/>
            <a:ext cx="1906111" cy="399253"/>
          </a:xfrm>
          <a:prstGeom prst="rect">
            <a:avLst/>
          </a:prstGeom>
        </p:spPr>
      </p:pic>
      <p:sp>
        <p:nvSpPr>
          <p:cNvPr id="27" name="Rectangle 26">
            <a:extLst>
              <a:ext uri="{FF2B5EF4-FFF2-40B4-BE49-F238E27FC236}">
                <a16:creationId xmlns:a16="http://schemas.microsoft.com/office/drawing/2014/main" id="{0639FD96-DB31-E487-9BDC-3CFC597D9261}"/>
              </a:ext>
            </a:extLst>
          </p:cNvPr>
          <p:cNvSpPr/>
          <p:nvPr/>
        </p:nvSpPr>
        <p:spPr>
          <a:xfrm>
            <a:off x="10387186" y="840557"/>
            <a:ext cx="1626416" cy="1755897"/>
          </a:xfrm>
          <a:prstGeom prst="rect">
            <a:avLst/>
          </a:prstGeom>
          <a:blipFill dpi="0" rotWithShape="1">
            <a:blip r:embed="rId9"/>
            <a:srcRect/>
            <a:stretch>
              <a:fillRect l="-35000" t="-40000" r="-35000" b="-2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0" name="Picture 29">
            <a:extLst>
              <a:ext uri="{FF2B5EF4-FFF2-40B4-BE49-F238E27FC236}">
                <a16:creationId xmlns:a16="http://schemas.microsoft.com/office/drawing/2014/main" id="{16460FE5-289A-CCDF-121A-084EC7B1B34A}"/>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3627584" y="5473773"/>
            <a:ext cx="619488" cy="616735"/>
          </a:xfrm>
          <a:prstGeom prst="rect">
            <a:avLst/>
          </a:prstGeom>
        </p:spPr>
      </p:pic>
      <p:pic>
        <p:nvPicPr>
          <p:cNvPr id="32" name="Picture 31" descr="A picture containing text, clipart&#10;&#10;Description automatically generated">
            <a:extLst>
              <a:ext uri="{FF2B5EF4-FFF2-40B4-BE49-F238E27FC236}">
                <a16:creationId xmlns:a16="http://schemas.microsoft.com/office/drawing/2014/main" id="{6078CFD3-F795-D80C-792A-B6009C96AA6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616245" y="5588841"/>
            <a:ext cx="715036" cy="572598"/>
          </a:xfrm>
          <a:prstGeom prst="rect">
            <a:avLst/>
          </a:prstGeom>
        </p:spPr>
      </p:pic>
      <p:sp>
        <p:nvSpPr>
          <p:cNvPr id="9" name="Rectangle 8">
            <a:extLst>
              <a:ext uri="{FF2B5EF4-FFF2-40B4-BE49-F238E27FC236}">
                <a16:creationId xmlns:a16="http://schemas.microsoft.com/office/drawing/2014/main" id="{7B144CC6-098F-5573-E1F4-C9651571446C}"/>
              </a:ext>
            </a:extLst>
          </p:cNvPr>
          <p:cNvSpPr/>
          <p:nvPr/>
        </p:nvSpPr>
        <p:spPr>
          <a:xfrm flipV="1">
            <a:off x="11867499" y="2880957"/>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167203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A58DBE-0EBB-8B2E-57E8-7E526622FE77}"/>
              </a:ext>
            </a:extLst>
          </p:cNvPr>
          <p:cNvSpPr/>
          <p:nvPr/>
        </p:nvSpPr>
        <p:spPr>
          <a:xfrm>
            <a:off x="3905573" y="1239864"/>
            <a:ext cx="1534332" cy="415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1678807" y="1070391"/>
            <a:ext cx="8165172" cy="8577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l-GR" sz="3600" b="0" i="0" u="none" strike="noStrike" kern="1200" cap="none" spc="0" normalizeH="0" baseline="0" noProof="0" dirty="0">
                <a:ln>
                  <a:noFill/>
                </a:ln>
                <a:solidFill>
                  <a:prstClr val="black"/>
                </a:solidFill>
                <a:effectLst/>
                <a:uLnTx/>
                <a:uFillTx/>
                <a:latin typeface="Franklin Gothic Book" panose="020B0503020102020204" pitchFamily="34" charset="0"/>
                <a:ea typeface="+mj-ea"/>
                <a:cs typeface="+mj-cs"/>
              </a:rPr>
              <a:t>Εισαγωγή</a:t>
            </a:r>
            <a:endParaRPr kumimoji="0" lang="en-US" sz="3600" b="0" i="0" u="none" strike="noStrike" kern="1200" cap="none" spc="0" normalizeH="0" baseline="0" noProof="0" dirty="0">
              <a:ln>
                <a:noFill/>
              </a:ln>
              <a:solidFill>
                <a:prstClr val="black"/>
              </a:solidFill>
              <a:effectLst/>
              <a:uLnTx/>
              <a:uFillTx/>
              <a:latin typeface="Franklin Gothic Book" panose="020B0503020102020204" pitchFamily="34" charset="0"/>
              <a:ea typeface="+mj-ea"/>
              <a:cs typeface="+mj-cs"/>
            </a:endParaRP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1072662" y="2582335"/>
            <a:ext cx="10339754" cy="3802311"/>
          </a:xfrm>
        </p:spPr>
        <p:txBody>
          <a:bodyPr>
            <a:normAutofit/>
          </a:bodyPr>
          <a:lstStyle/>
          <a:p>
            <a:pPr marL="0" indent="0" algn="l">
              <a:buNone/>
            </a:pPr>
            <a:r>
              <a:rPr lang="el-GR" sz="2000" b="0" i="0" dirty="0">
                <a:effectLst/>
              </a:rPr>
              <a:t>Εντάξει</a:t>
            </a:r>
            <a:r>
              <a:rPr lang="en-US" sz="2000" b="0" i="0" dirty="0">
                <a:effectLst/>
              </a:rPr>
              <a:t>!</a:t>
            </a:r>
          </a:p>
          <a:p>
            <a:pPr marL="0" indent="0" algn="l">
              <a:buNone/>
            </a:pPr>
            <a:endParaRPr lang="en-US" sz="2000" b="0" i="0" dirty="0">
              <a:effectLst/>
            </a:endParaRPr>
          </a:p>
          <a:p>
            <a:pPr marL="0" indent="0" algn="l">
              <a:buNone/>
            </a:pPr>
            <a:r>
              <a:rPr lang="el-GR" sz="2000" b="0" i="0" dirty="0">
                <a:effectLst/>
              </a:rPr>
              <a:t>Ας συνεχίσουμε με την </a:t>
            </a:r>
            <a:r>
              <a:rPr lang="el-GR" sz="2000" b="0" i="0" dirty="0">
                <a:solidFill>
                  <a:schemeClr val="accent6">
                    <a:lumMod val="75000"/>
                  </a:schemeClr>
                </a:solidFill>
                <a:effectLst/>
              </a:rPr>
              <a:t>Ενότητα 2: Δεξιότητες επικοινωνίας</a:t>
            </a:r>
          </a:p>
          <a:p>
            <a:pPr marL="0" indent="0" algn="l">
              <a:buNone/>
            </a:pPr>
            <a:endParaRPr lang="en-US" sz="2000" dirty="0"/>
          </a:p>
          <a:p>
            <a:pPr marL="0" indent="0" algn="l">
              <a:buNone/>
            </a:pPr>
            <a:r>
              <a:rPr lang="el-GR" sz="2000" dirty="0"/>
              <a:t>Έχετε όλοι παρακολουθήσει το ασύγχρονο διαδικτυακό μέρος</a:t>
            </a:r>
            <a:r>
              <a:rPr lang="en-US" sz="2000" dirty="0"/>
              <a:t>. </a:t>
            </a:r>
          </a:p>
          <a:p>
            <a:pPr marL="0" indent="0" algn="l">
              <a:buNone/>
            </a:pPr>
            <a:endParaRPr lang="en-US" sz="2000" dirty="0"/>
          </a:p>
          <a:p>
            <a:pPr marL="0" indent="0" algn="l">
              <a:buNone/>
            </a:pPr>
            <a:r>
              <a:rPr lang="el-GR" sz="2000" dirty="0"/>
              <a:t>Έχετε αμφιβολίες σχετικά με το περιεχόμενο; Κάτι που χρήζει περαιτέρω διευκρινίσεων και επεξηγήσεων; </a:t>
            </a:r>
            <a:r>
              <a:rPr lang="en-US" sz="1800" b="0" i="0" dirty="0">
                <a:effectLst/>
              </a:rPr>
              <a:t>.</a:t>
            </a:r>
          </a:p>
          <a:p>
            <a:endParaRPr lang="el-GR" dirty="0"/>
          </a:p>
        </p:txBody>
      </p:sp>
      <p:sp>
        <p:nvSpPr>
          <p:cNvPr id="9" name="Rectangle 8">
            <a:extLst>
              <a:ext uri="{FF2B5EF4-FFF2-40B4-BE49-F238E27FC236}">
                <a16:creationId xmlns:a16="http://schemas.microsoft.com/office/drawing/2014/main" id="{7B144CC6-098F-5573-E1F4-C9651571446C}"/>
              </a:ext>
            </a:extLst>
          </p:cNvPr>
          <p:cNvSpPr/>
          <p:nvPr/>
        </p:nvSpPr>
        <p:spPr>
          <a:xfrm flipV="1">
            <a:off x="4652871" y="2341954"/>
            <a:ext cx="221704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E056BC-2E27-FA66-AD43-C077C9739D2E}"/>
              </a:ext>
            </a:extLst>
          </p:cNvPr>
          <p:cNvSpPr/>
          <p:nvPr/>
        </p:nvSpPr>
        <p:spPr>
          <a:xfrm flipV="1">
            <a:off x="11640996" y="2899973"/>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Εικόνα 3"/>
          <p:cNvPicPr>
            <a:picLocks noChangeAspect="1"/>
          </p:cNvPicPr>
          <p:nvPr/>
        </p:nvPicPr>
        <p:blipFill>
          <a:blip r:embed="rId2"/>
          <a:stretch>
            <a:fillRect/>
          </a:stretch>
        </p:blipFill>
        <p:spPr>
          <a:xfrm>
            <a:off x="9198880" y="538327"/>
            <a:ext cx="2322777" cy="1963082"/>
          </a:xfrm>
          <a:prstGeom prst="rect">
            <a:avLst/>
          </a:prstGeom>
        </p:spPr>
      </p:pic>
      <p:pic>
        <p:nvPicPr>
          <p:cNvPr id="6" name="Εικόνα 5"/>
          <p:cNvPicPr>
            <a:picLocks noChangeAspect="1"/>
          </p:cNvPicPr>
          <p:nvPr/>
        </p:nvPicPr>
        <p:blipFill>
          <a:blip r:embed="rId3"/>
          <a:stretch>
            <a:fillRect/>
          </a:stretch>
        </p:blipFill>
        <p:spPr>
          <a:xfrm>
            <a:off x="146598" y="483303"/>
            <a:ext cx="1627773" cy="1755800"/>
          </a:xfrm>
          <a:prstGeom prst="rect">
            <a:avLst/>
          </a:prstGeom>
        </p:spPr>
      </p:pic>
    </p:spTree>
    <p:extLst>
      <p:ext uri="{BB962C8B-B14F-4D97-AF65-F5344CB8AC3E}">
        <p14:creationId xmlns:p14="http://schemas.microsoft.com/office/powerpoint/2010/main" val="3654681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0EF984-5EA0-53D7-2A4B-0BA40EF77F9C}"/>
              </a:ext>
            </a:extLst>
          </p:cNvPr>
          <p:cNvSpPr/>
          <p:nvPr/>
        </p:nvSpPr>
        <p:spPr>
          <a:xfrm>
            <a:off x="1031080" y="1002330"/>
            <a:ext cx="1652075" cy="5532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1304483" y="762854"/>
            <a:ext cx="4225327" cy="103222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gn="l"/>
            <a:r>
              <a:rPr lang="el-GR" sz="3600" b="1" dirty="0">
                <a:latin typeface="Franklin Gothic Book" panose="020B0503020102020204" pitchFamily="34" charset="0"/>
              </a:rPr>
              <a:t>Βασικές έννοιες</a:t>
            </a:r>
            <a:endParaRPr lang="en-US" sz="3600" b="1" i="0" dirty="0">
              <a:effectLst/>
              <a:latin typeface="Franklin Gothic Book" panose="020B0503020102020204" pitchFamily="34" charset="0"/>
            </a:endParaRPr>
          </a:p>
        </p:txBody>
      </p:sp>
      <p:sp>
        <p:nvSpPr>
          <p:cNvPr id="6" name="Subtitle 2">
            <a:extLst>
              <a:ext uri="{FF2B5EF4-FFF2-40B4-BE49-F238E27FC236}">
                <a16:creationId xmlns:a16="http://schemas.microsoft.com/office/drawing/2014/main" id="{6800C593-7242-750A-6887-261D29AE6D4B}"/>
              </a:ext>
            </a:extLst>
          </p:cNvPr>
          <p:cNvSpPr txBox="1">
            <a:spLocks/>
          </p:cNvSpPr>
          <p:nvPr/>
        </p:nvSpPr>
        <p:spPr>
          <a:xfrm>
            <a:off x="1096947" y="4574648"/>
            <a:ext cx="2910979" cy="12490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Franklin Gothic Book" panose="020B05030201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Franklin Gothic Book" panose="020B05030201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Franklin Gothic Book" panose="020B05030201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l-GR" sz="1800" dirty="0"/>
              <a:t>Ενεργητική ακρόαση</a:t>
            </a:r>
            <a:endParaRPr lang="el-GR" dirty="0"/>
          </a:p>
        </p:txBody>
      </p:sp>
      <p:sp>
        <p:nvSpPr>
          <p:cNvPr id="9" name="Rectangle 8">
            <a:extLst>
              <a:ext uri="{FF2B5EF4-FFF2-40B4-BE49-F238E27FC236}">
                <a16:creationId xmlns:a16="http://schemas.microsoft.com/office/drawing/2014/main" id="{DE28DFD6-1F96-57D1-C613-89E7BE0A4FBE}"/>
              </a:ext>
            </a:extLst>
          </p:cNvPr>
          <p:cNvSpPr/>
          <p:nvPr/>
        </p:nvSpPr>
        <p:spPr>
          <a:xfrm flipV="1">
            <a:off x="11737992" y="-19014"/>
            <a:ext cx="55704" cy="68770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Subtitle 2">
            <a:extLst>
              <a:ext uri="{FF2B5EF4-FFF2-40B4-BE49-F238E27FC236}">
                <a16:creationId xmlns:a16="http://schemas.microsoft.com/office/drawing/2014/main" id="{1CE12FB5-D116-DEDD-A9BC-1684AE8A7BBE}"/>
              </a:ext>
            </a:extLst>
          </p:cNvPr>
          <p:cNvSpPr txBox="1">
            <a:spLocks/>
          </p:cNvSpPr>
          <p:nvPr/>
        </p:nvSpPr>
        <p:spPr>
          <a:xfrm>
            <a:off x="8177685" y="4574648"/>
            <a:ext cx="2910979" cy="12490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Franklin Gothic Book" panose="020B05030201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Franklin Gothic Book" panose="020B05030201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Franklin Gothic Book" panose="020B05030201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l-GR" sz="1800" dirty="0"/>
              <a:t>Συγκρούσεις και επίλυση συγκρούσεων</a:t>
            </a:r>
            <a:endParaRPr lang="el-GR" dirty="0"/>
          </a:p>
        </p:txBody>
      </p:sp>
      <p:sp>
        <p:nvSpPr>
          <p:cNvPr id="13" name="Subtitle 2">
            <a:extLst>
              <a:ext uri="{FF2B5EF4-FFF2-40B4-BE49-F238E27FC236}">
                <a16:creationId xmlns:a16="http://schemas.microsoft.com/office/drawing/2014/main" id="{30CBA328-0B69-20E4-C2D9-B843A8C62817}"/>
              </a:ext>
            </a:extLst>
          </p:cNvPr>
          <p:cNvSpPr txBox="1">
            <a:spLocks/>
          </p:cNvSpPr>
          <p:nvPr/>
        </p:nvSpPr>
        <p:spPr>
          <a:xfrm>
            <a:off x="4637316" y="4574647"/>
            <a:ext cx="2910979" cy="15184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Franklin Gothic Book" panose="020B05030201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Franklin Gothic Book" panose="020B05030201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Franklin Gothic Book" panose="020B05030201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l-GR" sz="1800" dirty="0"/>
              <a:t>OARS</a:t>
            </a:r>
          </a:p>
          <a:p>
            <a:r>
              <a:rPr lang="el-GR" sz="1800" dirty="0"/>
              <a:t>(Ανοιχτές ερωτήσεις, Επιβεβαιώσεις, </a:t>
            </a:r>
            <a:r>
              <a:rPr lang="el-GR" sz="1800" dirty="0" err="1"/>
              <a:t>Αναστοχαστική</a:t>
            </a:r>
            <a:r>
              <a:rPr lang="el-GR" sz="1800" dirty="0"/>
              <a:t> ακρόαση, Σύνοψη)</a:t>
            </a:r>
            <a:endParaRPr lang="el-GR" dirty="0"/>
          </a:p>
        </p:txBody>
      </p:sp>
      <p:sp>
        <p:nvSpPr>
          <p:cNvPr id="14" name="Oval 13">
            <a:extLst>
              <a:ext uri="{FF2B5EF4-FFF2-40B4-BE49-F238E27FC236}">
                <a16:creationId xmlns:a16="http://schemas.microsoft.com/office/drawing/2014/main" id="{7F3B68F6-B255-86DC-5F40-CF82BBF5731A}"/>
              </a:ext>
            </a:extLst>
          </p:cNvPr>
          <p:cNvSpPr/>
          <p:nvPr/>
        </p:nvSpPr>
        <p:spPr>
          <a:xfrm>
            <a:off x="1670064" y="2570427"/>
            <a:ext cx="1764744" cy="176474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Oval 14">
            <a:extLst>
              <a:ext uri="{FF2B5EF4-FFF2-40B4-BE49-F238E27FC236}">
                <a16:creationId xmlns:a16="http://schemas.microsoft.com/office/drawing/2014/main" id="{F7A7EC2D-B2D8-1382-FD86-1F0528DCD096}"/>
              </a:ext>
            </a:extLst>
          </p:cNvPr>
          <p:cNvSpPr/>
          <p:nvPr/>
        </p:nvSpPr>
        <p:spPr>
          <a:xfrm>
            <a:off x="5210433" y="2722827"/>
            <a:ext cx="1764744" cy="176474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Oval 15">
            <a:extLst>
              <a:ext uri="{FF2B5EF4-FFF2-40B4-BE49-F238E27FC236}">
                <a16:creationId xmlns:a16="http://schemas.microsoft.com/office/drawing/2014/main" id="{7A0FCC4F-A88E-313B-BF41-16E3419AA471}"/>
              </a:ext>
            </a:extLst>
          </p:cNvPr>
          <p:cNvSpPr/>
          <p:nvPr/>
        </p:nvSpPr>
        <p:spPr>
          <a:xfrm>
            <a:off x="8750802" y="2722827"/>
            <a:ext cx="1764744" cy="176474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Title 1">
            <a:extLst>
              <a:ext uri="{FF2B5EF4-FFF2-40B4-BE49-F238E27FC236}">
                <a16:creationId xmlns:a16="http://schemas.microsoft.com/office/drawing/2014/main" id="{EE7D9F22-4907-721B-98AD-7D96B9CA24F8}"/>
              </a:ext>
            </a:extLst>
          </p:cNvPr>
          <p:cNvSpPr txBox="1">
            <a:spLocks/>
          </p:cNvSpPr>
          <p:nvPr/>
        </p:nvSpPr>
        <p:spPr>
          <a:xfrm>
            <a:off x="1670064" y="2722826"/>
            <a:ext cx="1709040" cy="133335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r>
              <a:rPr lang="en-US" sz="7200">
                <a:solidFill>
                  <a:schemeClr val="bg1"/>
                </a:solidFill>
                <a:latin typeface="Franklin Gothic Book" panose="020B0503020102020204" pitchFamily="34" charset="0"/>
              </a:rPr>
              <a:t>1</a:t>
            </a:r>
            <a:endParaRPr lang="en-US" sz="3600" i="0">
              <a:solidFill>
                <a:schemeClr val="bg1"/>
              </a:solidFill>
              <a:effectLst/>
              <a:latin typeface="Franklin Gothic Book" panose="020B0503020102020204" pitchFamily="34" charset="0"/>
            </a:endParaRPr>
          </a:p>
        </p:txBody>
      </p:sp>
      <p:sp>
        <p:nvSpPr>
          <p:cNvPr id="19" name="Title 1">
            <a:extLst>
              <a:ext uri="{FF2B5EF4-FFF2-40B4-BE49-F238E27FC236}">
                <a16:creationId xmlns:a16="http://schemas.microsoft.com/office/drawing/2014/main" id="{B31E6149-679C-C643-55A8-FD39B2636FDC}"/>
              </a:ext>
            </a:extLst>
          </p:cNvPr>
          <p:cNvSpPr txBox="1">
            <a:spLocks/>
          </p:cNvSpPr>
          <p:nvPr/>
        </p:nvSpPr>
        <p:spPr>
          <a:xfrm>
            <a:off x="5233879" y="2875226"/>
            <a:ext cx="1709040" cy="133335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r>
              <a:rPr lang="en-US" sz="7200">
                <a:solidFill>
                  <a:schemeClr val="bg1"/>
                </a:solidFill>
                <a:latin typeface="Franklin Gothic Book" panose="020B0503020102020204" pitchFamily="34" charset="0"/>
              </a:rPr>
              <a:t>2</a:t>
            </a:r>
            <a:endParaRPr lang="en-US" sz="3600" i="0">
              <a:solidFill>
                <a:schemeClr val="bg1"/>
              </a:solidFill>
              <a:effectLst/>
              <a:latin typeface="Franklin Gothic Book" panose="020B0503020102020204" pitchFamily="34" charset="0"/>
            </a:endParaRPr>
          </a:p>
        </p:txBody>
      </p:sp>
      <p:sp>
        <p:nvSpPr>
          <p:cNvPr id="20" name="Title 1">
            <a:extLst>
              <a:ext uri="{FF2B5EF4-FFF2-40B4-BE49-F238E27FC236}">
                <a16:creationId xmlns:a16="http://schemas.microsoft.com/office/drawing/2014/main" id="{44BEE356-893E-9150-C7E3-A19686CA1CAA}"/>
              </a:ext>
            </a:extLst>
          </p:cNvPr>
          <p:cNvSpPr txBox="1">
            <a:spLocks/>
          </p:cNvSpPr>
          <p:nvPr/>
        </p:nvSpPr>
        <p:spPr>
          <a:xfrm>
            <a:off x="8775477" y="2875226"/>
            <a:ext cx="1709040" cy="133335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r>
              <a:rPr lang="en-US" sz="7200">
                <a:solidFill>
                  <a:schemeClr val="bg1"/>
                </a:solidFill>
                <a:latin typeface="Franklin Gothic Book" panose="020B0503020102020204" pitchFamily="34" charset="0"/>
              </a:rPr>
              <a:t>3</a:t>
            </a:r>
            <a:endParaRPr lang="en-US" sz="3600" i="0">
              <a:solidFill>
                <a:schemeClr val="bg1"/>
              </a:solidFill>
              <a:effectLst/>
              <a:latin typeface="Franklin Gothic Book" panose="020B0503020102020204" pitchFamily="34" charset="0"/>
            </a:endParaRPr>
          </a:p>
        </p:txBody>
      </p:sp>
      <p:sp>
        <p:nvSpPr>
          <p:cNvPr id="21" name="Rectangle 20">
            <a:extLst>
              <a:ext uri="{FF2B5EF4-FFF2-40B4-BE49-F238E27FC236}">
                <a16:creationId xmlns:a16="http://schemas.microsoft.com/office/drawing/2014/main" id="{04E98390-5203-5A69-D764-D872A786A1AA}"/>
              </a:ext>
            </a:extLst>
          </p:cNvPr>
          <p:cNvSpPr/>
          <p:nvPr/>
        </p:nvSpPr>
        <p:spPr>
          <a:xfrm flipV="1">
            <a:off x="398304" y="-9507"/>
            <a:ext cx="55704" cy="68770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 name="Εικόνα 1"/>
          <p:cNvPicPr>
            <a:picLocks noChangeAspect="1"/>
          </p:cNvPicPr>
          <p:nvPr/>
        </p:nvPicPr>
        <p:blipFill>
          <a:blip r:embed="rId2"/>
          <a:stretch>
            <a:fillRect/>
          </a:stretch>
        </p:blipFill>
        <p:spPr>
          <a:xfrm>
            <a:off x="10110219" y="39282"/>
            <a:ext cx="1627773" cy="1755800"/>
          </a:xfrm>
          <a:prstGeom prst="rect">
            <a:avLst/>
          </a:prstGeom>
        </p:spPr>
      </p:pic>
    </p:spTree>
    <p:extLst>
      <p:ext uri="{BB962C8B-B14F-4D97-AF65-F5344CB8AC3E}">
        <p14:creationId xmlns:p14="http://schemas.microsoft.com/office/powerpoint/2010/main" val="1967451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A58DBE-0EBB-8B2E-57E8-7E526622FE77}"/>
              </a:ext>
            </a:extLst>
          </p:cNvPr>
          <p:cNvSpPr/>
          <p:nvPr/>
        </p:nvSpPr>
        <p:spPr>
          <a:xfrm>
            <a:off x="3905573" y="1239864"/>
            <a:ext cx="1534332" cy="415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31662649-4807-39B2-8D1A-D2050E030FC3}"/>
              </a:ext>
            </a:extLst>
          </p:cNvPr>
          <p:cNvSpPr txBox="1">
            <a:spLocks/>
          </p:cNvSpPr>
          <p:nvPr/>
        </p:nvSpPr>
        <p:spPr>
          <a:xfrm>
            <a:off x="1678807" y="1070391"/>
            <a:ext cx="8165172" cy="8577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l-GR" sz="3600" b="0" i="0" u="none" strike="noStrike" kern="1200" cap="none" spc="0" normalizeH="0" baseline="0" noProof="0" dirty="0">
                <a:ln>
                  <a:noFill/>
                </a:ln>
                <a:solidFill>
                  <a:prstClr val="black"/>
                </a:solidFill>
                <a:effectLst/>
                <a:uLnTx/>
                <a:uFillTx/>
                <a:latin typeface="Franklin Gothic Book" panose="020B0503020102020204" pitchFamily="34" charset="0"/>
                <a:ea typeface="+mj-ea"/>
                <a:cs typeface="+mj-cs"/>
              </a:rPr>
              <a:t>Φάσεις</a:t>
            </a:r>
            <a:endParaRPr kumimoji="0" lang="en-US" sz="3600" b="0" i="0" u="none" strike="noStrike" kern="1200" cap="none" spc="0" normalizeH="0" baseline="0" noProof="0" dirty="0">
              <a:ln>
                <a:noFill/>
              </a:ln>
              <a:solidFill>
                <a:prstClr val="black"/>
              </a:solidFill>
              <a:effectLst/>
              <a:uLnTx/>
              <a:uFillTx/>
              <a:latin typeface="Franklin Gothic Book" panose="020B0503020102020204" pitchFamily="34" charset="0"/>
              <a:ea typeface="+mj-ea"/>
              <a:cs typeface="+mj-cs"/>
            </a:endParaRPr>
          </a:p>
        </p:txBody>
      </p:sp>
      <p:sp>
        <p:nvSpPr>
          <p:cNvPr id="3" name="Subtitle 2">
            <a:extLst>
              <a:ext uri="{FF2B5EF4-FFF2-40B4-BE49-F238E27FC236}">
                <a16:creationId xmlns:a16="http://schemas.microsoft.com/office/drawing/2014/main" id="{2AD1FA11-3BF1-E575-F067-0020A9C2B9FA}"/>
              </a:ext>
            </a:extLst>
          </p:cNvPr>
          <p:cNvSpPr>
            <a:spLocks noGrp="1"/>
          </p:cNvSpPr>
          <p:nvPr>
            <p:ph type="subTitle" idx="1"/>
          </p:nvPr>
        </p:nvSpPr>
        <p:spPr>
          <a:xfrm>
            <a:off x="395654" y="2460177"/>
            <a:ext cx="10955216" cy="3802311"/>
          </a:xfrm>
        </p:spPr>
        <p:txBody>
          <a:bodyPr>
            <a:normAutofit fontScale="92500" lnSpcReduction="20000"/>
          </a:bodyPr>
          <a:lstStyle/>
          <a:p>
            <a:pPr marL="0" indent="0" algn="l">
              <a:buNone/>
            </a:pPr>
            <a:r>
              <a:rPr lang="el-GR" sz="2000" b="1" dirty="0">
                <a:solidFill>
                  <a:srgbClr val="00B050"/>
                </a:solidFill>
              </a:rPr>
              <a:t>Ας ρίξουμε μια γρήγορη ματιά στην αποτελεσματική επικοινωνία</a:t>
            </a:r>
          </a:p>
          <a:p>
            <a:pPr marL="0" indent="0" algn="l">
              <a:buNone/>
            </a:pPr>
            <a:endParaRPr lang="en-US" sz="2000" dirty="0"/>
          </a:p>
          <a:p>
            <a:pPr algn="l"/>
            <a:r>
              <a:rPr lang="el-GR" sz="2000" dirty="0"/>
              <a:t>Αποτελεσματική επικοινωνία σημαίνει ότι οι ιδέες και οι έννοιες ακούγονται με επιτυχία και ότι οι άνθρωποι ενεργούν βάσει αυτών. Σημαίνει επίσης ότι οι άνθρωποι είναι σε θέση να ακούν, να κατανοούν και να αναλαμβάνουν δράση για όσα λένε οι άλλοι άνθρωποι. </a:t>
            </a:r>
          </a:p>
          <a:p>
            <a:pPr algn="l"/>
            <a:endParaRPr lang="en-US" sz="2000" dirty="0"/>
          </a:p>
          <a:p>
            <a:pPr algn="l"/>
            <a:r>
              <a:rPr lang="el-GR" sz="2000" dirty="0"/>
              <a:t>Αποτελεσματική επικοινωνία είναι η ικανότητα να συνομιλείτε με ένα άλλο άτομο με έναν ελκυστικό τρόπο που είναι </a:t>
            </a:r>
            <a:r>
              <a:rPr lang="el-GR" sz="2000" dirty="0" err="1"/>
              <a:t>στοχευμένος</a:t>
            </a:r>
            <a:r>
              <a:rPr lang="el-GR" sz="2000" dirty="0"/>
              <a:t>, συνεπής και προσφέρει ποιότητα. Η αποτελεσματική επικοινωνία περιλαμβάνει δύο ή περισσότερα άτομα που μπορούν να εκφράσουν με σαφήνεια την πρόθεσή τους και να κατανοήσουν την εστίαση ή τον σκοπό της συζήτησης</a:t>
            </a:r>
          </a:p>
          <a:p>
            <a:pPr algn="l"/>
            <a:endParaRPr lang="en-US" sz="2000" dirty="0"/>
          </a:p>
          <a:p>
            <a:pPr algn="l"/>
            <a:r>
              <a:rPr lang="el-GR" sz="2000" dirty="0"/>
              <a:t>Αυτοί οι ορισμοί συνεπάγονται την ύπαρξη ορισμένων εμποδίων στην επικοινωνία, τα οποία πρέπει να ξεπεράσουμε για να είναι αποτελεσματική.</a:t>
            </a:r>
            <a:endParaRPr lang="en-US" sz="2000" dirty="0"/>
          </a:p>
        </p:txBody>
      </p:sp>
      <p:sp>
        <p:nvSpPr>
          <p:cNvPr id="9" name="Rectangle 8">
            <a:extLst>
              <a:ext uri="{FF2B5EF4-FFF2-40B4-BE49-F238E27FC236}">
                <a16:creationId xmlns:a16="http://schemas.microsoft.com/office/drawing/2014/main" id="{7B144CC6-098F-5573-E1F4-C9651571446C}"/>
              </a:ext>
            </a:extLst>
          </p:cNvPr>
          <p:cNvSpPr/>
          <p:nvPr/>
        </p:nvSpPr>
        <p:spPr>
          <a:xfrm flipV="1">
            <a:off x="4652871" y="2341954"/>
            <a:ext cx="221704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E056BC-2E27-FA66-AD43-C077C9739D2E}"/>
              </a:ext>
            </a:extLst>
          </p:cNvPr>
          <p:cNvSpPr/>
          <p:nvPr/>
        </p:nvSpPr>
        <p:spPr>
          <a:xfrm flipV="1">
            <a:off x="11640996" y="2899973"/>
            <a:ext cx="45719" cy="397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Εικόνα 3"/>
          <p:cNvPicPr>
            <a:picLocks noChangeAspect="1"/>
          </p:cNvPicPr>
          <p:nvPr/>
        </p:nvPicPr>
        <p:blipFill>
          <a:blip r:embed="rId2"/>
          <a:stretch>
            <a:fillRect/>
          </a:stretch>
        </p:blipFill>
        <p:spPr>
          <a:xfrm>
            <a:off x="9198880" y="538327"/>
            <a:ext cx="2322777" cy="1963082"/>
          </a:xfrm>
          <a:prstGeom prst="rect">
            <a:avLst/>
          </a:prstGeom>
        </p:spPr>
      </p:pic>
      <p:pic>
        <p:nvPicPr>
          <p:cNvPr id="6" name="Εικόνα 5"/>
          <p:cNvPicPr>
            <a:picLocks noChangeAspect="1"/>
          </p:cNvPicPr>
          <p:nvPr/>
        </p:nvPicPr>
        <p:blipFill>
          <a:blip r:embed="rId3"/>
          <a:stretch>
            <a:fillRect/>
          </a:stretch>
        </p:blipFill>
        <p:spPr>
          <a:xfrm>
            <a:off x="146598" y="538327"/>
            <a:ext cx="1627773" cy="1755800"/>
          </a:xfrm>
          <a:prstGeom prst="rect">
            <a:avLst/>
          </a:prstGeom>
        </p:spPr>
      </p:pic>
    </p:spTree>
    <p:extLst>
      <p:ext uri="{BB962C8B-B14F-4D97-AF65-F5344CB8AC3E}">
        <p14:creationId xmlns:p14="http://schemas.microsoft.com/office/powerpoint/2010/main" val="2473587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99C7ADA1-3A18-EF51-065D-DE3EFAC22FC1}"/>
              </a:ext>
            </a:extLst>
          </p:cNvPr>
          <p:cNvSpPr/>
          <p:nvPr/>
        </p:nvSpPr>
        <p:spPr>
          <a:xfrm>
            <a:off x="-19050" y="1905000"/>
            <a:ext cx="6438900" cy="5029200"/>
          </a:xfrm>
          <a:custGeom>
            <a:avLst/>
            <a:gdLst>
              <a:gd name="connsiteX0" fmla="*/ 9525 w 6438900"/>
              <a:gd name="connsiteY0" fmla="*/ 0 h 4981575"/>
              <a:gd name="connsiteX1" fmla="*/ 6438900 w 6438900"/>
              <a:gd name="connsiteY1" fmla="*/ 4981575 h 4981575"/>
              <a:gd name="connsiteX2" fmla="*/ 0 w 6438900"/>
              <a:gd name="connsiteY2" fmla="*/ 4933950 h 4981575"/>
              <a:gd name="connsiteX3" fmla="*/ 9525 w 6438900"/>
              <a:gd name="connsiteY3" fmla="*/ 0 h 4981575"/>
            </a:gdLst>
            <a:ahLst/>
            <a:cxnLst>
              <a:cxn ang="0">
                <a:pos x="connsiteX0" y="connsiteY0"/>
              </a:cxn>
              <a:cxn ang="0">
                <a:pos x="connsiteX1" y="connsiteY1"/>
              </a:cxn>
              <a:cxn ang="0">
                <a:pos x="connsiteX2" y="connsiteY2"/>
              </a:cxn>
              <a:cxn ang="0">
                <a:pos x="connsiteX3" y="connsiteY3"/>
              </a:cxn>
            </a:cxnLst>
            <a:rect l="l" t="t" r="r" b="b"/>
            <a:pathLst>
              <a:path w="6438900" h="4981575">
                <a:moveTo>
                  <a:pt x="9525" y="0"/>
                </a:moveTo>
                <a:lnTo>
                  <a:pt x="6438900" y="4981575"/>
                </a:lnTo>
                <a:lnTo>
                  <a:pt x="0" y="4933950"/>
                </a:lnTo>
                <a:lnTo>
                  <a:pt x="9525"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B7305F59-C501-019C-9154-6D3D27C886FF}"/>
              </a:ext>
            </a:extLst>
          </p:cNvPr>
          <p:cNvCxnSpPr>
            <a:cxnSpLocks/>
          </p:cNvCxnSpPr>
          <p:nvPr/>
        </p:nvCxnSpPr>
        <p:spPr>
          <a:xfrm>
            <a:off x="-9525" y="1390650"/>
            <a:ext cx="7143750" cy="54673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reeform: Shape 8">
            <a:extLst>
              <a:ext uri="{FF2B5EF4-FFF2-40B4-BE49-F238E27FC236}">
                <a16:creationId xmlns:a16="http://schemas.microsoft.com/office/drawing/2014/main" id="{457EE0D5-84C4-36CF-A06B-F6A9D3C33283}"/>
              </a:ext>
            </a:extLst>
          </p:cNvPr>
          <p:cNvSpPr/>
          <p:nvPr/>
        </p:nvSpPr>
        <p:spPr>
          <a:xfrm>
            <a:off x="1714500" y="76200"/>
            <a:ext cx="10477500" cy="6791325"/>
          </a:xfrm>
          <a:custGeom>
            <a:avLst/>
            <a:gdLst>
              <a:gd name="connsiteX0" fmla="*/ 0 w 10487025"/>
              <a:gd name="connsiteY0" fmla="*/ 6791325 h 6791325"/>
              <a:gd name="connsiteX1" fmla="*/ 6781800 w 10487025"/>
              <a:gd name="connsiteY1" fmla="*/ 0 h 6791325"/>
              <a:gd name="connsiteX2" fmla="*/ 10487025 w 10487025"/>
              <a:gd name="connsiteY2" fmla="*/ 3943350 h 6791325"/>
              <a:gd name="connsiteX3" fmla="*/ 10477500 w 10487025"/>
              <a:gd name="connsiteY3" fmla="*/ 6791325 h 6791325"/>
              <a:gd name="connsiteX4" fmla="*/ 0 w 10487025"/>
              <a:gd name="connsiteY4" fmla="*/ 6791325 h 6791325"/>
              <a:gd name="connsiteX0" fmla="*/ 0 w 10477500"/>
              <a:gd name="connsiteY0" fmla="*/ 6791325 h 6791325"/>
              <a:gd name="connsiteX1" fmla="*/ 6781800 w 10477500"/>
              <a:gd name="connsiteY1" fmla="*/ 0 h 6791325"/>
              <a:gd name="connsiteX2" fmla="*/ 10467975 w 10477500"/>
              <a:gd name="connsiteY2" fmla="*/ 3543300 h 6791325"/>
              <a:gd name="connsiteX3" fmla="*/ 10477500 w 10477500"/>
              <a:gd name="connsiteY3" fmla="*/ 6791325 h 6791325"/>
              <a:gd name="connsiteX4" fmla="*/ 0 w 10477500"/>
              <a:gd name="connsiteY4" fmla="*/ 6791325 h 6791325"/>
              <a:gd name="connsiteX0" fmla="*/ 0 w 10477500"/>
              <a:gd name="connsiteY0" fmla="*/ 6791325 h 6791325"/>
              <a:gd name="connsiteX1" fmla="*/ 6781800 w 10477500"/>
              <a:gd name="connsiteY1" fmla="*/ 0 h 6791325"/>
              <a:gd name="connsiteX2" fmla="*/ 10467975 w 10477500"/>
              <a:gd name="connsiteY2" fmla="*/ 3514725 h 6791325"/>
              <a:gd name="connsiteX3" fmla="*/ 10477500 w 10477500"/>
              <a:gd name="connsiteY3" fmla="*/ 6791325 h 6791325"/>
              <a:gd name="connsiteX4" fmla="*/ 0 w 10477500"/>
              <a:gd name="connsiteY4" fmla="*/ 6791325 h 6791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0" h="6791325">
                <a:moveTo>
                  <a:pt x="0" y="6791325"/>
                </a:moveTo>
                <a:lnTo>
                  <a:pt x="6781800" y="0"/>
                </a:lnTo>
                <a:lnTo>
                  <a:pt x="10467975" y="3514725"/>
                </a:lnTo>
                <a:lnTo>
                  <a:pt x="10477500" y="6791325"/>
                </a:lnTo>
                <a:lnTo>
                  <a:pt x="0" y="6791325"/>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E8B027A-D434-DC5D-140A-F3D6EF6E8D4A}"/>
              </a:ext>
            </a:extLst>
          </p:cNvPr>
          <p:cNvSpPr>
            <a:spLocks noGrp="1"/>
          </p:cNvSpPr>
          <p:nvPr>
            <p:ph type="title"/>
          </p:nvPr>
        </p:nvSpPr>
        <p:spPr>
          <a:xfrm>
            <a:off x="6665302" y="1478574"/>
            <a:ext cx="5281246" cy="1295400"/>
          </a:xfrm>
        </p:spPr>
        <p:txBody>
          <a:bodyPr>
            <a:normAutofit/>
          </a:bodyPr>
          <a:lstStyle/>
          <a:p>
            <a:r>
              <a:rPr lang="el-GR" sz="2400" b="1" dirty="0">
                <a:solidFill>
                  <a:schemeClr val="bg1"/>
                </a:solidFill>
                <a:latin typeface="Franklin Gothic Book" panose="020B0503020102020204" pitchFamily="34" charset="0"/>
              </a:rPr>
              <a:t>Δραστηριότητα σχετικά </a:t>
            </a:r>
            <a:br>
              <a:rPr lang="el-GR" sz="2400" b="1" dirty="0">
                <a:solidFill>
                  <a:schemeClr val="bg1"/>
                </a:solidFill>
                <a:latin typeface="Franklin Gothic Book" panose="020B0503020102020204" pitchFamily="34" charset="0"/>
              </a:rPr>
            </a:br>
            <a:r>
              <a:rPr lang="el-GR" sz="2400" b="1" dirty="0">
                <a:solidFill>
                  <a:schemeClr val="bg1"/>
                </a:solidFill>
                <a:latin typeface="Franklin Gothic Book" panose="020B0503020102020204" pitchFamily="34" charset="0"/>
              </a:rPr>
              <a:t>με τα εμπόδια </a:t>
            </a:r>
            <a:r>
              <a:rPr lang="en-US" sz="3600" b="1" dirty="0">
                <a:solidFill>
                  <a:schemeClr val="bg1"/>
                </a:solidFill>
                <a:latin typeface="Franklin Gothic Book" panose="020B0503020102020204" pitchFamily="34" charset="0"/>
              </a:rPr>
              <a:t>		</a:t>
            </a:r>
            <a:endParaRPr lang="el-GR" sz="3600" b="1" dirty="0">
              <a:solidFill>
                <a:schemeClr val="bg1"/>
              </a:solidFill>
              <a:latin typeface="Franklin Gothic Book" panose="020B0503020102020204" pitchFamily="34" charset="0"/>
            </a:endParaRPr>
          </a:p>
        </p:txBody>
      </p:sp>
      <p:sp>
        <p:nvSpPr>
          <p:cNvPr id="3" name="Content Placeholder 2">
            <a:extLst>
              <a:ext uri="{FF2B5EF4-FFF2-40B4-BE49-F238E27FC236}">
                <a16:creationId xmlns:a16="http://schemas.microsoft.com/office/drawing/2014/main" id="{E6607A05-6DBF-DEA8-3E64-C75703393A92}"/>
              </a:ext>
            </a:extLst>
          </p:cNvPr>
          <p:cNvSpPr>
            <a:spLocks noGrp="1"/>
          </p:cNvSpPr>
          <p:nvPr>
            <p:ph idx="1"/>
          </p:nvPr>
        </p:nvSpPr>
        <p:spPr>
          <a:xfrm>
            <a:off x="4580793" y="3870089"/>
            <a:ext cx="7244862" cy="2363657"/>
          </a:xfrm>
        </p:spPr>
        <p:txBody>
          <a:bodyPr>
            <a:normAutofit lnSpcReduction="10000"/>
          </a:bodyPr>
          <a:lstStyle/>
          <a:p>
            <a:pPr marL="0" indent="0">
              <a:buNone/>
            </a:pPr>
            <a:r>
              <a:rPr lang="el-GR" sz="2400" dirty="0">
                <a:solidFill>
                  <a:schemeClr val="bg1"/>
                </a:solidFill>
              </a:rPr>
              <a:t>Ας κάνουμε έναν καταιγισμό ιδεών για τα πιθανά εμπόδια στην αποτελεσματική επικοινωνία μεταξύ των ακόλουθων ζευγαριών:</a:t>
            </a:r>
          </a:p>
          <a:p>
            <a:pPr marL="514350" indent="-514350">
              <a:buAutoNum type="arabicPeriod"/>
            </a:pPr>
            <a:r>
              <a:rPr lang="el-GR" sz="2400" dirty="0">
                <a:solidFill>
                  <a:schemeClr val="bg1"/>
                </a:solidFill>
              </a:rPr>
              <a:t>Μέντορας- καθοδηγούμενος</a:t>
            </a:r>
          </a:p>
          <a:p>
            <a:pPr marL="514350" indent="-514350">
              <a:buAutoNum type="arabicPeriod"/>
            </a:pPr>
            <a:r>
              <a:rPr lang="el-GR" sz="2400" dirty="0">
                <a:solidFill>
                  <a:schemeClr val="bg1"/>
                </a:solidFill>
              </a:rPr>
              <a:t>Μέντορας- συντονιστής</a:t>
            </a:r>
          </a:p>
          <a:p>
            <a:pPr marL="514350" indent="-514350">
              <a:buAutoNum type="arabicPeriod"/>
            </a:pPr>
            <a:r>
              <a:rPr lang="el-GR" sz="2400" dirty="0">
                <a:solidFill>
                  <a:schemeClr val="bg1"/>
                </a:solidFill>
              </a:rPr>
              <a:t>Καθοδηγούμενος- συντονιστής.</a:t>
            </a:r>
            <a:endParaRPr lang="en-US" sz="2400" dirty="0">
              <a:solidFill>
                <a:schemeClr val="bg1"/>
              </a:solidFill>
            </a:endParaRPr>
          </a:p>
        </p:txBody>
      </p:sp>
    </p:spTree>
    <p:extLst>
      <p:ext uri="{BB962C8B-B14F-4D97-AF65-F5344CB8AC3E}">
        <p14:creationId xmlns:p14="http://schemas.microsoft.com/office/powerpoint/2010/main" val="2040851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99C7ADA1-3A18-EF51-065D-DE3EFAC22FC1}"/>
              </a:ext>
            </a:extLst>
          </p:cNvPr>
          <p:cNvSpPr/>
          <p:nvPr/>
        </p:nvSpPr>
        <p:spPr>
          <a:xfrm>
            <a:off x="-19050" y="1905000"/>
            <a:ext cx="6438900" cy="5029200"/>
          </a:xfrm>
          <a:custGeom>
            <a:avLst/>
            <a:gdLst>
              <a:gd name="connsiteX0" fmla="*/ 9525 w 6438900"/>
              <a:gd name="connsiteY0" fmla="*/ 0 h 4981575"/>
              <a:gd name="connsiteX1" fmla="*/ 6438900 w 6438900"/>
              <a:gd name="connsiteY1" fmla="*/ 4981575 h 4981575"/>
              <a:gd name="connsiteX2" fmla="*/ 0 w 6438900"/>
              <a:gd name="connsiteY2" fmla="*/ 4933950 h 4981575"/>
              <a:gd name="connsiteX3" fmla="*/ 9525 w 6438900"/>
              <a:gd name="connsiteY3" fmla="*/ 0 h 4981575"/>
            </a:gdLst>
            <a:ahLst/>
            <a:cxnLst>
              <a:cxn ang="0">
                <a:pos x="connsiteX0" y="connsiteY0"/>
              </a:cxn>
              <a:cxn ang="0">
                <a:pos x="connsiteX1" y="connsiteY1"/>
              </a:cxn>
              <a:cxn ang="0">
                <a:pos x="connsiteX2" y="connsiteY2"/>
              </a:cxn>
              <a:cxn ang="0">
                <a:pos x="connsiteX3" y="connsiteY3"/>
              </a:cxn>
            </a:cxnLst>
            <a:rect l="l" t="t" r="r" b="b"/>
            <a:pathLst>
              <a:path w="6438900" h="4981575">
                <a:moveTo>
                  <a:pt x="9525" y="0"/>
                </a:moveTo>
                <a:lnTo>
                  <a:pt x="6438900" y="4981575"/>
                </a:lnTo>
                <a:lnTo>
                  <a:pt x="0" y="4933950"/>
                </a:lnTo>
                <a:lnTo>
                  <a:pt x="9525"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B7305F59-C501-019C-9154-6D3D27C886FF}"/>
              </a:ext>
            </a:extLst>
          </p:cNvPr>
          <p:cNvCxnSpPr>
            <a:cxnSpLocks/>
          </p:cNvCxnSpPr>
          <p:nvPr/>
        </p:nvCxnSpPr>
        <p:spPr>
          <a:xfrm>
            <a:off x="-9525" y="1390650"/>
            <a:ext cx="7143750" cy="54673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reeform: Shape 8">
            <a:extLst>
              <a:ext uri="{FF2B5EF4-FFF2-40B4-BE49-F238E27FC236}">
                <a16:creationId xmlns:a16="http://schemas.microsoft.com/office/drawing/2014/main" id="{457EE0D5-84C4-36CF-A06B-F6A9D3C33283}"/>
              </a:ext>
            </a:extLst>
          </p:cNvPr>
          <p:cNvSpPr/>
          <p:nvPr/>
        </p:nvSpPr>
        <p:spPr>
          <a:xfrm>
            <a:off x="1714500" y="76200"/>
            <a:ext cx="10477500" cy="6791325"/>
          </a:xfrm>
          <a:custGeom>
            <a:avLst/>
            <a:gdLst>
              <a:gd name="connsiteX0" fmla="*/ 0 w 10487025"/>
              <a:gd name="connsiteY0" fmla="*/ 6791325 h 6791325"/>
              <a:gd name="connsiteX1" fmla="*/ 6781800 w 10487025"/>
              <a:gd name="connsiteY1" fmla="*/ 0 h 6791325"/>
              <a:gd name="connsiteX2" fmla="*/ 10487025 w 10487025"/>
              <a:gd name="connsiteY2" fmla="*/ 3943350 h 6791325"/>
              <a:gd name="connsiteX3" fmla="*/ 10477500 w 10487025"/>
              <a:gd name="connsiteY3" fmla="*/ 6791325 h 6791325"/>
              <a:gd name="connsiteX4" fmla="*/ 0 w 10487025"/>
              <a:gd name="connsiteY4" fmla="*/ 6791325 h 6791325"/>
              <a:gd name="connsiteX0" fmla="*/ 0 w 10477500"/>
              <a:gd name="connsiteY0" fmla="*/ 6791325 h 6791325"/>
              <a:gd name="connsiteX1" fmla="*/ 6781800 w 10477500"/>
              <a:gd name="connsiteY1" fmla="*/ 0 h 6791325"/>
              <a:gd name="connsiteX2" fmla="*/ 10467975 w 10477500"/>
              <a:gd name="connsiteY2" fmla="*/ 3543300 h 6791325"/>
              <a:gd name="connsiteX3" fmla="*/ 10477500 w 10477500"/>
              <a:gd name="connsiteY3" fmla="*/ 6791325 h 6791325"/>
              <a:gd name="connsiteX4" fmla="*/ 0 w 10477500"/>
              <a:gd name="connsiteY4" fmla="*/ 6791325 h 6791325"/>
              <a:gd name="connsiteX0" fmla="*/ 0 w 10477500"/>
              <a:gd name="connsiteY0" fmla="*/ 6791325 h 6791325"/>
              <a:gd name="connsiteX1" fmla="*/ 6781800 w 10477500"/>
              <a:gd name="connsiteY1" fmla="*/ 0 h 6791325"/>
              <a:gd name="connsiteX2" fmla="*/ 10467975 w 10477500"/>
              <a:gd name="connsiteY2" fmla="*/ 3514725 h 6791325"/>
              <a:gd name="connsiteX3" fmla="*/ 10477500 w 10477500"/>
              <a:gd name="connsiteY3" fmla="*/ 6791325 h 6791325"/>
              <a:gd name="connsiteX4" fmla="*/ 0 w 10477500"/>
              <a:gd name="connsiteY4" fmla="*/ 6791325 h 6791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0" h="6791325">
                <a:moveTo>
                  <a:pt x="0" y="6791325"/>
                </a:moveTo>
                <a:lnTo>
                  <a:pt x="6781800" y="0"/>
                </a:lnTo>
                <a:lnTo>
                  <a:pt x="10467975" y="3514725"/>
                </a:lnTo>
                <a:lnTo>
                  <a:pt x="10477500" y="6791325"/>
                </a:lnTo>
                <a:lnTo>
                  <a:pt x="0" y="6791325"/>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E8B027A-D434-DC5D-140A-F3D6EF6E8D4A}"/>
              </a:ext>
            </a:extLst>
          </p:cNvPr>
          <p:cNvSpPr>
            <a:spLocks noGrp="1"/>
          </p:cNvSpPr>
          <p:nvPr>
            <p:ph type="title"/>
          </p:nvPr>
        </p:nvSpPr>
        <p:spPr>
          <a:xfrm>
            <a:off x="6665302" y="1478574"/>
            <a:ext cx="5281246" cy="1295400"/>
          </a:xfrm>
        </p:spPr>
        <p:txBody>
          <a:bodyPr>
            <a:normAutofit/>
          </a:bodyPr>
          <a:lstStyle/>
          <a:p>
            <a:r>
              <a:rPr lang="el-GR" sz="3600" b="1" dirty="0">
                <a:solidFill>
                  <a:schemeClr val="bg1"/>
                </a:solidFill>
                <a:latin typeface="Franklin Gothic Book" panose="020B0503020102020204" pitchFamily="34" charset="0"/>
              </a:rPr>
              <a:t>Πιθανά εμπόδια</a:t>
            </a:r>
            <a:r>
              <a:rPr lang="en-US" sz="3600" b="1" dirty="0">
                <a:solidFill>
                  <a:schemeClr val="bg1"/>
                </a:solidFill>
                <a:latin typeface="Franklin Gothic Book" panose="020B0503020102020204" pitchFamily="34" charset="0"/>
              </a:rPr>
              <a:t>:		</a:t>
            </a:r>
            <a:endParaRPr lang="el-GR" sz="3600" b="1" dirty="0">
              <a:solidFill>
                <a:schemeClr val="bg1"/>
              </a:solidFill>
              <a:latin typeface="Franklin Gothic Book" panose="020B0503020102020204" pitchFamily="34" charset="0"/>
            </a:endParaRPr>
          </a:p>
        </p:txBody>
      </p:sp>
      <p:sp>
        <p:nvSpPr>
          <p:cNvPr id="3" name="Content Placeholder 2">
            <a:extLst>
              <a:ext uri="{FF2B5EF4-FFF2-40B4-BE49-F238E27FC236}">
                <a16:creationId xmlns:a16="http://schemas.microsoft.com/office/drawing/2014/main" id="{E6607A05-6DBF-DEA8-3E64-C75703393A92}"/>
              </a:ext>
            </a:extLst>
          </p:cNvPr>
          <p:cNvSpPr>
            <a:spLocks noGrp="1"/>
          </p:cNvSpPr>
          <p:nvPr>
            <p:ph idx="1"/>
          </p:nvPr>
        </p:nvSpPr>
        <p:spPr>
          <a:xfrm>
            <a:off x="4580793" y="3870089"/>
            <a:ext cx="7244862" cy="2363657"/>
          </a:xfrm>
        </p:spPr>
        <p:txBody>
          <a:bodyPr>
            <a:normAutofit fontScale="77500" lnSpcReduction="20000"/>
          </a:bodyPr>
          <a:lstStyle/>
          <a:p>
            <a:r>
              <a:rPr lang="el-GR" dirty="0">
                <a:solidFill>
                  <a:schemeClr val="bg1"/>
                </a:solidFill>
              </a:rPr>
              <a:t>Φυσικά εμπόδια στην επικοινωνία, όπως η κοινωνική απομάκρυνση, η εργασία εξ αποστάσεως, οι κλειστές πόρτες των γραφείων κ.λπ.</a:t>
            </a:r>
          </a:p>
          <a:p>
            <a:r>
              <a:rPr lang="el-GR" dirty="0">
                <a:solidFill>
                  <a:schemeClr val="bg1"/>
                </a:solidFill>
              </a:rPr>
              <a:t>Συναισθηματικά εμπόδια επικοινωνίας που προκύπτουν από συναισθήματα όπως η δυσπιστία και ο φόβος.</a:t>
            </a:r>
          </a:p>
          <a:p>
            <a:r>
              <a:rPr lang="el-GR" dirty="0">
                <a:solidFill>
                  <a:schemeClr val="bg1"/>
                </a:solidFill>
              </a:rPr>
              <a:t>Γλωσσικά εμπόδια επικοινωνίας που αναφέρονται στον τρόπο με τον οποίο ένα άτομο μιλάει τόσο λεκτικά όσο και μη λεκτικά.</a:t>
            </a:r>
            <a:endParaRPr lang="en-US" dirty="0">
              <a:solidFill>
                <a:schemeClr val="bg1"/>
              </a:solidFill>
            </a:endParaRPr>
          </a:p>
        </p:txBody>
      </p:sp>
    </p:spTree>
    <p:extLst>
      <p:ext uri="{BB962C8B-B14F-4D97-AF65-F5344CB8AC3E}">
        <p14:creationId xmlns:p14="http://schemas.microsoft.com/office/powerpoint/2010/main" val="3243550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99C7ADA1-3A18-EF51-065D-DE3EFAC22FC1}"/>
              </a:ext>
            </a:extLst>
          </p:cNvPr>
          <p:cNvSpPr/>
          <p:nvPr/>
        </p:nvSpPr>
        <p:spPr>
          <a:xfrm>
            <a:off x="-19050" y="1905000"/>
            <a:ext cx="6438900" cy="5029200"/>
          </a:xfrm>
          <a:custGeom>
            <a:avLst/>
            <a:gdLst>
              <a:gd name="connsiteX0" fmla="*/ 9525 w 6438900"/>
              <a:gd name="connsiteY0" fmla="*/ 0 h 4981575"/>
              <a:gd name="connsiteX1" fmla="*/ 6438900 w 6438900"/>
              <a:gd name="connsiteY1" fmla="*/ 4981575 h 4981575"/>
              <a:gd name="connsiteX2" fmla="*/ 0 w 6438900"/>
              <a:gd name="connsiteY2" fmla="*/ 4933950 h 4981575"/>
              <a:gd name="connsiteX3" fmla="*/ 9525 w 6438900"/>
              <a:gd name="connsiteY3" fmla="*/ 0 h 4981575"/>
            </a:gdLst>
            <a:ahLst/>
            <a:cxnLst>
              <a:cxn ang="0">
                <a:pos x="connsiteX0" y="connsiteY0"/>
              </a:cxn>
              <a:cxn ang="0">
                <a:pos x="connsiteX1" y="connsiteY1"/>
              </a:cxn>
              <a:cxn ang="0">
                <a:pos x="connsiteX2" y="connsiteY2"/>
              </a:cxn>
              <a:cxn ang="0">
                <a:pos x="connsiteX3" y="connsiteY3"/>
              </a:cxn>
            </a:cxnLst>
            <a:rect l="l" t="t" r="r" b="b"/>
            <a:pathLst>
              <a:path w="6438900" h="4981575">
                <a:moveTo>
                  <a:pt x="9525" y="0"/>
                </a:moveTo>
                <a:lnTo>
                  <a:pt x="6438900" y="4981575"/>
                </a:lnTo>
                <a:lnTo>
                  <a:pt x="0" y="4933950"/>
                </a:lnTo>
                <a:lnTo>
                  <a:pt x="9525"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B7305F59-C501-019C-9154-6D3D27C886FF}"/>
              </a:ext>
            </a:extLst>
          </p:cNvPr>
          <p:cNvCxnSpPr>
            <a:cxnSpLocks/>
          </p:cNvCxnSpPr>
          <p:nvPr/>
        </p:nvCxnSpPr>
        <p:spPr>
          <a:xfrm>
            <a:off x="-9525" y="1390650"/>
            <a:ext cx="7143750" cy="54673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reeform: Shape 8">
            <a:extLst>
              <a:ext uri="{FF2B5EF4-FFF2-40B4-BE49-F238E27FC236}">
                <a16:creationId xmlns:a16="http://schemas.microsoft.com/office/drawing/2014/main" id="{457EE0D5-84C4-36CF-A06B-F6A9D3C33283}"/>
              </a:ext>
            </a:extLst>
          </p:cNvPr>
          <p:cNvSpPr/>
          <p:nvPr/>
        </p:nvSpPr>
        <p:spPr>
          <a:xfrm>
            <a:off x="1793631" y="66675"/>
            <a:ext cx="10477500" cy="6791325"/>
          </a:xfrm>
          <a:custGeom>
            <a:avLst/>
            <a:gdLst>
              <a:gd name="connsiteX0" fmla="*/ 0 w 10487025"/>
              <a:gd name="connsiteY0" fmla="*/ 6791325 h 6791325"/>
              <a:gd name="connsiteX1" fmla="*/ 6781800 w 10487025"/>
              <a:gd name="connsiteY1" fmla="*/ 0 h 6791325"/>
              <a:gd name="connsiteX2" fmla="*/ 10487025 w 10487025"/>
              <a:gd name="connsiteY2" fmla="*/ 3943350 h 6791325"/>
              <a:gd name="connsiteX3" fmla="*/ 10477500 w 10487025"/>
              <a:gd name="connsiteY3" fmla="*/ 6791325 h 6791325"/>
              <a:gd name="connsiteX4" fmla="*/ 0 w 10487025"/>
              <a:gd name="connsiteY4" fmla="*/ 6791325 h 6791325"/>
              <a:gd name="connsiteX0" fmla="*/ 0 w 10477500"/>
              <a:gd name="connsiteY0" fmla="*/ 6791325 h 6791325"/>
              <a:gd name="connsiteX1" fmla="*/ 6781800 w 10477500"/>
              <a:gd name="connsiteY1" fmla="*/ 0 h 6791325"/>
              <a:gd name="connsiteX2" fmla="*/ 10467975 w 10477500"/>
              <a:gd name="connsiteY2" fmla="*/ 3543300 h 6791325"/>
              <a:gd name="connsiteX3" fmla="*/ 10477500 w 10477500"/>
              <a:gd name="connsiteY3" fmla="*/ 6791325 h 6791325"/>
              <a:gd name="connsiteX4" fmla="*/ 0 w 10477500"/>
              <a:gd name="connsiteY4" fmla="*/ 6791325 h 6791325"/>
              <a:gd name="connsiteX0" fmla="*/ 0 w 10477500"/>
              <a:gd name="connsiteY0" fmla="*/ 6791325 h 6791325"/>
              <a:gd name="connsiteX1" fmla="*/ 6781800 w 10477500"/>
              <a:gd name="connsiteY1" fmla="*/ 0 h 6791325"/>
              <a:gd name="connsiteX2" fmla="*/ 10467975 w 10477500"/>
              <a:gd name="connsiteY2" fmla="*/ 3514725 h 6791325"/>
              <a:gd name="connsiteX3" fmla="*/ 10477500 w 10477500"/>
              <a:gd name="connsiteY3" fmla="*/ 6791325 h 6791325"/>
              <a:gd name="connsiteX4" fmla="*/ 0 w 10477500"/>
              <a:gd name="connsiteY4" fmla="*/ 6791325 h 6791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0" h="6791325">
                <a:moveTo>
                  <a:pt x="0" y="6791325"/>
                </a:moveTo>
                <a:lnTo>
                  <a:pt x="6781800" y="0"/>
                </a:lnTo>
                <a:lnTo>
                  <a:pt x="10467975" y="3514725"/>
                </a:lnTo>
                <a:lnTo>
                  <a:pt x="10477500" y="6791325"/>
                </a:lnTo>
                <a:lnTo>
                  <a:pt x="0" y="6791325"/>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E8B027A-D434-DC5D-140A-F3D6EF6E8D4A}"/>
              </a:ext>
            </a:extLst>
          </p:cNvPr>
          <p:cNvSpPr>
            <a:spLocks noGrp="1"/>
          </p:cNvSpPr>
          <p:nvPr>
            <p:ph type="title"/>
          </p:nvPr>
        </p:nvSpPr>
        <p:spPr>
          <a:xfrm>
            <a:off x="7243396" y="1521725"/>
            <a:ext cx="2883243" cy="1243456"/>
          </a:xfrm>
        </p:spPr>
        <p:txBody>
          <a:bodyPr>
            <a:normAutofit fontScale="90000"/>
          </a:bodyPr>
          <a:lstStyle/>
          <a:p>
            <a:r>
              <a:rPr lang="el-GR" sz="3600" b="1" dirty="0">
                <a:solidFill>
                  <a:schemeClr val="bg1"/>
                </a:solidFill>
                <a:latin typeface="Franklin Gothic Book" panose="020B0503020102020204" pitchFamily="34" charset="0"/>
              </a:rPr>
              <a:t>Αντιμετώπιση των εμποδίων με το </a:t>
            </a:r>
            <a:r>
              <a:rPr lang="en-US" sz="3600" b="1" dirty="0">
                <a:solidFill>
                  <a:schemeClr val="bg1"/>
                </a:solidFill>
                <a:latin typeface="Franklin Gothic Book" panose="020B0503020102020204" pitchFamily="34" charset="0"/>
              </a:rPr>
              <a:t>:		</a:t>
            </a:r>
            <a:endParaRPr lang="el-GR" sz="3600" b="1" dirty="0">
              <a:solidFill>
                <a:schemeClr val="bg1"/>
              </a:solidFill>
              <a:latin typeface="Franklin Gothic Book" panose="020B0503020102020204" pitchFamily="34" charset="0"/>
            </a:endParaRPr>
          </a:p>
        </p:txBody>
      </p:sp>
      <p:sp>
        <p:nvSpPr>
          <p:cNvPr id="3" name="Content Placeholder 2">
            <a:extLst>
              <a:ext uri="{FF2B5EF4-FFF2-40B4-BE49-F238E27FC236}">
                <a16:creationId xmlns:a16="http://schemas.microsoft.com/office/drawing/2014/main" id="{E6607A05-6DBF-DEA8-3E64-C75703393A92}"/>
              </a:ext>
            </a:extLst>
          </p:cNvPr>
          <p:cNvSpPr>
            <a:spLocks noGrp="1"/>
          </p:cNvSpPr>
          <p:nvPr>
            <p:ph idx="1"/>
          </p:nvPr>
        </p:nvSpPr>
        <p:spPr>
          <a:xfrm>
            <a:off x="4791808" y="3870089"/>
            <a:ext cx="7400192" cy="2785688"/>
          </a:xfrm>
        </p:spPr>
        <p:txBody>
          <a:bodyPr>
            <a:normAutofit fontScale="55000" lnSpcReduction="20000"/>
          </a:bodyPr>
          <a:lstStyle/>
          <a:p>
            <a:pPr marL="0" indent="0">
              <a:buNone/>
            </a:pPr>
            <a:endParaRPr lang="en-US" dirty="0">
              <a:solidFill>
                <a:schemeClr val="bg1"/>
              </a:solidFill>
            </a:endParaRPr>
          </a:p>
          <a:p>
            <a:r>
              <a:rPr lang="el-GR" sz="3300" dirty="0">
                <a:solidFill>
                  <a:schemeClr val="bg1"/>
                </a:solidFill>
              </a:rPr>
              <a:t>να ελέγχετε αν είναι κατάλληλος ο χρόνος και ο τόπος για να επικοινωνήσετε με το άτομο </a:t>
            </a:r>
          </a:p>
          <a:p>
            <a:r>
              <a:rPr lang="el-GR" sz="3300" dirty="0">
                <a:solidFill>
                  <a:schemeClr val="bg1"/>
                </a:solidFill>
              </a:rPr>
              <a:t>να είστε σαφείς και να χρησιμοποιείτε γλώσσα που το άτομο καταλαβαίνει </a:t>
            </a:r>
          </a:p>
          <a:p>
            <a:r>
              <a:rPr lang="el-GR" sz="3300" dirty="0">
                <a:solidFill>
                  <a:schemeClr val="bg1"/>
                </a:solidFill>
              </a:rPr>
              <a:t>να επικοινωνείτε ένα πράγμα κάθε φορά </a:t>
            </a:r>
          </a:p>
          <a:p>
            <a:r>
              <a:rPr lang="el-GR" sz="3300" dirty="0">
                <a:solidFill>
                  <a:schemeClr val="bg1"/>
                </a:solidFill>
              </a:rPr>
              <a:t>να σέβεστε την επιθυμία του ατόμου να μην θέλει να επικοινωνήσει </a:t>
            </a:r>
          </a:p>
          <a:p>
            <a:r>
              <a:rPr lang="el-GR" sz="3300" dirty="0">
                <a:solidFill>
                  <a:schemeClr val="bg1"/>
                </a:solidFill>
              </a:rPr>
              <a:t>να ελέγχετε ότι το άτομο σας έχει καταλάβει σωστά </a:t>
            </a:r>
          </a:p>
          <a:p>
            <a:r>
              <a:rPr lang="el-GR" sz="3300" dirty="0">
                <a:solidFill>
                  <a:schemeClr val="bg1"/>
                </a:solidFill>
              </a:rPr>
              <a:t>να επικοινωνείτε σε έναν χώρο χωρίς περισπασμούς </a:t>
            </a:r>
          </a:p>
          <a:p>
            <a:r>
              <a:rPr lang="el-GR" sz="3300" dirty="0">
                <a:solidFill>
                  <a:schemeClr val="bg1"/>
                </a:solidFill>
              </a:rPr>
              <a:t>να αναγνωρίζετε τυχόν συναισθηματικές αντιδράσεις του ατόμου</a:t>
            </a:r>
            <a:endParaRPr lang="en-US" sz="3300" dirty="0">
              <a:solidFill>
                <a:schemeClr val="bg1"/>
              </a:solidFill>
            </a:endParaRPr>
          </a:p>
        </p:txBody>
      </p:sp>
    </p:spTree>
    <p:extLst>
      <p:ext uri="{BB962C8B-B14F-4D97-AF65-F5344CB8AC3E}">
        <p14:creationId xmlns:p14="http://schemas.microsoft.com/office/powerpoint/2010/main" val="27909405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d13fdc3-0444-4f55-897d-bd2b52edf2ee" xsi:nil="true"/>
    <lcf76f155ced4ddcb4097134ff3c332f xmlns="0bd02c47-7657-498f-a2be-d7ff3ac0367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Έγγραφο" ma:contentTypeID="0x010100F96D730E271E8F4DA956E400259CAAFD" ma:contentTypeVersion="15" ma:contentTypeDescription="Δημιουργία νέου εγγράφου" ma:contentTypeScope="" ma:versionID="2eb0cb512eaf8288e9a4134238626835">
  <xsd:schema xmlns:xsd="http://www.w3.org/2001/XMLSchema" xmlns:xs="http://www.w3.org/2001/XMLSchema" xmlns:p="http://schemas.microsoft.com/office/2006/metadata/properties" xmlns:ns2="0bd02c47-7657-498f-a2be-d7ff3ac03674" xmlns:ns3="ad13fdc3-0444-4f55-897d-bd2b52edf2ee" targetNamespace="http://schemas.microsoft.com/office/2006/metadata/properties" ma:root="true" ma:fieldsID="b3914e64bc0c0b007a626641b6aff5e2" ns2:_="" ns3:_="">
    <xsd:import namespace="0bd02c47-7657-498f-a2be-d7ff3ac03674"/>
    <xsd:import namespace="ad13fdc3-0444-4f55-897d-bd2b52edf2e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d02c47-7657-498f-a2be-d7ff3ac036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Ετικέτες εικόνας" ma:readOnly="false" ma:fieldId="{5cf76f15-5ced-4ddc-b409-7134ff3c332f}" ma:taxonomyMulti="true" ma:sspId="bdb98f44-1da0-42b7-b2c7-4323d9932bea"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13fdc3-0444-4f55-897d-bd2b52edf2e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e6bf9a5-81d3-41b9-baf5-d91bd5b25a3b}" ma:internalName="TaxCatchAll" ma:showField="CatchAllData" ma:web="ad13fdc3-0444-4f55-897d-bd2b52edf2ee">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Κοινή χρήση με λεπτομέρειες"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9C600D-B2AE-45F3-AD43-5BD804EA7C29}">
  <ds:schemaRefs>
    <ds:schemaRef ds:uri="http://schemas.microsoft.com/sharepoint/v3/contenttype/forms"/>
  </ds:schemaRefs>
</ds:datastoreItem>
</file>

<file path=customXml/itemProps2.xml><?xml version="1.0" encoding="utf-8"?>
<ds:datastoreItem xmlns:ds="http://schemas.openxmlformats.org/officeDocument/2006/customXml" ds:itemID="{F64FA9FC-EBB5-4E3F-B35E-D608AF80AB06}">
  <ds:schemaRefs>
    <ds:schemaRef ds:uri="0bd02c47-7657-498f-a2be-d7ff3ac03674"/>
    <ds:schemaRef ds:uri="57880843-fc3e-4094-97e6-62eb2ec25c39"/>
    <ds:schemaRef ds:uri="58931216-f27b-4e01-b165-6537f363ba70"/>
    <ds:schemaRef ds:uri="ad13fdc3-0444-4f55-897d-bd2b52edf2e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08A13D7-89A0-4FE6-A9F3-BB2732488CAA}"/>
</file>

<file path=docProps/app.xml><?xml version="1.0" encoding="utf-8"?>
<Properties xmlns="http://schemas.openxmlformats.org/officeDocument/2006/extended-properties" xmlns:vt="http://schemas.openxmlformats.org/officeDocument/2006/docPropsVTypes">
  <TotalTime>444</TotalTime>
  <Words>1958</Words>
  <Application>Microsoft Office PowerPoint</Application>
  <PresentationFormat>Ευρεία οθόνη</PresentationFormat>
  <Paragraphs>225</Paragraphs>
  <Slides>33</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33</vt:i4>
      </vt:variant>
    </vt:vector>
  </HeadingPairs>
  <TitlesOfParts>
    <vt:vector size="39" baseType="lpstr">
      <vt:lpstr>Arial</vt:lpstr>
      <vt:lpstr>Calibri</vt:lpstr>
      <vt:lpstr>Franklin Gothic Book</vt:lpstr>
      <vt:lpstr>Franklin Gothic Demi</vt:lpstr>
      <vt:lpstr>Tahoma</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Δραστηριότητα σχετικά  με τα εμπόδια   </vt:lpstr>
      <vt:lpstr>Πιθανά εμπόδια:  </vt:lpstr>
      <vt:lpstr>Αντιμετώπιση των εμποδίων με το :  </vt:lpstr>
      <vt:lpstr>Αντιμετώπιση των εμποδίων με :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Ένα διάλειμμα;   </vt:lpstr>
      <vt:lpstr>Παρουσίαση του PowerPoint</vt:lpstr>
      <vt:lpstr>Παρουσίαση του PowerPoint</vt:lpstr>
      <vt:lpstr>ξανά: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Dionysia Toufexi</dc:creator>
  <cp:lastModifiedBy>Dimitris</cp:lastModifiedBy>
  <cp:revision>7</cp:revision>
  <dcterms:created xsi:type="dcterms:W3CDTF">2023-01-05T08:33:01Z</dcterms:created>
  <dcterms:modified xsi:type="dcterms:W3CDTF">2024-11-08T13:37:29Z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0x010100F96D730E271E8F4DA956E400259CAAFD</vt:lpwstr>
  </property>
  <property fmtid="{D5CDD505-2E9C-101B-9397-08002B2CF9AE}" pid="3" name="MediaServiceImageTags">
    <vt:lpwstr/>
  </property>
</Properties>
</file>