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65" r:id="rId7"/>
    <p:sldId id="271" r:id="rId8"/>
    <p:sldId id="267" r:id="rId9"/>
    <p:sldId id="294" r:id="rId10"/>
    <p:sldId id="293" r:id="rId11"/>
    <p:sldId id="295" r:id="rId12"/>
    <p:sldId id="296" r:id="rId13"/>
    <p:sldId id="297" r:id="rId14"/>
    <p:sldId id="272" r:id="rId15"/>
    <p:sldId id="288" r:id="rId16"/>
    <p:sldId id="289" r:id="rId17"/>
    <p:sldId id="290" r:id="rId18"/>
    <p:sldId id="291" r:id="rId19"/>
    <p:sldId id="292" r:id="rId20"/>
    <p:sldId id="276" r:id="rId21"/>
    <p:sldId id="298" r:id="rId22"/>
    <p:sldId id="299" r:id="rId23"/>
    <p:sldId id="300" r:id="rId24"/>
    <p:sldId id="270" r:id="rId25"/>
    <p:sldId id="279" r:id="rId26"/>
    <p:sldId id="301" r:id="rId27"/>
    <p:sldId id="302" r:id="rId28"/>
    <p:sldId id="280" r:id="rId29"/>
    <p:sldId id="303" r:id="rId30"/>
    <p:sldId id="282" r:id="rId31"/>
    <p:sldId id="283" r:id="rId32"/>
    <p:sldId id="304" r:id="rId33"/>
    <p:sldId id="285" r:id="rId34"/>
    <p:sldId id="286" r:id="rId35"/>
    <p:sldId id="287" r:id="rId36"/>
    <p:sldId id="268"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395"/>
    <a:srgbClr val="EB7C69"/>
    <a:srgbClr val="688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23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C8B-5A15-CD7A-0B7B-811892DFA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094D0BA-7B47-B570-70F8-C4842228F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03F187A-A296-C762-126E-68D9C9BABB21}"/>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5" name="Footer Placeholder 4">
            <a:extLst>
              <a:ext uri="{FF2B5EF4-FFF2-40B4-BE49-F238E27FC236}">
                <a16:creationId xmlns:a16="http://schemas.microsoft.com/office/drawing/2014/main" id="{76F793FD-833F-591B-B12E-AE0FB0CC9B6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2035E5-555F-68C9-83F6-0D2D4243C3D9}"/>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5513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B483-154D-1A7D-8D9E-9469E61AB91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89EDCC-737E-1AAB-B2E3-104C734E2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887E5D7-76D8-9D0E-7E87-EB7EAC81D7A1}"/>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5" name="Footer Placeholder 4">
            <a:extLst>
              <a:ext uri="{FF2B5EF4-FFF2-40B4-BE49-F238E27FC236}">
                <a16:creationId xmlns:a16="http://schemas.microsoft.com/office/drawing/2014/main" id="{D96C42FB-C192-CCB7-76A2-AF745DED4E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A52E293-5B95-3597-8D76-AF47D7BC6FDE}"/>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11870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A0E-0B8D-941E-92CD-11CB93F44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DB2A1-D4E3-9129-A143-82B37ED27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2F5E8-05DC-F0CB-2D33-29D318BD46FF}"/>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5" name="Footer Placeholder 4">
            <a:extLst>
              <a:ext uri="{FF2B5EF4-FFF2-40B4-BE49-F238E27FC236}">
                <a16:creationId xmlns:a16="http://schemas.microsoft.com/office/drawing/2014/main" id="{EDE998F8-31F9-E2FB-12E0-8D4C21ECB20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F6DDBB-D2A0-6E5E-1EBC-7C72C9D33199}"/>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41373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2DA-9517-8E8E-B247-87F491C3748C}"/>
              </a:ext>
            </a:extLst>
          </p:cNvPr>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694F0FF-CCF9-2E42-E353-306605610946}"/>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946A45-2FF0-10BA-2F6E-B737AEB802F2}"/>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5" name="Footer Placeholder 4">
            <a:extLst>
              <a:ext uri="{FF2B5EF4-FFF2-40B4-BE49-F238E27FC236}">
                <a16:creationId xmlns:a16="http://schemas.microsoft.com/office/drawing/2014/main" id="{281F53BA-7F56-7DAC-7098-2825281E7A2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B59411-97F3-2C9B-CD0D-166ABB17D8E7}"/>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345651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2787-F9AF-B5C4-7930-00CF82003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0BF584B-B7DA-3655-805D-461A5C158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E4E9E-C739-FEEF-5A44-5BC9644490CB}"/>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5" name="Footer Placeholder 4">
            <a:extLst>
              <a:ext uri="{FF2B5EF4-FFF2-40B4-BE49-F238E27FC236}">
                <a16:creationId xmlns:a16="http://schemas.microsoft.com/office/drawing/2014/main" id="{8B6925B6-7541-DFB5-6870-5E73FF7199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DB5FA0-8149-6977-E154-FB13801D9D49}"/>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540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2E2-7B3F-6A76-BED8-CB062BAFEEE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CFA5567-49C3-4AFA-1324-B653FA2B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4A70125-45FF-860D-3795-3659857D2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A14241A-2D00-6BFA-CEAE-D02BA1309359}"/>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6" name="Footer Placeholder 5">
            <a:extLst>
              <a:ext uri="{FF2B5EF4-FFF2-40B4-BE49-F238E27FC236}">
                <a16:creationId xmlns:a16="http://schemas.microsoft.com/office/drawing/2014/main" id="{D8F78E8A-1F6D-3421-BC4B-FE4C5BB5DE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9D9F74-B604-AED6-0A5C-AE38A0882F01}"/>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6542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3CBD-A9F7-E79C-6616-E7B6CC92F60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C169A6A-3934-C074-3494-371D3E830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45C4-9A51-45B4-5825-5E19D104A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8248272-0182-AC4B-89F8-A179C284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763BB-1426-D1C4-BCA5-993E16B6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7A0DEB4-8CE3-B224-1859-F8FA230C8D84}"/>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8" name="Footer Placeholder 7">
            <a:extLst>
              <a:ext uri="{FF2B5EF4-FFF2-40B4-BE49-F238E27FC236}">
                <a16:creationId xmlns:a16="http://schemas.microsoft.com/office/drawing/2014/main" id="{ABF65738-6A41-8940-DFFC-594524C933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4EE8286-749D-A6C3-4F85-ACE29B4D6966}"/>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35825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91E-4D99-8245-E7D2-8C51ED36C07A}"/>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2DE7C78-BAAE-2A26-106A-17DECA634786}"/>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4" name="Footer Placeholder 3">
            <a:extLst>
              <a:ext uri="{FF2B5EF4-FFF2-40B4-BE49-F238E27FC236}">
                <a16:creationId xmlns:a16="http://schemas.microsoft.com/office/drawing/2014/main" id="{FF369396-45AD-7521-C8DA-BFF3040FFF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363816-DD8A-06B0-866D-F6212E36EDC3}"/>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26553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3AE9A-EE81-B7DF-1C67-EE1436259CD0}"/>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3" name="Footer Placeholder 2">
            <a:extLst>
              <a:ext uri="{FF2B5EF4-FFF2-40B4-BE49-F238E27FC236}">
                <a16:creationId xmlns:a16="http://schemas.microsoft.com/office/drawing/2014/main" id="{D4A8DFD9-7A74-2114-E070-FA34254D340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D724A3A-DB05-F950-8207-171B0078952F}"/>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20396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D66E-A671-9690-F8A2-5DD02D33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C9BFFD8-32D3-E11F-A022-57E3A4C07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7284EEA-D365-7737-2DB2-4FD78A71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D875-C100-CA6A-9A1B-EE6BC95440E4}"/>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6" name="Footer Placeholder 5">
            <a:extLst>
              <a:ext uri="{FF2B5EF4-FFF2-40B4-BE49-F238E27FC236}">
                <a16:creationId xmlns:a16="http://schemas.microsoft.com/office/drawing/2014/main" id="{F4FA3DA0-2C88-1DE7-D0EF-6ECA7990BCD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598994F-D964-4B24-B6DD-BE5B1E83BC82}"/>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31037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3F9C-C547-1849-7121-EF6EC5D7D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0D3C91-2751-F538-7709-66E606F5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9E08F27-C9D5-9699-B6D5-5B658344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8265A-D06C-0EC4-B78C-B60228A2F059}"/>
              </a:ext>
            </a:extLst>
          </p:cNvPr>
          <p:cNvSpPr>
            <a:spLocks noGrp="1"/>
          </p:cNvSpPr>
          <p:nvPr>
            <p:ph type="dt" sz="half" idx="10"/>
          </p:nvPr>
        </p:nvSpPr>
        <p:spPr/>
        <p:txBody>
          <a:bodyPr/>
          <a:lstStyle/>
          <a:p>
            <a:fld id="{7046387A-7222-4937-82DE-07BA11F88A02}" type="datetimeFigureOut">
              <a:rPr lang="el-GR" smtClean="0"/>
              <a:t>14/10/2024</a:t>
            </a:fld>
            <a:endParaRPr lang="el-GR"/>
          </a:p>
        </p:txBody>
      </p:sp>
      <p:sp>
        <p:nvSpPr>
          <p:cNvPr id="6" name="Footer Placeholder 5">
            <a:extLst>
              <a:ext uri="{FF2B5EF4-FFF2-40B4-BE49-F238E27FC236}">
                <a16:creationId xmlns:a16="http://schemas.microsoft.com/office/drawing/2014/main" id="{0D231DB2-5F21-8934-5D0A-A359EF72A57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D09DB4-5B03-8D96-1E2B-C7B01A475C46}"/>
              </a:ext>
            </a:extLst>
          </p:cNvPr>
          <p:cNvSpPr>
            <a:spLocks noGrp="1"/>
          </p:cNvSpPr>
          <p:nvPr>
            <p:ph type="sldNum" sz="quarter" idx="12"/>
          </p:nvPr>
        </p:nvSpPr>
        <p:spPr/>
        <p:txBody>
          <a:bodyPr/>
          <a:lstStyle/>
          <a:p>
            <a:fld id="{556B7E91-0940-431C-B33D-7C26447573F7}" type="slidenum">
              <a:rPr lang="el-GR" smtClean="0"/>
              <a:t>‹nr.›</a:t>
            </a:fld>
            <a:endParaRPr lang="el-GR"/>
          </a:p>
        </p:txBody>
      </p:sp>
    </p:spTree>
    <p:extLst>
      <p:ext uri="{BB962C8B-B14F-4D97-AF65-F5344CB8AC3E}">
        <p14:creationId xmlns:p14="http://schemas.microsoft.com/office/powerpoint/2010/main" val="35553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575AA-E4F9-CB67-051A-6456215D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for at redigere mastertitlens stil</a:t>
            </a:r>
            <a:endParaRPr lang="el-GR"/>
          </a:p>
        </p:txBody>
      </p:sp>
      <p:sp>
        <p:nvSpPr>
          <p:cNvPr id="3" name="Text Placeholder 2">
            <a:extLst>
              <a:ext uri="{FF2B5EF4-FFF2-40B4-BE49-F238E27FC236}">
                <a16:creationId xmlns:a16="http://schemas.microsoft.com/office/drawing/2014/main" id="{28AB8D4F-BAB7-1221-B049-9AC5C9C06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for at redigere Master-tekststile</a:t>
            </a:r>
          </a:p>
          <a:p>
            <a:pPr lvl="1"/>
            <a:r>
              <a:rPr lang="en-US"/>
              <a:t>Andet niveau</a:t>
            </a:r>
          </a:p>
          <a:p>
            <a:pPr lvl="2"/>
            <a:r>
              <a:rPr lang="en-US"/>
              <a:t>Tredje niveau</a:t>
            </a:r>
          </a:p>
          <a:p>
            <a:pPr lvl="3"/>
            <a:r>
              <a:rPr lang="en-US"/>
              <a:t>Fjerde niveau</a:t>
            </a:r>
          </a:p>
          <a:p>
            <a:pPr lvl="4"/>
            <a:r>
              <a:rPr lang="en-US"/>
              <a:t>Femte niveau</a:t>
            </a:r>
            <a:endParaRPr lang="el-GR"/>
          </a:p>
        </p:txBody>
      </p:sp>
      <p:sp>
        <p:nvSpPr>
          <p:cNvPr id="4" name="Date Placeholder 3">
            <a:extLst>
              <a:ext uri="{FF2B5EF4-FFF2-40B4-BE49-F238E27FC236}">
                <a16:creationId xmlns:a16="http://schemas.microsoft.com/office/drawing/2014/main" id="{0B53BF7A-A975-0297-5FDD-65A064ACA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387A-7222-4937-82DE-07BA11F88A02}" type="datetimeFigureOut">
              <a:rPr lang="el-GR" smtClean="0"/>
              <a:t>14/10/2024</a:t>
            </a:fld>
            <a:endParaRPr lang="el-GR"/>
          </a:p>
        </p:txBody>
      </p:sp>
      <p:sp>
        <p:nvSpPr>
          <p:cNvPr id="5" name="Footer Placeholder 4">
            <a:extLst>
              <a:ext uri="{FF2B5EF4-FFF2-40B4-BE49-F238E27FC236}">
                <a16:creationId xmlns:a16="http://schemas.microsoft.com/office/drawing/2014/main" id="{55377B2F-5B4D-BDD4-1DF5-089682A2A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03735A-9CB5-FCA0-8F7C-C5214C0E7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E91-0940-431C-B33D-7C26447573F7}" type="slidenum">
              <a:rPr lang="el-GR" smtClean="0"/>
              <a:t>‹nr.›</a:t>
            </a:fld>
            <a:endParaRPr lang="el-GR"/>
          </a:p>
        </p:txBody>
      </p:sp>
    </p:spTree>
    <p:extLst>
      <p:ext uri="{BB962C8B-B14F-4D97-AF65-F5344CB8AC3E}">
        <p14:creationId xmlns:p14="http://schemas.microsoft.com/office/powerpoint/2010/main" val="398925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2" y="2710944"/>
            <a:ext cx="9759119" cy="12036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dirty="0"/>
              <a:t>WP4 | Træningskursus for mentorkoordinatorer</a:t>
            </a:r>
          </a:p>
          <a:p>
            <a:pPr algn="l"/>
            <a:endParaRPr lang="en-US" sz="3600" dirty="0"/>
          </a:p>
          <a:p>
            <a:pPr algn="l"/>
            <a:r>
              <a:rPr lang="en-US" sz="3600" b="0" i="0" dirty="0">
                <a:effectLst/>
              </a:rPr>
              <a:t>Modul </a:t>
            </a:r>
            <a:r>
              <a:rPr lang="el-GR" sz="3600" b="0" i="0" dirty="0">
                <a:effectLst/>
              </a:rPr>
              <a:t>2</a:t>
            </a:r>
            <a:r>
              <a:rPr lang="en-US" sz="3600" b="0" i="0" dirty="0">
                <a:effectLst/>
              </a:rPr>
              <a:t>: </a:t>
            </a:r>
            <a:r>
              <a:rPr lang="en-US" sz="3600" b="0" i="0" dirty="0" err="1">
                <a:effectLst/>
              </a:rPr>
              <a:t>Kommunikationsevner</a:t>
            </a:r>
            <a:endParaRPr lang="en-US" sz="3600" b="0" i="0" dirty="0">
              <a:effectLst/>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451072" y="3897489"/>
            <a:ext cx="6577241" cy="1304699"/>
          </a:xfrm>
        </p:spPr>
        <p:txBody>
          <a:bodyPr vert="horz" lIns="91440" tIns="45720" rIns="91440" bIns="45720" rtlCol="0" anchor="t">
            <a:normAutofit/>
          </a:bodyPr>
          <a:lstStyle/>
          <a:p>
            <a:pPr marL="0" indent="0" algn="l">
              <a:buNone/>
            </a:pPr>
            <a:r>
              <a:rPr lang="en-US" sz="2000" b="0" i="0">
                <a:effectLst/>
                <a:latin typeface="Franklin Gothic Book"/>
              </a:rPr>
              <a:t>Synkron session</a:t>
            </a:r>
          </a:p>
          <a:p>
            <a:pPr marL="0" indent="0">
              <a:buNone/>
            </a:pPr>
            <a:endParaRPr lang="el-GR" sz="2400" b="0" i="0">
              <a:effectLst/>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2956"/>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565584" y="51338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0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469781"/>
            <a:ext cx="3489813" cy="1295400"/>
          </a:xfrm>
        </p:spPr>
        <p:txBody>
          <a:bodyPr>
            <a:normAutofit fontScale="90000"/>
          </a:bodyPr>
          <a:lstStyle/>
          <a:p>
            <a:r>
              <a:rPr lang="en-US" sz="3600" b="1">
                <a:solidFill>
                  <a:schemeClr val="bg1"/>
                </a:solidFill>
                <a:latin typeface="Franklin Gothic Book" panose="020B0503020102020204" pitchFamily="34" charset="0"/>
              </a:rPr>
              <a:t>Overvindelse af barrierer:</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a:bodyPr>
          <a:lstStyle/>
          <a:p>
            <a:pPr marL="0" indent="0">
              <a:buNone/>
            </a:pPr>
            <a:endParaRPr lang="en-US">
              <a:solidFill>
                <a:schemeClr val="bg1"/>
              </a:solidFill>
            </a:endParaRPr>
          </a:p>
          <a:p>
            <a:pPr marL="0" indent="0">
              <a:buNone/>
            </a:pPr>
            <a:endParaRPr lang="en-US">
              <a:solidFill>
                <a:schemeClr val="bg1"/>
              </a:solidFill>
            </a:endParaRPr>
          </a:p>
          <a:p>
            <a:pPr marL="0" indent="0" algn="ctr">
              <a:buNone/>
            </a:pPr>
            <a:r>
              <a:rPr lang="en-US" sz="4400" b="1">
                <a:solidFill>
                  <a:schemeClr val="bg1"/>
                </a:solidFill>
              </a:rPr>
              <a:t>aktiv lytning </a:t>
            </a:r>
          </a:p>
        </p:txBody>
      </p:sp>
    </p:spTree>
    <p:extLst>
      <p:ext uri="{BB962C8B-B14F-4D97-AF65-F5344CB8AC3E}">
        <p14:creationId xmlns:p14="http://schemas.microsoft.com/office/powerpoint/2010/main" val="258793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a:solidFill>
                  <a:prstClr val="black"/>
                </a:solidFill>
                <a:latin typeface="Franklin Gothic Book" panose="020B0503020102020204" pitchFamily="34" charset="0"/>
              </a:rPr>
              <a:t>Aktiv lytning</a:t>
            </a:r>
            <a:endPar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a:t>Aktiv lytning er, når du ikke bare hører, hvad nogen siger, men også indstiller dig på deres tanker og følelser. Det gør en samtale til en aktiv, ikke-konkurrerende tovejs-interaktion.</a:t>
            </a:r>
          </a:p>
          <a:p>
            <a:pPr algn="l"/>
            <a:endParaRPr lang="en-US" sz="2000"/>
          </a:p>
          <a:p>
            <a:pPr algn="l"/>
            <a:r>
              <a:rPr lang="en-US" sz="2000"/>
              <a:t>Aspekter af aktiv lytning:</a:t>
            </a:r>
          </a:p>
          <a:p>
            <a:pPr marL="342900" indent="-342900" algn="l">
              <a:buFont typeface="Arial" panose="020B0604020202020204" pitchFamily="34" charset="0"/>
              <a:buChar char="•"/>
            </a:pPr>
            <a:r>
              <a:rPr lang="en-US" sz="2000" b="1">
                <a:solidFill>
                  <a:schemeClr val="accent6">
                    <a:lumMod val="75000"/>
                  </a:schemeClr>
                </a:solidFill>
              </a:rPr>
              <a:t>Kognitiv</a:t>
            </a:r>
            <a:r>
              <a:rPr lang="en-US" sz="2000"/>
              <a:t>: At være opmærksom på al den information, både eksplicit og implicit, som du modtager fra den anden person, forstå og integrere den information.</a:t>
            </a:r>
          </a:p>
          <a:p>
            <a:pPr marL="342900" indent="-342900" algn="l">
              <a:buFont typeface="Arial" panose="020B0604020202020204" pitchFamily="34" charset="0"/>
              <a:buChar char="•"/>
            </a:pPr>
            <a:r>
              <a:rPr lang="en-US" sz="2000" b="1">
                <a:solidFill>
                  <a:srgbClr val="C00000"/>
                </a:solidFill>
              </a:rPr>
              <a:t>Følelsesmæssigt</a:t>
            </a:r>
            <a:r>
              <a:rPr lang="en-US" sz="2000"/>
              <a:t>: Bevar roen og medfølelsen under samtalen, herunder håndtering af eventuelle følelsesmæssige reaktioner (irritation, kedsomhed), du måtte opleve.</a:t>
            </a:r>
          </a:p>
          <a:p>
            <a:pPr marL="342900" indent="-342900" algn="l">
              <a:buFont typeface="Arial" panose="020B0604020202020204" pitchFamily="34" charset="0"/>
              <a:buChar char="•"/>
            </a:pPr>
            <a:r>
              <a:rPr lang="en-US" sz="2000" b="1">
                <a:solidFill>
                  <a:srgbClr val="0070C0"/>
                </a:solidFill>
              </a:rPr>
              <a:t>Adfærd</a:t>
            </a:r>
            <a:r>
              <a:rPr lang="en-US" sz="2000"/>
              <a:t>: Formidling af interesse og forståelse verbalt og nonverbalt</a:t>
            </a:r>
          </a:p>
          <a:p>
            <a:pPr algn="l"/>
            <a:endParaRPr lang="en-US" sz="200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58177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 lytning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endParaRPr lang="en-US" sz="2000"/>
          </a:p>
          <a:p>
            <a:pPr algn="l"/>
            <a:r>
              <a:rPr lang="en-US" sz="2000"/>
              <a:t>Aktiv lytning kan blive et uvurderligt værktøj til at skabe meningsfulde samtaler og relationer, tæt forbundet med empati.</a:t>
            </a:r>
          </a:p>
          <a:p>
            <a:pPr algn="l"/>
            <a:endParaRPr lang="en-US" sz="2000"/>
          </a:p>
          <a:p>
            <a:pPr algn="l"/>
            <a:r>
              <a:rPr lang="en-US" sz="2000"/>
              <a:t>Ved at blive bedre til at lytte kan vi forbedre vores produktivitet og vores evne til at påvirke, overtale og forhandle. Desuden kan vi undgå konflikter og misforståelser. </a:t>
            </a:r>
          </a:p>
          <a:p>
            <a:pPr algn="l"/>
            <a:endParaRPr lang="en-US" sz="2000"/>
          </a:p>
          <a:p>
            <a:pPr algn="l"/>
            <a:endParaRPr lang="en-US" sz="2000"/>
          </a:p>
          <a:p>
            <a:r>
              <a:rPr lang="en-US" sz="2000" b="1">
                <a:solidFill>
                  <a:srgbClr val="0070C0"/>
                </a:solidFill>
              </a:rPr>
              <a:t>Er aktiv lytning medfødt, eller er det en færdighed, man kan lære?</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11207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 lytning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a:t>Ja, du kan lære det!</a:t>
            </a:r>
          </a:p>
          <a:p>
            <a:pPr algn="l"/>
            <a:endParaRPr lang="en-US" sz="2000"/>
          </a:p>
          <a:p>
            <a:pPr algn="l"/>
            <a:r>
              <a:rPr lang="en-US" sz="2000"/>
              <a:t>Vigtige teknikker til aktiv lytning: </a:t>
            </a:r>
          </a:p>
          <a:p>
            <a:pPr algn="l"/>
            <a:r>
              <a:rPr lang="en-US" sz="2000"/>
              <a:t>1. Vær opmærksom:</a:t>
            </a:r>
          </a:p>
          <a:p>
            <a:pPr marL="342900" indent="-342900" algn="l">
              <a:buFont typeface="Arial" panose="020B0604020202020204" pitchFamily="34" charset="0"/>
              <a:buChar char="•"/>
            </a:pPr>
            <a:r>
              <a:rPr lang="en-US" sz="2000"/>
              <a:t>Se direkte på den, der taler.</a:t>
            </a:r>
          </a:p>
          <a:p>
            <a:pPr marL="342900" indent="-342900" algn="l">
              <a:buFont typeface="Arial" panose="020B0604020202020204" pitchFamily="34" charset="0"/>
              <a:buChar char="•"/>
            </a:pPr>
            <a:r>
              <a:rPr lang="en-US" sz="2000"/>
              <a:t>Læg distraherende tanker til side.</a:t>
            </a:r>
          </a:p>
          <a:p>
            <a:pPr marL="342900" indent="-342900" algn="l">
              <a:buFont typeface="Arial" panose="020B0604020202020204" pitchFamily="34" charset="0"/>
              <a:buChar char="•"/>
            </a:pPr>
            <a:r>
              <a:rPr lang="en-US" sz="2000"/>
              <a:t>Lad være med mentalt at forberede et modargument!</a:t>
            </a:r>
          </a:p>
          <a:p>
            <a:pPr marL="342900" indent="-342900" algn="l">
              <a:buFont typeface="Arial" panose="020B0604020202020204" pitchFamily="34" charset="0"/>
              <a:buChar char="•"/>
            </a:pPr>
            <a:r>
              <a:rPr lang="en-US" sz="2000"/>
              <a:t>Undgå at blive distraheret af miljømæssige faktorer, som f.eks. samtaler ved siden af og skærme.</a:t>
            </a:r>
          </a:p>
          <a:p>
            <a:pPr marL="342900" indent="-342900" algn="l">
              <a:buFont typeface="Arial" panose="020B0604020202020204" pitchFamily="34" charset="0"/>
              <a:buChar char="•"/>
            </a:pPr>
            <a:r>
              <a:rPr lang="en-US" sz="2000"/>
              <a:t>"Lyt" til talerens kropssprog</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77017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 lytning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a:t>Vigtige teknikker til aktiv lytning: </a:t>
            </a:r>
          </a:p>
          <a:p>
            <a:pPr algn="l"/>
            <a:r>
              <a:rPr lang="en-US" sz="2000"/>
              <a:t>2. Vis, at du lytter</a:t>
            </a:r>
          </a:p>
          <a:p>
            <a:pPr marL="342900" indent="-342900" algn="l">
              <a:buFont typeface="Arial" panose="020B0604020202020204" pitchFamily="34" charset="0"/>
              <a:buChar char="•"/>
            </a:pPr>
            <a:r>
              <a:rPr lang="en-US" sz="2000"/>
              <a:t>Nikker af og til.</a:t>
            </a:r>
          </a:p>
          <a:p>
            <a:pPr marL="342900" indent="-342900" algn="l">
              <a:buFont typeface="Arial" panose="020B0604020202020204" pitchFamily="34" charset="0"/>
              <a:buChar char="•"/>
            </a:pPr>
            <a:r>
              <a:rPr lang="en-US" sz="2000"/>
              <a:t>Smil og brug andre ansigtsudtryk.</a:t>
            </a:r>
          </a:p>
          <a:p>
            <a:pPr marL="342900" indent="-342900" algn="l">
              <a:buFont typeface="Arial" panose="020B0604020202020204" pitchFamily="34" charset="0"/>
              <a:buChar char="•"/>
            </a:pPr>
            <a:r>
              <a:rPr lang="en-US" sz="2000"/>
              <a:t>Sørg for, at din kropsholdning er åben og interesseret.</a:t>
            </a:r>
          </a:p>
          <a:p>
            <a:pPr marL="342900" indent="-342900" algn="l">
              <a:buFont typeface="Arial" panose="020B0604020202020204" pitchFamily="34" charset="0"/>
              <a:buChar char="•"/>
            </a:pPr>
            <a:r>
              <a:rPr lang="en-US" sz="2000"/>
              <a:t>Opmuntr taleren til at fortsætte med små verbale kommentarer som ja og "uh huh".</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76109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 lytning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lnSpcReduction="10000"/>
          </a:bodyPr>
          <a:lstStyle/>
          <a:p>
            <a:pPr algn="l"/>
            <a:r>
              <a:rPr lang="en-US" sz="2000"/>
              <a:t>Vigtige teknikker til aktiv lytning: </a:t>
            </a:r>
          </a:p>
          <a:p>
            <a:pPr algn="l"/>
            <a:r>
              <a:rPr lang="en-US" sz="2000"/>
              <a:t>3. Giv feedback</a:t>
            </a:r>
          </a:p>
          <a:p>
            <a:pPr algn="l"/>
            <a:r>
              <a:rPr lang="en-US" sz="2000"/>
              <a:t>Vores personlige filtre, antagelser, vurderinger og overbevisninger kan forvrænge det, vi hører. Som lytter er din rolle at forstå, hvad der bliver sagt. Det kan kræve, at du reflekterer over det, der bliver sagt, og stiller spørgsmål.</a:t>
            </a:r>
          </a:p>
          <a:p>
            <a:pPr algn="l"/>
            <a:endParaRPr lang="en-US" sz="2000"/>
          </a:p>
          <a:p>
            <a:pPr marL="342900" indent="-342900" algn="l">
              <a:buFont typeface="Arial" panose="020B0604020202020204" pitchFamily="34" charset="0"/>
              <a:buChar char="•"/>
            </a:pPr>
            <a:r>
              <a:rPr lang="en-US" sz="2000"/>
              <a:t>Reflekter over det, der er blevet sagt, ved at parafrasere. "Det, jeg hører, er ...". ." og "Det lyder, som om du siger ... " er gode måder at reflektere tilbage på.</a:t>
            </a:r>
          </a:p>
          <a:p>
            <a:pPr marL="342900" indent="-342900" algn="l">
              <a:buFont typeface="Arial" panose="020B0604020202020204" pitchFamily="34" charset="0"/>
              <a:buChar char="•"/>
            </a:pPr>
            <a:r>
              <a:rPr lang="en-US" sz="2000"/>
              <a:t>Stil spørgsmål for at afklare visse punkter. "Hvad mener du, når du siger ... ." "Er det her, hvad du mener?"</a:t>
            </a:r>
          </a:p>
          <a:p>
            <a:pPr marL="342900" indent="-342900" algn="l">
              <a:buFont typeface="Arial" panose="020B0604020202020204" pitchFamily="34" charset="0"/>
              <a:buChar char="•"/>
            </a:pPr>
            <a:r>
              <a:rPr lang="en-US" sz="2000"/>
              <a:t>Sammenfat talerens kommentarer med jævne mellemrum.</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43131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 lytning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28599" y="2460177"/>
            <a:ext cx="11293057" cy="4309900"/>
          </a:xfrm>
        </p:spPr>
        <p:txBody>
          <a:bodyPr>
            <a:normAutofit/>
          </a:bodyPr>
          <a:lstStyle/>
          <a:p>
            <a:pPr algn="l"/>
            <a:r>
              <a:rPr lang="en-US" sz="2000" b="1"/>
              <a:t>Vigtige teknikker til aktiv lytning: </a:t>
            </a:r>
          </a:p>
          <a:p>
            <a:pPr algn="l"/>
            <a:r>
              <a:rPr lang="en-US" sz="2000"/>
              <a:t>4. Udskyd dommen: At afbryde er spild af tid. Det frustrerer taleren og begrænser den fulde forståelse af budskabet.</a:t>
            </a:r>
          </a:p>
          <a:p>
            <a:pPr marL="342900" indent="-342900" algn="l">
              <a:buFont typeface="Arial" panose="020B0604020202020204" pitchFamily="34" charset="0"/>
              <a:buChar char="•"/>
            </a:pPr>
            <a:r>
              <a:rPr lang="en-US" sz="2000"/>
              <a:t>Lad taleren afslutte hvert punkt, før du stiller spørgsmål.</a:t>
            </a:r>
          </a:p>
          <a:p>
            <a:pPr marL="342900" indent="-342900" algn="l">
              <a:buFont typeface="Arial" panose="020B0604020202020204" pitchFamily="34" charset="0"/>
              <a:buChar char="•"/>
            </a:pPr>
            <a:r>
              <a:rPr lang="en-US" sz="2000"/>
              <a:t>Lad være med at afbryde med modargumenter.</a:t>
            </a:r>
          </a:p>
          <a:p>
            <a:pPr algn="l"/>
            <a:endParaRPr lang="en-US" sz="2000"/>
          </a:p>
          <a:p>
            <a:pPr algn="l"/>
            <a:r>
              <a:rPr lang="en-US" sz="2000"/>
              <a:t>5. Reagér hensigtsmæssigt</a:t>
            </a:r>
          </a:p>
          <a:p>
            <a:pPr marL="342900" indent="-342900" algn="l">
              <a:buFont typeface="Arial" panose="020B0604020202020204" pitchFamily="34" charset="0"/>
              <a:buChar char="•"/>
            </a:pPr>
            <a:r>
              <a:rPr lang="en-US" sz="2000"/>
              <a:t>Vær oprigtig, åben og ærlig i dit svar.</a:t>
            </a:r>
          </a:p>
          <a:p>
            <a:pPr marL="342900" indent="-342900" algn="l">
              <a:buFont typeface="Arial" panose="020B0604020202020204" pitchFamily="34" charset="0"/>
              <a:buChar char="•"/>
            </a:pPr>
            <a:r>
              <a:rPr lang="en-US" sz="2000"/>
              <a:t>Gør dine meninger gældende på en respektfuld måde.</a:t>
            </a:r>
          </a:p>
          <a:p>
            <a:pPr marL="342900" indent="-342900" algn="l">
              <a:buFont typeface="Arial" panose="020B0604020202020204" pitchFamily="34" charset="0"/>
              <a:buChar char="•"/>
            </a:pPr>
            <a:r>
              <a:rPr lang="en-US" sz="2000"/>
              <a:t>Behandl den anden person på en måde, som du tror, at han eller hun gerne vil behandles.</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4463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lvl="0"/>
            <a:r>
              <a:rPr lang="en-US" sz="3600" b="1">
                <a:solidFill>
                  <a:prstClr val="black"/>
                </a:solidFill>
                <a:latin typeface="Franklin Gothic Book" panose="020B0503020102020204" pitchFamily="34" charset="0"/>
              </a:rPr>
              <a:t>OARS (åbne spørgsmål, bekræftelser, reflekterende lytning, opsummering)</a:t>
            </a:r>
            <a:endPar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460177"/>
            <a:ext cx="10955216" cy="3802311"/>
          </a:xfrm>
        </p:spPr>
        <p:txBody>
          <a:bodyPr>
            <a:normAutofit/>
          </a:bodyPr>
          <a:lstStyle/>
          <a:p>
            <a:pPr algn="l"/>
            <a:r>
              <a:rPr lang="en-US" sz="2000"/>
              <a:t>O.A.R.S. er en færdighedsbaseret model af interaktive teknikker, der bruger principper for motiverende samtaler. Disse færdighedsbaserede teknikker omfatter verbale og ikke-verbale reaktioner og adfærd. </a:t>
            </a:r>
          </a:p>
          <a:p>
            <a:pPr algn="l"/>
            <a:endParaRPr lang="en-US" sz="2000"/>
          </a:p>
          <a:p>
            <a:pPr algn="l"/>
            <a:r>
              <a:rPr lang="en-US" sz="2000"/>
              <a:t>OARS-modellen omfatter fire grundlæggende færdigheder:</a:t>
            </a:r>
          </a:p>
          <a:p>
            <a:pPr algn="l"/>
            <a:r>
              <a:rPr lang="en-US" sz="2000"/>
              <a:t>O = Åbne spørgsmål</a:t>
            </a:r>
          </a:p>
          <a:p>
            <a:pPr algn="l"/>
            <a:r>
              <a:rPr lang="en-US" sz="2000"/>
              <a:t>A = Bekræftelser</a:t>
            </a:r>
          </a:p>
          <a:p>
            <a:pPr algn="l"/>
            <a:r>
              <a:rPr lang="en-US" sz="2000"/>
              <a:t>R = Reflekterende lytning</a:t>
            </a:r>
          </a:p>
          <a:p>
            <a:pPr algn="l"/>
            <a:r>
              <a:rPr lang="en-US" sz="2000"/>
              <a:t>S = Sammenfatning</a:t>
            </a:r>
          </a:p>
          <a:p>
            <a:pPr marL="0" indent="0" algn="l">
              <a:buNone/>
            </a:pPr>
            <a:endParaRPr lang="en-US" sz="200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8979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OARS (åbne spørgsmål, bekræftelser, reflekterende lytning, opsummering)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460177"/>
            <a:ext cx="10955216" cy="3802311"/>
          </a:xfrm>
        </p:spPr>
        <p:txBody>
          <a:bodyPr>
            <a:normAutofit/>
          </a:bodyPr>
          <a:lstStyle/>
          <a:p>
            <a:pPr algn="l"/>
            <a:r>
              <a:rPr lang="en-US" sz="2000"/>
              <a:t>Åbne spørgsmål spiller en vigtig rolle i at skabe en atmosfære af respekt, accept og tillid. Denne type spørgsmål giver mulighed for en bred vifte af mulige svar og fungerer som et fundament for at anvende andre teknikker.</a:t>
            </a:r>
          </a:p>
          <a:p>
            <a:pPr algn="l"/>
            <a:endParaRPr lang="en-US" sz="2000"/>
          </a:p>
          <a:p>
            <a:pPr algn="l"/>
            <a:endParaRPr lang="en-US" sz="2000"/>
          </a:p>
          <a:p>
            <a:pPr algn="l"/>
            <a:r>
              <a:rPr lang="en-US" sz="2000"/>
              <a:t>Bekræftelser handler om at anerkende og fremhæve individets styrker og indsats på en passende måde.</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95211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OARS (åbne spørgsmål, bekræftelser, reflekterende lytning, opsummering)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460177"/>
            <a:ext cx="10955216" cy="3802311"/>
          </a:xfrm>
        </p:spPr>
        <p:txBody>
          <a:bodyPr>
            <a:normAutofit/>
          </a:bodyPr>
          <a:lstStyle/>
          <a:p>
            <a:pPr algn="l"/>
            <a:r>
              <a:rPr lang="en-US" sz="2000"/>
              <a:t>Reflekterende lytning indebærer, at man aktivt lytter til den andens ord, fortolker den underliggende mening og derefter udtrykker sin forståelse gennem et udsagn.</a:t>
            </a:r>
          </a:p>
          <a:p>
            <a:pPr algn="l"/>
            <a:endParaRPr lang="en-US" sz="2000"/>
          </a:p>
          <a:p>
            <a:pPr algn="l"/>
            <a:r>
              <a:rPr lang="en-US" sz="2000"/>
              <a:t>Opsummeringer giver mulighed for at præsentere informationen for den anden person på en mere organiseret måde og opfordre dem til at reflektere over dens betydning.</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61674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443534" y="467751"/>
            <a:ext cx="2331104"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Indhold</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015762" y="467751"/>
            <a:ext cx="4391961" cy="5713241"/>
          </a:xfrm>
        </p:spPr>
        <p:txBody>
          <a:bodyPr>
            <a:normAutofit fontScale="70000" lnSpcReduction="20000"/>
          </a:bodyPr>
          <a:lstStyle/>
          <a:p>
            <a:pPr marL="457200" indent="-457200" algn="l">
              <a:buFont typeface="Arial" panose="020B0604020202020204" pitchFamily="34" charset="0"/>
              <a:buChar char="•"/>
            </a:pPr>
            <a:r>
              <a:rPr lang="en-US" sz="3400" b="0" i="0">
                <a:effectLst/>
              </a:rPr>
              <a:t>Introduktion</a:t>
            </a:r>
          </a:p>
          <a:p>
            <a:pPr marL="457200" indent="-457200" algn="l">
              <a:buFont typeface="Arial" panose="020B0604020202020204" pitchFamily="34" charset="0"/>
              <a:buChar char="•"/>
            </a:pPr>
            <a:endParaRPr lang="en-US" sz="3400"/>
          </a:p>
          <a:p>
            <a:pPr marL="457200" indent="-457200" algn="l">
              <a:buFont typeface="Arial" panose="020B0604020202020204" pitchFamily="34" charset="0"/>
              <a:buChar char="•"/>
            </a:pPr>
            <a:r>
              <a:rPr lang="en-US" sz="3400" b="0" i="0">
                <a:effectLst/>
              </a:rPr>
              <a:t>Præsentation af nøglebegreber</a:t>
            </a:r>
          </a:p>
          <a:p>
            <a:pPr marL="457200" indent="-457200" algn="l">
              <a:buFont typeface="Arial" panose="020B0604020202020204" pitchFamily="34" charset="0"/>
              <a:buChar char="•"/>
            </a:pPr>
            <a:endParaRPr lang="en-US" sz="3400"/>
          </a:p>
          <a:p>
            <a:pPr marL="457200" indent="-457200" algn="l">
              <a:buFont typeface="Arial" panose="020B0604020202020204" pitchFamily="34" charset="0"/>
              <a:buChar char="•"/>
            </a:pPr>
            <a:r>
              <a:rPr lang="en-US" sz="3400" b="0" i="0">
                <a:effectLst/>
              </a:rPr>
              <a:t>Aktivitet</a:t>
            </a:r>
            <a:r>
              <a:rPr lang="en-US" sz="3400"/>
              <a:t>: Barrierer for effektiv kommunikation </a:t>
            </a:r>
            <a:endParaRPr lang="en-US" sz="3400" b="0" i="0">
              <a:effectLst/>
            </a:endParaRPr>
          </a:p>
          <a:p>
            <a:pPr marL="457200" indent="-457200" algn="l">
              <a:buFont typeface="Arial" panose="020B0604020202020204" pitchFamily="34" charset="0"/>
              <a:buChar char="•"/>
            </a:pPr>
            <a:endParaRPr lang="en-US" sz="3400"/>
          </a:p>
          <a:p>
            <a:pPr marL="457200" indent="-457200" algn="l">
              <a:buFont typeface="Arial" panose="020B0604020202020204" pitchFamily="34" charset="0"/>
              <a:buChar char="•"/>
            </a:pPr>
            <a:r>
              <a:rPr lang="en-US" sz="3400"/>
              <a:t>Pararbejde: åbne versus lukkede spørgsmål</a:t>
            </a:r>
          </a:p>
          <a:p>
            <a:pPr algn="l"/>
            <a:endParaRPr lang="en-US" sz="3400"/>
          </a:p>
          <a:p>
            <a:pPr marL="457200" indent="-457200" algn="l">
              <a:buFont typeface="Arial" panose="020B0604020202020204" pitchFamily="34" charset="0"/>
              <a:buChar char="•"/>
            </a:pPr>
            <a:r>
              <a:rPr lang="en-US" sz="3400"/>
              <a:t>Aktiv lytteaktivitet</a:t>
            </a:r>
          </a:p>
          <a:p>
            <a:pPr algn="l"/>
            <a:endParaRPr lang="en-US" sz="3400"/>
          </a:p>
          <a:p>
            <a:pPr marL="457200" indent="-457200" algn="l">
              <a:buFont typeface="Arial" panose="020B0604020202020204" pitchFamily="34" charset="0"/>
              <a:buChar char="•"/>
            </a:pPr>
            <a:r>
              <a:rPr lang="en-US" sz="3400"/>
              <a:t>Casestudie</a:t>
            </a:r>
          </a:p>
          <a:p>
            <a:pPr algn="l"/>
            <a:endParaRPr lang="en-US" sz="3400"/>
          </a:p>
          <a:p>
            <a:pPr marL="457200" indent="-457200" algn="l">
              <a:buFont typeface="Arial" panose="020B0604020202020204" pitchFamily="34" charset="0"/>
              <a:buChar char="•"/>
            </a:pPr>
            <a:r>
              <a:rPr lang="en-US" sz="3400"/>
              <a:t>Konklusioner - Opsamling af sessionen</a:t>
            </a:r>
            <a:endParaRPr lang="en-US" sz="3400" b="0" i="0">
              <a:effectLst/>
            </a:endParaRPr>
          </a:p>
          <a:p>
            <a:pPr marL="342900" indent="-342900" algn="l">
              <a:buAutoNum type="arabicPeriod"/>
            </a:pPr>
            <a:endParaRPr lang="en-US" sz="1800"/>
          </a:p>
          <a:p>
            <a:pPr marL="342900" indent="-342900" algn="l">
              <a:buAutoNum type="arabicPeriod"/>
            </a:pPr>
            <a:endParaRPr lang="en-US" sz="1800" b="0" i="0">
              <a:effectLst/>
            </a:endParaRPr>
          </a:p>
          <a:p>
            <a:endParaRPr lang="el-GR"/>
          </a:p>
        </p:txBody>
      </p:sp>
      <p:sp>
        <p:nvSpPr>
          <p:cNvPr id="4" name="Rectangle 3">
            <a:extLst>
              <a:ext uri="{FF2B5EF4-FFF2-40B4-BE49-F238E27FC236}">
                <a16:creationId xmlns:a16="http://schemas.microsoft.com/office/drawing/2014/main" id="{065BB301-E5CB-0C1A-CE68-C333FB6C66EE}"/>
              </a:ext>
            </a:extLst>
          </p:cNvPr>
          <p:cNvSpPr/>
          <p:nvPr/>
        </p:nvSpPr>
        <p:spPr>
          <a:xfrm>
            <a:off x="7407723" y="1499979"/>
            <a:ext cx="3758731" cy="3496875"/>
          </a:xfrm>
          <a:prstGeom prst="rect">
            <a:avLst/>
          </a:prstGeom>
          <a:blipFill dpi="0" rotWithShape="1">
            <a:blip r:embed="rId2">
              <a:extLst>
                <a:ext uri="{28A0092B-C50C-407E-A947-70E740481C1C}">
                  <a14:useLocalDpi xmlns:a14="http://schemas.microsoft.com/office/drawing/2010/main" val="0"/>
                </a:ext>
              </a:extLst>
            </a:blip>
            <a:srcRect/>
            <a:stretch>
              <a:fillRect l="-28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10" name="Rectangle 9">
            <a:extLst>
              <a:ext uri="{FF2B5EF4-FFF2-40B4-BE49-F238E27FC236}">
                <a16:creationId xmlns:a16="http://schemas.microsoft.com/office/drawing/2014/main" id="{F443E4D5-945C-2C44-4BEE-5CA5B84294B0}"/>
              </a:ext>
            </a:extLst>
          </p:cNvPr>
          <p:cNvSpPr/>
          <p:nvPr/>
        </p:nvSpPr>
        <p:spPr>
          <a:xfrm>
            <a:off x="7407723" y="1499979"/>
            <a:ext cx="3758731" cy="34968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2510052D-7EF7-0966-8E43-C75597094A19}"/>
              </a:ext>
            </a:extLst>
          </p:cNvPr>
          <p:cNvSpPr txBox="1"/>
          <p:nvPr/>
        </p:nvSpPr>
        <p:spPr>
          <a:xfrm>
            <a:off x="8232299" y="3051279"/>
            <a:ext cx="2239861" cy="369332"/>
          </a:xfrm>
          <a:prstGeom prst="rect">
            <a:avLst/>
          </a:prstGeom>
          <a:noFill/>
        </p:spPr>
        <p:txBody>
          <a:bodyPr wrap="square" rtlCol="0">
            <a:spAutoFit/>
          </a:bodyPr>
          <a:lstStyle/>
          <a:p>
            <a:r>
              <a:rPr lang="en-US">
                <a:solidFill>
                  <a:schemeClr val="bg1"/>
                </a:solidFill>
              </a:rPr>
              <a:t>INDSÆT BILLEDE HER</a:t>
            </a:r>
            <a:endParaRPr lang="el-GR">
              <a:solidFill>
                <a:schemeClr val="bg1"/>
              </a:solidFill>
            </a:endParaRPr>
          </a:p>
        </p:txBody>
      </p:sp>
      <p:pic>
        <p:nvPicPr>
          <p:cNvPr id="9" name="Εικόνα 8"/>
          <p:cNvPicPr>
            <a:picLocks noChangeAspect="1"/>
          </p:cNvPicPr>
          <p:nvPr/>
        </p:nvPicPr>
        <p:blipFill>
          <a:blip r:embed="rId3"/>
          <a:stretch>
            <a:fillRect/>
          </a:stretch>
        </p:blipFill>
        <p:spPr>
          <a:xfrm>
            <a:off x="8176419" y="2252808"/>
            <a:ext cx="2143125" cy="2143125"/>
          </a:xfrm>
          <a:prstGeom prst="rect">
            <a:avLst/>
          </a:prstGeom>
        </p:spPr>
      </p:pic>
    </p:spTree>
    <p:extLst>
      <p:ext uri="{BB962C8B-B14F-4D97-AF65-F5344CB8AC3E}">
        <p14:creationId xmlns:p14="http://schemas.microsoft.com/office/powerpoint/2010/main" val="179520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OARS (åbne spørgsmål, bekræftelser, reflekterende lytning, opsummering)</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72563" y="2460177"/>
            <a:ext cx="5882052" cy="3802311"/>
          </a:xfrm>
        </p:spPr>
        <p:txBody>
          <a:bodyPr>
            <a:normAutofit lnSpcReduction="10000"/>
          </a:bodyPr>
          <a:lstStyle/>
          <a:p>
            <a:pPr algn="l"/>
            <a:r>
              <a:rPr lang="en-US" sz="2000" b="1"/>
              <a:t>Lad os fokusere på åbne spørgsmål</a:t>
            </a:r>
          </a:p>
          <a:p>
            <a:pPr algn="l"/>
            <a:r>
              <a:rPr lang="en-US" sz="2000"/>
              <a:t>Nogle eksempler i mentorprocessen: </a:t>
            </a:r>
          </a:p>
          <a:p>
            <a:pPr algn="l"/>
            <a:r>
              <a:rPr lang="en-US" sz="2000"/>
              <a:t>1. Hvad har udviklet sig siden vores sidste samtale?</a:t>
            </a:r>
          </a:p>
          <a:p>
            <a:pPr algn="l"/>
            <a:r>
              <a:rPr lang="en-US" sz="2000"/>
              <a:t>2. Hvad tænker du på i dag?</a:t>
            </a:r>
          </a:p>
          <a:p>
            <a:pPr algn="l"/>
            <a:r>
              <a:rPr lang="en-US" sz="2000"/>
              <a:t>3. Hvordan vil du gerne fokusere vores samtale i dag?</a:t>
            </a:r>
          </a:p>
          <a:p>
            <a:pPr algn="l"/>
            <a:r>
              <a:rPr lang="en-US" sz="2000"/>
              <a:t>4. Har du nogensinde stået i en situation som denne før? Hvad gjorde du så?</a:t>
            </a:r>
          </a:p>
          <a:p>
            <a:pPr algn="l"/>
            <a:r>
              <a:rPr lang="en-US" sz="2000"/>
              <a:t>5. Hvis du kunne ændre noget ved denne situation, hvad skulle det så være?</a:t>
            </a:r>
          </a:p>
          <a:p>
            <a:pPr algn="l"/>
            <a:r>
              <a:rPr lang="en-US" sz="2000"/>
              <a:t>6. Hvordan tror du, at jeg kan hjælpe dig med dette?</a:t>
            </a:r>
          </a:p>
          <a:p>
            <a:pPr algn="l"/>
            <a:endParaRPr lang="en-US" sz="2000"/>
          </a:p>
          <a:p>
            <a:pPr algn="l"/>
            <a:endParaRPr lang="en-US" sz="2000"/>
          </a:p>
          <a:p>
            <a:pPr algn="l"/>
            <a:endParaRPr lang="en-US" sz="200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pic>
        <p:nvPicPr>
          <p:cNvPr id="7" name="Εικόνα 6"/>
          <p:cNvPicPr>
            <a:picLocks noChangeAspect="1"/>
          </p:cNvPicPr>
          <p:nvPr/>
        </p:nvPicPr>
        <p:blipFill>
          <a:blip r:embed="rId4"/>
          <a:stretch>
            <a:fillRect/>
          </a:stretch>
        </p:blipFill>
        <p:spPr>
          <a:xfrm>
            <a:off x="6237337" y="3208460"/>
            <a:ext cx="5923085" cy="3546686"/>
          </a:xfrm>
          <a:prstGeom prst="rect">
            <a:avLst/>
          </a:prstGeom>
        </p:spPr>
      </p:pic>
    </p:spTree>
    <p:extLst>
      <p:ext uri="{BB962C8B-B14F-4D97-AF65-F5344CB8AC3E}">
        <p14:creationId xmlns:p14="http://schemas.microsoft.com/office/powerpoint/2010/main" val="290050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589085" y="153417"/>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Aktivitet</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30508" y="1075092"/>
            <a:ext cx="6972300" cy="5624646"/>
          </a:xfrm>
        </p:spPr>
        <p:txBody>
          <a:bodyPr>
            <a:normAutofit fontScale="85000" lnSpcReduction="20000"/>
          </a:bodyPr>
          <a:lstStyle/>
          <a:p>
            <a:pPr marL="342900" indent="-342900" algn="l">
              <a:buAutoNum type="arabicPeriod"/>
            </a:pPr>
            <a:r>
              <a:rPr lang="en-US" sz="2200" b="1"/>
              <a:t>Form par</a:t>
            </a:r>
          </a:p>
          <a:p>
            <a:pPr marL="342900" indent="-342900" algn="l">
              <a:buAutoNum type="arabicPeriod"/>
            </a:pPr>
            <a:r>
              <a:rPr lang="en-US" sz="2200"/>
              <a:t>Alle </a:t>
            </a:r>
            <a:r>
              <a:rPr lang="en-US" sz="2200" b="1"/>
              <a:t>par overvejer at omformulere </a:t>
            </a:r>
            <a:r>
              <a:rPr lang="en-US" sz="2200"/>
              <a:t>de følgende lukkede spørgsmål og gøre dem til åbne spørgsmål:</a:t>
            </a:r>
          </a:p>
          <a:p>
            <a:pPr marL="457200" indent="-457200" algn="l">
              <a:buFont typeface="+mj-lt"/>
              <a:buAutoNum type="alphaLcParenR"/>
            </a:pPr>
            <a:r>
              <a:rPr lang="en-US" sz="2200"/>
              <a:t>Første dag på jobbet: Kunne du lide din første dag?</a:t>
            </a:r>
          </a:p>
          <a:p>
            <a:pPr marL="457200" indent="-457200" algn="l">
              <a:buFont typeface="+mj-lt"/>
              <a:buAutoNum type="alphaLcParenR"/>
            </a:pPr>
            <a:endParaRPr lang="en-US" sz="2200"/>
          </a:p>
          <a:p>
            <a:pPr marL="457200" indent="-457200" algn="l">
              <a:buFont typeface="+mj-lt"/>
              <a:buAutoNum type="alphaLcParenR"/>
            </a:pPr>
            <a:r>
              <a:rPr lang="en-US" sz="2200"/>
              <a:t>Personlig stil: Kan du lide at gå ud? Går du hjem efter arbejde?</a:t>
            </a:r>
          </a:p>
          <a:p>
            <a:pPr marL="457200" indent="-457200" algn="l">
              <a:buFont typeface="+mj-lt"/>
              <a:buAutoNum type="alphaLcParenR"/>
            </a:pPr>
            <a:endParaRPr lang="en-US" sz="2200"/>
          </a:p>
          <a:p>
            <a:pPr marL="457200" indent="-457200" algn="l">
              <a:buFont typeface="+mj-lt"/>
              <a:buAutoNum type="alphaLcParenR"/>
            </a:pPr>
            <a:r>
              <a:rPr lang="en-US" sz="2200"/>
              <a:t>Læringsstil: Kan du lide træningen?</a:t>
            </a:r>
          </a:p>
          <a:p>
            <a:pPr marL="457200" indent="-457200" algn="l">
              <a:buFont typeface="+mj-lt"/>
              <a:buAutoNum type="alphaLcParenR"/>
            </a:pPr>
            <a:endParaRPr lang="en-US" sz="2200"/>
          </a:p>
          <a:p>
            <a:pPr marL="457200" indent="-457200" algn="l">
              <a:buFont typeface="+mj-lt"/>
              <a:buAutoNum type="alphaLcParenR"/>
            </a:pPr>
            <a:r>
              <a:rPr lang="en-US" sz="2200"/>
              <a:t>Arbejdsbyrde: Får du gjort det hele?</a:t>
            </a:r>
          </a:p>
          <a:p>
            <a:pPr marL="457200" indent="-457200" algn="l">
              <a:buFont typeface="+mj-lt"/>
              <a:buAutoNum type="alphaLcParenR"/>
            </a:pPr>
            <a:endParaRPr lang="en-US" sz="2200"/>
          </a:p>
          <a:p>
            <a:pPr marL="457200" indent="-457200" algn="l">
              <a:buFont typeface="+mj-lt"/>
              <a:buAutoNum type="alphaLcParenR"/>
            </a:pPr>
            <a:r>
              <a:rPr lang="en-US" sz="2200"/>
              <a:t>Justering/tilpasning: Behandler alle dig retfærdigt?</a:t>
            </a:r>
          </a:p>
          <a:p>
            <a:pPr marL="457200" indent="-457200" algn="l">
              <a:buFont typeface="+mj-lt"/>
              <a:buAutoNum type="alphaLcParenR"/>
            </a:pPr>
            <a:endParaRPr lang="en-US" sz="2200"/>
          </a:p>
          <a:p>
            <a:pPr marL="457200" indent="-457200" algn="l">
              <a:buFont typeface="+mj-lt"/>
              <a:buAutoNum type="alphaLcParenR"/>
            </a:pPr>
            <a:r>
              <a:rPr lang="en-US" sz="2200"/>
              <a:t>Hjemmeliv: Er alt i orden derhjemme?</a:t>
            </a:r>
          </a:p>
          <a:p>
            <a:pPr algn="l"/>
            <a:endParaRPr lang="en-US" sz="1800"/>
          </a:p>
          <a:p>
            <a:pPr algn="l"/>
            <a:r>
              <a:rPr lang="en-US" sz="2200"/>
              <a:t>3. </a:t>
            </a:r>
            <a:r>
              <a:rPr lang="en-US" sz="2200" b="1"/>
              <a:t>Del </a:t>
            </a:r>
            <a:r>
              <a:rPr lang="en-US" sz="2200"/>
              <a:t>dine svar!</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r>
              <a:rPr lang="en-US">
                <a:solidFill>
                  <a:schemeClr val="bg1"/>
                </a:solidFill>
              </a:rPr>
              <a:t>INDSÆT BILLEDE HER</a:t>
            </a:r>
            <a:endParaRPr lang="el-GR">
              <a:solidFill>
                <a:schemeClr val="bg1"/>
              </a:solidFill>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41182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Husk!</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51692" y="2613747"/>
            <a:ext cx="6857999" cy="3927730"/>
          </a:xfrm>
        </p:spPr>
        <p:txBody>
          <a:bodyPr>
            <a:normAutofit/>
          </a:bodyPr>
          <a:lstStyle/>
          <a:p>
            <a:pPr algn="l"/>
            <a:r>
              <a:rPr lang="en-US"/>
              <a:t>Åbne spørgsmål er et stærkt værktøj i mentorarbejdet, da de kan stimulere læring og refleksion. </a:t>
            </a:r>
          </a:p>
          <a:p>
            <a:pPr algn="l"/>
            <a:endParaRPr lang="en-US"/>
          </a:p>
          <a:p>
            <a:pPr algn="l"/>
            <a:endParaRPr lang="en-US"/>
          </a:p>
          <a:p>
            <a:pPr algn="l"/>
            <a:r>
              <a:rPr lang="en-US"/>
              <a:t>I modsætning til lukkede spørgsmål, der kræver et ja eller nej, inviterer åbne spørgsmål til dybere udforskning, indsigt og feedback.</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INDSÆT BILLEDE HER</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385009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53250" y="2533651"/>
            <a:ext cx="4552950" cy="1295400"/>
          </a:xfrm>
        </p:spPr>
        <p:txBody>
          <a:bodyPr>
            <a:normAutofit/>
          </a:bodyPr>
          <a:lstStyle/>
          <a:p>
            <a:r>
              <a:rPr lang="en-US" sz="3600" b="1">
                <a:solidFill>
                  <a:schemeClr val="bg1"/>
                </a:solidFill>
                <a:latin typeface="Franklin Gothic Book" panose="020B0503020102020204" pitchFamily="34" charset="0"/>
              </a:rPr>
              <a:t>En pause?</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062412" y="4419600"/>
            <a:ext cx="7702062" cy="2045427"/>
          </a:xfrm>
        </p:spPr>
        <p:txBody>
          <a:bodyPr>
            <a:normAutofit/>
          </a:bodyPr>
          <a:lstStyle/>
          <a:p>
            <a:pPr marL="0" indent="0" algn="ctr">
              <a:buNone/>
            </a:pPr>
            <a:r>
              <a:rPr lang="en-US" b="1">
                <a:solidFill>
                  <a:schemeClr val="bg1"/>
                </a:solidFill>
              </a:rPr>
              <a:t>Ja tak!</a:t>
            </a:r>
            <a:endParaRPr lang="el-GR" b="1">
              <a:solidFill>
                <a:schemeClr val="bg1"/>
              </a:solidFill>
            </a:endParaRPr>
          </a:p>
        </p:txBody>
      </p:sp>
      <p:pic>
        <p:nvPicPr>
          <p:cNvPr id="5" name="Εικόνα 4"/>
          <p:cNvPicPr>
            <a:picLocks noChangeAspect="1"/>
          </p:cNvPicPr>
          <p:nvPr/>
        </p:nvPicPr>
        <p:blipFill>
          <a:blip r:embed="rId2"/>
          <a:stretch>
            <a:fillRect/>
          </a:stretch>
        </p:blipFill>
        <p:spPr>
          <a:xfrm>
            <a:off x="2414588" y="513800"/>
            <a:ext cx="2782399" cy="2782399"/>
          </a:xfrm>
          <a:prstGeom prst="rect">
            <a:avLst/>
          </a:prstGeom>
        </p:spPr>
      </p:pic>
    </p:spTree>
    <p:extLst>
      <p:ext uri="{BB962C8B-B14F-4D97-AF65-F5344CB8AC3E}">
        <p14:creationId xmlns:p14="http://schemas.microsoft.com/office/powerpoint/2010/main" val="59779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lvl="0">
              <a:defRPr/>
            </a:pPr>
            <a:r>
              <a:rPr lang="en-US" sz="3600">
                <a:solidFill>
                  <a:prstClr val="black"/>
                </a:solidFill>
                <a:latin typeface="Franklin Gothic Book" panose="020B0503020102020204" pitchFamily="34" charset="0"/>
              </a:rPr>
              <a:t>Aktiv konstruktiv respons </a:t>
            </a:r>
            <a:endPar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n-US" sz="2000" dirty="0"/>
              <a:t>Lad </a:t>
            </a:r>
            <a:r>
              <a:rPr lang="en-US" sz="2000" dirty="0" err="1"/>
              <a:t>os</a:t>
            </a:r>
            <a:r>
              <a:rPr lang="en-US" sz="2000" dirty="0"/>
              <a:t> se </a:t>
            </a:r>
            <a:r>
              <a:rPr lang="en-US" sz="2000" dirty="0" err="1"/>
              <a:t>på</a:t>
            </a:r>
            <a:r>
              <a:rPr lang="en-US" sz="2000" dirty="0"/>
              <a:t> </a:t>
            </a:r>
            <a:r>
              <a:rPr lang="en-US" sz="2000" dirty="0" err="1"/>
              <a:t>nogle</a:t>
            </a:r>
            <a:r>
              <a:rPr lang="en-US" sz="2000" dirty="0"/>
              <a:t> </a:t>
            </a:r>
            <a:r>
              <a:rPr lang="en-US" sz="2000" dirty="0" err="1"/>
              <a:t>yderligere</a:t>
            </a:r>
            <a:r>
              <a:rPr lang="en-US" sz="2000" dirty="0"/>
              <a:t> </a:t>
            </a:r>
            <a:r>
              <a:rPr lang="en-US" sz="2000" dirty="0" err="1"/>
              <a:t>begreber</a:t>
            </a:r>
            <a:r>
              <a:rPr lang="en-US" sz="2000" dirty="0"/>
              <a:t> om </a:t>
            </a:r>
            <a:r>
              <a:rPr lang="en-US" sz="2000" dirty="0" err="1"/>
              <a:t>kommunikation</a:t>
            </a:r>
            <a:r>
              <a:rPr lang="en-US" sz="2000" dirty="0"/>
              <a:t> </a:t>
            </a:r>
            <a:r>
              <a:rPr lang="en-US" sz="2000" dirty="0" err="1"/>
              <a:t>inden</a:t>
            </a:r>
            <a:r>
              <a:rPr lang="en-US" sz="2000" dirty="0"/>
              <a:t> den </a:t>
            </a:r>
            <a:r>
              <a:rPr lang="en-US" sz="2000" dirty="0" err="1"/>
              <a:t>næste</a:t>
            </a:r>
            <a:r>
              <a:rPr lang="en-US" sz="2000" dirty="0"/>
              <a:t> </a:t>
            </a:r>
            <a:r>
              <a:rPr lang="en-US" sz="2000" dirty="0" err="1"/>
              <a:t>aktivitet</a:t>
            </a:r>
            <a:r>
              <a:rPr lang="en-US" sz="2000" dirty="0"/>
              <a:t>:</a:t>
            </a:r>
          </a:p>
          <a:p>
            <a:pPr algn="l"/>
            <a:endParaRPr lang="en-US" sz="2000" dirty="0"/>
          </a:p>
          <a:p>
            <a:pPr algn="l"/>
            <a:r>
              <a:rPr lang="en-US" sz="2000" i="1" dirty="0"/>
              <a:t>Active Constructive Responding </a:t>
            </a:r>
            <a:r>
              <a:rPr lang="en-US" sz="2000" dirty="0"/>
              <a:t>(ACR) er </a:t>
            </a:r>
            <a:r>
              <a:rPr lang="en-US" sz="2000" dirty="0" err="1"/>
              <a:t>en</a:t>
            </a:r>
            <a:r>
              <a:rPr lang="en-US" sz="2000" dirty="0"/>
              <a:t> </a:t>
            </a:r>
            <a:r>
              <a:rPr lang="en-US" sz="2000" dirty="0" err="1"/>
              <a:t>enkel</a:t>
            </a:r>
            <a:r>
              <a:rPr lang="en-US" sz="2000" dirty="0"/>
              <a:t> </a:t>
            </a:r>
            <a:r>
              <a:rPr lang="en-US" sz="2000" dirty="0" err="1"/>
              <a:t>og</a:t>
            </a:r>
            <a:r>
              <a:rPr lang="en-US" sz="2000" dirty="0"/>
              <a:t> </a:t>
            </a:r>
            <a:r>
              <a:rPr lang="en-US" sz="2000" dirty="0" err="1"/>
              <a:t>forståelig</a:t>
            </a:r>
            <a:r>
              <a:rPr lang="en-US" sz="2000" dirty="0"/>
              <a:t> </a:t>
            </a:r>
            <a:r>
              <a:rPr lang="en-US" sz="2000" dirty="0" err="1"/>
              <a:t>teknik</a:t>
            </a:r>
            <a:r>
              <a:rPr lang="en-US" sz="2000" dirty="0"/>
              <a:t>, der </a:t>
            </a:r>
            <a:r>
              <a:rPr lang="en-US" sz="2000" dirty="0" err="1"/>
              <a:t>kan</a:t>
            </a:r>
            <a:r>
              <a:rPr lang="en-US" sz="2000" dirty="0"/>
              <a:t> </a:t>
            </a:r>
            <a:r>
              <a:rPr lang="en-US" sz="2000" dirty="0" err="1"/>
              <a:t>hjælpe</a:t>
            </a:r>
            <a:r>
              <a:rPr lang="en-US" sz="2000" dirty="0"/>
              <a:t> folk med at </a:t>
            </a:r>
            <a:r>
              <a:rPr lang="en-US" sz="2000" dirty="0" err="1"/>
              <a:t>forbedre</a:t>
            </a:r>
            <a:r>
              <a:rPr lang="en-US" sz="2000" dirty="0"/>
              <a:t> </a:t>
            </a:r>
            <a:r>
              <a:rPr lang="en-US" sz="2000" dirty="0" err="1"/>
              <a:t>deres</a:t>
            </a:r>
            <a:r>
              <a:rPr lang="en-US" sz="2000" dirty="0"/>
              <a:t> </a:t>
            </a:r>
            <a:r>
              <a:rPr lang="en-US" sz="2000" dirty="0" err="1"/>
              <a:t>nære</a:t>
            </a:r>
            <a:r>
              <a:rPr lang="en-US" sz="2000" dirty="0"/>
              <a:t> </a:t>
            </a:r>
            <a:r>
              <a:rPr lang="en-US" sz="2000" dirty="0" err="1"/>
              <a:t>relationer</a:t>
            </a:r>
            <a:r>
              <a:rPr lang="en-US" sz="2000" dirty="0"/>
              <a:t> </a:t>
            </a:r>
            <a:r>
              <a:rPr lang="en-US" sz="2000" dirty="0" err="1"/>
              <a:t>ved</a:t>
            </a:r>
            <a:r>
              <a:rPr lang="en-US" sz="2000" dirty="0"/>
              <a:t> at </a:t>
            </a:r>
            <a:r>
              <a:rPr lang="en-US" sz="2000" dirty="0" err="1"/>
              <a:t>gøre</a:t>
            </a:r>
            <a:r>
              <a:rPr lang="en-US" sz="2000" dirty="0"/>
              <a:t> det </a:t>
            </a:r>
            <a:r>
              <a:rPr lang="en-US" sz="2000" dirty="0" err="1"/>
              <a:t>muligt</a:t>
            </a:r>
            <a:r>
              <a:rPr lang="en-US" sz="2000" dirty="0"/>
              <a:t> for </a:t>
            </a:r>
            <a:r>
              <a:rPr lang="en-US" sz="2000" dirty="0" err="1"/>
              <a:t>f.eks</a:t>
            </a:r>
            <a:r>
              <a:rPr lang="en-US" sz="2000" dirty="0"/>
              <a:t>. </a:t>
            </a:r>
            <a:r>
              <a:rPr lang="en-US" sz="2000" dirty="0" err="1"/>
              <a:t>mentorer</a:t>
            </a:r>
            <a:r>
              <a:rPr lang="en-US" sz="2000" dirty="0"/>
              <a:t> at </a:t>
            </a:r>
            <a:r>
              <a:rPr lang="en-US" sz="2000" dirty="0" err="1"/>
              <a:t>reagere</a:t>
            </a:r>
            <a:r>
              <a:rPr lang="en-US" sz="2000" dirty="0"/>
              <a:t> mere </a:t>
            </a:r>
            <a:r>
              <a:rPr lang="en-US" sz="2000" dirty="0" err="1"/>
              <a:t>aktivt</a:t>
            </a:r>
            <a:r>
              <a:rPr lang="en-US" sz="2000" dirty="0"/>
              <a:t> </a:t>
            </a:r>
            <a:r>
              <a:rPr lang="en-US" sz="2000" dirty="0" err="1"/>
              <a:t>og</a:t>
            </a:r>
            <a:r>
              <a:rPr lang="en-US" sz="2000" dirty="0"/>
              <a:t> </a:t>
            </a:r>
            <a:r>
              <a:rPr lang="en-US" sz="2000" dirty="0" err="1"/>
              <a:t>konstruktivt</a:t>
            </a:r>
            <a:r>
              <a:rPr lang="en-US" sz="2000" dirty="0"/>
              <a:t> </a:t>
            </a:r>
            <a:r>
              <a:rPr lang="en-US" sz="2000" dirty="0" err="1"/>
              <a:t>og</a:t>
            </a:r>
            <a:r>
              <a:rPr lang="en-US" sz="2000" dirty="0"/>
              <a:t> </a:t>
            </a:r>
            <a:r>
              <a:rPr lang="en-US" sz="2000" dirty="0" err="1"/>
              <a:t>observere</a:t>
            </a:r>
            <a:r>
              <a:rPr lang="en-US" sz="2000" dirty="0"/>
              <a:t> </a:t>
            </a:r>
            <a:r>
              <a:rPr lang="en-US" sz="2000" dirty="0" err="1"/>
              <a:t>og</a:t>
            </a:r>
            <a:r>
              <a:rPr lang="en-US" sz="2000" dirty="0"/>
              <a:t> </a:t>
            </a:r>
            <a:r>
              <a:rPr lang="en-US" sz="2000" dirty="0" err="1"/>
              <a:t>reflektere</a:t>
            </a:r>
            <a:r>
              <a:rPr lang="en-US" sz="2000" dirty="0"/>
              <a:t> over, </a:t>
            </a:r>
            <a:r>
              <a:rPr lang="en-US" sz="2000" dirty="0" err="1"/>
              <a:t>når</a:t>
            </a:r>
            <a:r>
              <a:rPr lang="en-US" sz="2000" dirty="0"/>
              <a:t> </a:t>
            </a:r>
            <a:r>
              <a:rPr lang="en-US" sz="2000" dirty="0" err="1"/>
              <a:t>tingene</a:t>
            </a:r>
            <a:r>
              <a:rPr lang="en-US" sz="2000" dirty="0"/>
              <a:t> </a:t>
            </a:r>
            <a:r>
              <a:rPr lang="en-US" sz="2000" dirty="0" err="1"/>
              <a:t>går</a:t>
            </a:r>
            <a:r>
              <a:rPr lang="en-US" sz="2000" dirty="0"/>
              <a:t> </a:t>
            </a:r>
            <a:r>
              <a:rPr lang="en-US" sz="2000" dirty="0" err="1"/>
              <a:t>godt</a:t>
            </a:r>
            <a:r>
              <a:rPr lang="en-US" sz="2000" dirty="0"/>
              <a:t> for </a:t>
            </a:r>
            <a:r>
              <a:rPr lang="en-US" sz="2000" dirty="0" err="1"/>
              <a:t>deres</a:t>
            </a:r>
            <a:r>
              <a:rPr lang="en-US" sz="2000" dirty="0"/>
              <a:t> mentees. </a:t>
            </a:r>
          </a:p>
          <a:p>
            <a:pPr algn="l"/>
            <a:endParaRPr lang="en-US" sz="2000" dirty="0"/>
          </a:p>
          <a:p>
            <a:pPr algn="l"/>
            <a:r>
              <a:rPr lang="en-US" sz="2000" dirty="0" err="1"/>
              <a:t>Aktiv</a:t>
            </a:r>
            <a:r>
              <a:rPr lang="en-US" sz="2000" dirty="0"/>
              <a:t> </a:t>
            </a:r>
            <a:r>
              <a:rPr lang="en-US" sz="2000" dirty="0" err="1"/>
              <a:t>konstruktiv</a:t>
            </a:r>
            <a:r>
              <a:rPr lang="en-US" sz="2000" dirty="0"/>
              <a:t> </a:t>
            </a:r>
            <a:r>
              <a:rPr lang="en-US" sz="2000" dirty="0" err="1"/>
              <a:t>respons</a:t>
            </a:r>
            <a:r>
              <a:rPr lang="en-US" sz="2000" dirty="0"/>
              <a:t> starter med </a:t>
            </a:r>
            <a:r>
              <a:rPr lang="en-US" sz="2000" dirty="0" err="1"/>
              <a:t>aktiv</a:t>
            </a:r>
            <a:r>
              <a:rPr lang="en-US" sz="2000" dirty="0"/>
              <a:t> </a:t>
            </a:r>
            <a:r>
              <a:rPr lang="en-US" sz="2000" dirty="0" err="1"/>
              <a:t>lytning</a:t>
            </a:r>
            <a:r>
              <a:rPr lang="en-US" sz="2000" dirty="0"/>
              <a:t>!</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262732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29034" y="179794"/>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Aktivitet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589085" y="1207312"/>
            <a:ext cx="6493099" cy="5378126"/>
          </a:xfrm>
        </p:spPr>
        <p:txBody>
          <a:bodyPr>
            <a:normAutofit/>
          </a:bodyPr>
          <a:lstStyle/>
          <a:p>
            <a:pPr marL="342900" indent="-342900" algn="l">
              <a:buAutoNum type="arabicPeriod"/>
            </a:pPr>
            <a:r>
              <a:rPr lang="en-US" sz="2000"/>
              <a:t>Underviseren starter en historie med en åbningsreplik. </a:t>
            </a:r>
          </a:p>
          <a:p>
            <a:pPr marL="342900" indent="-342900" algn="l">
              <a:buAutoNum type="arabicPeriod"/>
            </a:pPr>
            <a:r>
              <a:rPr lang="en-US" sz="2000"/>
              <a:t>Hvert teammedlem fortsætter med at tilføje en sætning. Historien bevæger sig hurtigt fra det ene medlem til det andet.</a:t>
            </a:r>
          </a:p>
          <a:p>
            <a:pPr marL="342900" indent="-342900" algn="l">
              <a:buAutoNum type="arabicPeriod"/>
            </a:pPr>
            <a:r>
              <a:rPr lang="en-US" sz="2000"/>
              <a:t>Den sidste deltager fortæller hele historien.</a:t>
            </a:r>
          </a:p>
          <a:p>
            <a:pPr marL="342900" indent="-342900" algn="l">
              <a:buAutoNum type="arabicPeriod"/>
            </a:pPr>
            <a:endParaRPr lang="en-US" sz="2000"/>
          </a:p>
          <a:p>
            <a:pPr marL="342900" indent="-342900" algn="l">
              <a:buAutoNum type="arabicPeriod"/>
            </a:pPr>
            <a:endParaRPr lang="en-US" sz="2000"/>
          </a:p>
          <a:p>
            <a:pPr marL="342900" indent="-342900" algn="l">
              <a:buAutoNum type="arabicPeriod"/>
            </a:pPr>
            <a:endParaRPr lang="en-US" sz="2000"/>
          </a:p>
          <a:p>
            <a:pPr marL="342900" indent="-342900" algn="l">
              <a:buAutoNum type="arabicPeriod"/>
            </a:pPr>
            <a:r>
              <a:rPr lang="en-US" sz="2000"/>
              <a:t>Feedback fra aktiviteten. </a:t>
            </a:r>
          </a:p>
          <a:p>
            <a:pPr marL="342900" indent="-342900" algn="l">
              <a:buAutoNum type="arabicPeriod"/>
            </a:pPr>
            <a:endParaRPr lang="en-US" sz="2000"/>
          </a:p>
          <a:p>
            <a:pPr algn="l"/>
            <a:r>
              <a:rPr lang="en-US" sz="2000" b="1" i="1">
                <a:solidFill>
                  <a:srgbClr val="0070C0"/>
                </a:solidFill>
              </a:rPr>
              <a:t>Eksempler på åbningsreplikker: </a:t>
            </a:r>
          </a:p>
          <a:p>
            <a:pPr marL="342900" indent="-342900" algn="l">
              <a:buFont typeface="Arial" panose="020B0604020202020204" pitchFamily="34" charset="0"/>
              <a:buChar char="•"/>
            </a:pPr>
            <a:r>
              <a:rPr lang="en-US" sz="2000" b="1" i="1">
                <a:solidFill>
                  <a:srgbClr val="0070C0"/>
                </a:solidFill>
              </a:rPr>
              <a:t>"I morges virkede mentee meget oprevet og bekymret"</a:t>
            </a:r>
          </a:p>
          <a:p>
            <a:pPr marL="342900" indent="-342900" algn="l">
              <a:buFont typeface="Arial" panose="020B0604020202020204" pitchFamily="34" charset="0"/>
              <a:buChar char="•"/>
            </a:pPr>
            <a:r>
              <a:rPr lang="en-US" sz="2000" b="1" i="1">
                <a:solidFill>
                  <a:srgbClr val="0070C0"/>
                </a:solidFill>
              </a:rPr>
              <a:t>"Mentorkoordinatoren kaldte mentoren ind på sit kontor for at tale mere om det"</a:t>
            </a:r>
          </a:p>
          <a:p>
            <a:pPr marL="342900" indent="-342900" algn="l">
              <a:buFont typeface="Arial" panose="020B0604020202020204" pitchFamily="34" charset="0"/>
              <a:buChar char="•"/>
            </a:pPr>
            <a:endParaRPr lang="en-US" sz="2000"/>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INDSÆT BILLEDE HER</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15899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469781"/>
            <a:ext cx="3489813" cy="1295400"/>
          </a:xfrm>
        </p:spPr>
        <p:txBody>
          <a:bodyPr>
            <a:normAutofit/>
          </a:bodyPr>
          <a:lstStyle/>
          <a:p>
            <a:r>
              <a:rPr lang="en-US" sz="3600" b="1">
                <a:solidFill>
                  <a:schemeClr val="bg1"/>
                </a:solidFill>
                <a:latin typeface="Franklin Gothic Book" panose="020B0503020102020204" pitchFamily="34" charset="0"/>
              </a:rPr>
              <a:t>igen:</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a:bodyPr>
          <a:lstStyle/>
          <a:p>
            <a:pPr marL="0" indent="0">
              <a:buNone/>
            </a:pPr>
            <a:endParaRPr lang="en-US">
              <a:solidFill>
                <a:schemeClr val="bg1"/>
              </a:solidFill>
            </a:endParaRPr>
          </a:p>
          <a:p>
            <a:pPr marL="0" indent="0">
              <a:buNone/>
            </a:pPr>
            <a:endParaRPr lang="en-US">
              <a:solidFill>
                <a:schemeClr val="bg1"/>
              </a:solidFill>
            </a:endParaRPr>
          </a:p>
          <a:p>
            <a:pPr marL="0" indent="0" algn="ctr">
              <a:buNone/>
            </a:pPr>
            <a:r>
              <a:rPr lang="en-US" sz="4400" b="1">
                <a:solidFill>
                  <a:schemeClr val="bg1"/>
                </a:solidFill>
              </a:rPr>
              <a:t>Aktiv lytning er nøglen </a:t>
            </a:r>
          </a:p>
        </p:txBody>
      </p:sp>
    </p:spTree>
    <p:extLst>
      <p:ext uri="{BB962C8B-B14F-4D97-AF65-F5344CB8AC3E}">
        <p14:creationId xmlns:p14="http://schemas.microsoft.com/office/powerpoint/2010/main" val="297520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90580" y="100662"/>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Aktivitet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58262" y="1127847"/>
            <a:ext cx="7170235" cy="4956430"/>
          </a:xfrm>
        </p:spPr>
        <p:txBody>
          <a:bodyPr>
            <a:normAutofit/>
          </a:bodyPr>
          <a:lstStyle/>
          <a:p>
            <a:pPr algn="l"/>
            <a:r>
              <a:rPr lang="en-US" sz="2000"/>
              <a:t>Introduktion af aktivitet om konfliktløsning</a:t>
            </a:r>
          </a:p>
          <a:p>
            <a:pPr algn="l"/>
            <a:endParaRPr lang="en-US" sz="2000"/>
          </a:p>
          <a:p>
            <a:pPr algn="l"/>
            <a:r>
              <a:rPr lang="en-US" sz="2000"/>
              <a:t>Der kan opstå konflikter i mentorprogrammer, som kræver problemløsning. Konflikter er et naturligt resultat af at sætte forskellige mennesker sammen og bede dem om at arbejde som partnere, eller i tilfælde af mentoring, som mentorer og mentees. </a:t>
            </a:r>
          </a:p>
          <a:p>
            <a:pPr algn="l"/>
            <a:r>
              <a:rPr lang="en-US" sz="2000"/>
              <a:t>Skridt til konfliktløsning</a:t>
            </a:r>
          </a:p>
          <a:p>
            <a:pPr algn="l"/>
            <a:r>
              <a:rPr lang="en-US" sz="2000"/>
              <a:t>Trin 1: Identificer kilden til konflikten. </a:t>
            </a:r>
          </a:p>
          <a:p>
            <a:pPr algn="l"/>
            <a:r>
              <a:rPr lang="en-US" sz="2000"/>
              <a:t>Trin 2: Se ud over hændelsen.</a:t>
            </a:r>
          </a:p>
          <a:p>
            <a:pPr algn="l"/>
            <a:r>
              <a:rPr lang="en-US" sz="2000"/>
              <a:t>Trin 3: Anmod om løsninger.</a:t>
            </a:r>
          </a:p>
          <a:p>
            <a:pPr algn="l"/>
            <a:r>
              <a:rPr lang="en-US" sz="2000"/>
              <a:t>Trin 4: Identificer løsninger, som begge parter kan støtte.</a:t>
            </a:r>
          </a:p>
          <a:p>
            <a:pPr algn="l"/>
            <a:r>
              <a:rPr lang="en-US" sz="2000"/>
              <a:t>Trin 5: Aftale.</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INDSÆT BILLEDE HER</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350053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Aktivitet: casestudie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69277" y="2613747"/>
            <a:ext cx="6858000" cy="3593622"/>
          </a:xfrm>
        </p:spPr>
        <p:txBody>
          <a:bodyPr>
            <a:normAutofit/>
          </a:bodyPr>
          <a:lstStyle/>
          <a:p>
            <a:pPr algn="l"/>
            <a:endParaRPr lang="en-US" sz="2000"/>
          </a:p>
          <a:p>
            <a:pPr algn="l"/>
            <a:endParaRPr lang="en-US" sz="2000"/>
          </a:p>
          <a:p>
            <a:pPr algn="l"/>
            <a:endParaRPr lang="en-US" sz="2000"/>
          </a:p>
          <a:p>
            <a:r>
              <a:rPr lang="en-US"/>
              <a:t>3 grupper</a:t>
            </a:r>
          </a:p>
          <a:p>
            <a:r>
              <a:rPr lang="en-US"/>
              <a:t>1 casestudie</a:t>
            </a:r>
          </a:p>
          <a:p>
            <a:endParaRPr lang="en-US"/>
          </a:p>
          <a:p>
            <a:r>
              <a:rPr lang="en-US" b="1">
                <a:solidFill>
                  <a:schemeClr val="accent1">
                    <a:lumMod val="60000"/>
                    <a:lumOff val="40000"/>
                  </a:schemeClr>
                </a:solidFill>
              </a:rPr>
              <a:t>Diskussion i 10 minutter</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INDSÆT BILLEDE HER</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197742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570878"/>
            <a:ext cx="5371000" cy="10720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Aktivitet: casestudie</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96715" y="1916224"/>
            <a:ext cx="7311008" cy="4299938"/>
          </a:xfrm>
        </p:spPr>
        <p:txBody>
          <a:bodyPr>
            <a:normAutofit/>
          </a:bodyPr>
          <a:lstStyle/>
          <a:p>
            <a:pPr algn="l"/>
            <a:r>
              <a:rPr lang="en-US" sz="2000"/>
              <a:t>Sagen:</a:t>
            </a:r>
          </a:p>
          <a:p>
            <a:pPr algn="l"/>
            <a:r>
              <a:rPr lang="en-US" sz="2000"/>
              <a:t>"Du er koordinator for et mentorprogram til støtte for nyansatte fængselsbetjente. Alle mentorpar har allerede gennemført tre møder, og alle virker meget glade. </a:t>
            </a:r>
          </a:p>
          <a:p>
            <a:pPr algn="l"/>
            <a:r>
              <a:rPr lang="en-US" sz="2000"/>
              <a:t>På et tidspunkt modtager du en besked fra en mentor og en anden besked fra hans mentee om, at de har brug for at tale med dig om en uenighed og en konflikt mellem dem. De beder begge om en aftale med dig for at diskutere problemet uden at give flere oplysninger om det. </a:t>
            </a:r>
          </a:p>
          <a:p>
            <a:pPr algn="l"/>
            <a:endParaRPr lang="en-US" sz="2000"/>
          </a:p>
          <a:p>
            <a:pPr algn="l"/>
            <a:r>
              <a:rPr lang="en-US" sz="2000" b="1"/>
              <a:t>Hvordan går du frem? Hvordan forbereder du dig til møderne? Hvad har du tænkt dig at fortælle hver enkelt under mødet? Hvad er de grundlæggende ting, man skal huske, når man diskuterer med hver enkelt af dem?" </a:t>
            </a:r>
          </a:p>
          <a:p>
            <a:pPr algn="l"/>
            <a:endParaRPr lang="en-US" sz="2000"/>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INDSÆT BILLEDE HER</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419332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a:latin typeface="Franklin Gothic Book" panose="020B0503020102020204" pitchFamily="34" charset="0"/>
              </a:rPr>
              <a:t>Introduktion</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buNone/>
            </a:pPr>
            <a:endParaRPr lang="en-US" sz="2000" b="0" i="0">
              <a:effectLst/>
            </a:endParaRPr>
          </a:p>
          <a:p>
            <a:pPr marL="0" indent="0">
              <a:buNone/>
            </a:pPr>
            <a:r>
              <a:rPr lang="en-US" sz="2000" b="0" i="0">
                <a:effectLst/>
              </a:rPr>
              <a:t>Lad os starte med at forbinde dette modul med det foregående: </a:t>
            </a:r>
          </a:p>
          <a:p>
            <a:r>
              <a:rPr lang="en-US" sz="2000"/>
              <a:t>Modul 1. </a:t>
            </a:r>
            <a:r>
              <a:rPr lang="en-US" sz="2000" b="1">
                <a:solidFill>
                  <a:srgbClr val="0070C0"/>
                </a:solidFill>
              </a:rPr>
              <a:t>Grundlæggende om mentorskab</a:t>
            </a:r>
            <a:endParaRPr lang="en-US" sz="1800"/>
          </a:p>
          <a:p>
            <a:pPr algn="l"/>
            <a:endParaRPr lang="en-US" sz="1800"/>
          </a:p>
          <a:p>
            <a:r>
              <a:rPr lang="en-US" sz="2000" b="0" i="0">
                <a:effectLst/>
              </a:rPr>
              <a:t>Hvad husker du bedst af indholdet i modulet? </a:t>
            </a:r>
          </a:p>
          <a:p>
            <a:r>
              <a:rPr lang="en-US" sz="2000" b="0" i="0">
                <a:effectLst/>
              </a:rPr>
              <a:t>Er der behov for afklaring, før vi går i gang med modul 2? Er du i tvivl om noget?</a:t>
            </a:r>
          </a:p>
          <a:p>
            <a:pPr marL="0" indent="0" algn="l">
              <a:buNone/>
            </a:pPr>
            <a:endParaRPr lang="en-US" sz="2000" b="0" i="0">
              <a:effectLst/>
            </a:endParaRPr>
          </a:p>
          <a:p>
            <a:pPr marL="0" indent="0">
              <a:buNone/>
            </a:pPr>
            <a:endParaRPr lang="en-US" sz="1800" b="0" i="0">
              <a:effectLst/>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0" y="192491"/>
            <a:ext cx="1627773" cy="1755800"/>
          </a:xfrm>
          <a:prstGeom prst="rect">
            <a:avLst/>
          </a:prstGeom>
        </p:spPr>
      </p:pic>
    </p:spTree>
    <p:extLst>
      <p:ext uri="{BB962C8B-B14F-4D97-AF65-F5344CB8AC3E}">
        <p14:creationId xmlns:p14="http://schemas.microsoft.com/office/powerpoint/2010/main" val="381047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Aktivitet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69277" y="2613747"/>
            <a:ext cx="6858000" cy="3593622"/>
          </a:xfrm>
        </p:spPr>
        <p:txBody>
          <a:bodyPr>
            <a:normAutofit/>
          </a:bodyPr>
          <a:lstStyle/>
          <a:p>
            <a:pPr algn="l"/>
            <a:endParaRPr lang="en-US" sz="2000"/>
          </a:p>
          <a:p>
            <a:pPr algn="l"/>
            <a:endParaRPr lang="en-US" sz="2000"/>
          </a:p>
          <a:p>
            <a:pPr algn="l"/>
            <a:endParaRPr lang="en-US" sz="2000"/>
          </a:p>
          <a:p>
            <a:r>
              <a:rPr lang="en-US" sz="3600" b="1">
                <a:solidFill>
                  <a:schemeClr val="accent6">
                    <a:lumMod val="75000"/>
                  </a:schemeClr>
                </a:solidFill>
              </a:rPr>
              <a:t>Lad os diskutere dine svar!</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INDSÆT BILLEDE HER</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167822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90581" y="258325"/>
            <a:ext cx="5371000" cy="9489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Husk!</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73734" y="1394713"/>
            <a:ext cx="6857999" cy="5041255"/>
          </a:xfrm>
        </p:spPr>
        <p:txBody>
          <a:bodyPr>
            <a:normAutofit/>
          </a:bodyPr>
          <a:lstStyle/>
          <a:p>
            <a:pPr algn="l"/>
            <a:r>
              <a:rPr lang="en-US" dirty="0" err="1"/>
              <a:t>Når</a:t>
            </a:r>
            <a:r>
              <a:rPr lang="en-US" dirty="0"/>
              <a:t> det </a:t>
            </a:r>
            <a:r>
              <a:rPr lang="en-US" dirty="0" err="1"/>
              <a:t>gælder</a:t>
            </a:r>
            <a:r>
              <a:rPr lang="en-US" dirty="0"/>
              <a:t> </a:t>
            </a:r>
            <a:r>
              <a:rPr lang="en-US" dirty="0" err="1"/>
              <a:t>konflikter</a:t>
            </a:r>
            <a:r>
              <a:rPr lang="en-US" dirty="0"/>
              <a:t> </a:t>
            </a:r>
            <a:r>
              <a:rPr lang="en-US" dirty="0" err="1"/>
              <a:t>mellem</a:t>
            </a:r>
            <a:r>
              <a:rPr lang="en-US" dirty="0"/>
              <a:t> mentor </a:t>
            </a:r>
            <a:r>
              <a:rPr lang="en-US" dirty="0" err="1"/>
              <a:t>og</a:t>
            </a:r>
            <a:r>
              <a:rPr lang="en-US" dirty="0"/>
              <a:t> mentee, </a:t>
            </a:r>
            <a:r>
              <a:rPr lang="en-US" dirty="0" err="1"/>
              <a:t>bør</a:t>
            </a:r>
            <a:r>
              <a:rPr lang="en-US" dirty="0"/>
              <a:t> </a:t>
            </a:r>
            <a:r>
              <a:rPr lang="en-US" dirty="0" err="1"/>
              <a:t>koordinatorerne</a:t>
            </a:r>
            <a:r>
              <a:rPr lang="en-US" dirty="0"/>
              <a:t> </a:t>
            </a:r>
            <a:r>
              <a:rPr lang="en-US" dirty="0" err="1"/>
              <a:t>gøre</a:t>
            </a:r>
            <a:r>
              <a:rPr lang="en-US" dirty="0"/>
              <a:t> det: </a:t>
            </a:r>
          </a:p>
          <a:p>
            <a:pPr algn="l"/>
            <a:endParaRPr lang="en-US" dirty="0"/>
          </a:p>
          <a:p>
            <a:pPr algn="l"/>
            <a:endParaRPr lang="en-US" dirty="0"/>
          </a:p>
          <a:p>
            <a:pPr marL="457200" indent="-457200" algn="l">
              <a:buAutoNum type="arabicPeriod"/>
            </a:pPr>
            <a:r>
              <a:rPr lang="en-US" dirty="0"/>
              <a:t>Tag fat </a:t>
            </a:r>
            <a:r>
              <a:rPr lang="en-US" dirty="0" err="1"/>
              <a:t>på</a:t>
            </a:r>
            <a:r>
              <a:rPr lang="en-US" dirty="0"/>
              <a:t> </a:t>
            </a:r>
            <a:r>
              <a:rPr lang="en-US" dirty="0" err="1"/>
              <a:t>konflikten</a:t>
            </a:r>
            <a:endParaRPr lang="en-US" dirty="0"/>
          </a:p>
          <a:p>
            <a:pPr marL="457200" indent="-457200" algn="l">
              <a:buAutoNum type="arabicPeriod"/>
            </a:pPr>
            <a:r>
              <a:rPr lang="en-US" dirty="0" err="1"/>
              <a:t>Afklar</a:t>
            </a:r>
            <a:r>
              <a:rPr lang="en-US" dirty="0"/>
              <a:t>, </a:t>
            </a:r>
            <a:r>
              <a:rPr lang="en-US" dirty="0" err="1"/>
              <a:t>hvad</a:t>
            </a:r>
            <a:r>
              <a:rPr lang="en-US" dirty="0"/>
              <a:t> der er </a:t>
            </a:r>
            <a:r>
              <a:rPr lang="en-US" dirty="0" err="1"/>
              <a:t>årsag</a:t>
            </a:r>
            <a:r>
              <a:rPr lang="en-US" dirty="0"/>
              <a:t> </a:t>
            </a:r>
            <a:r>
              <a:rPr lang="en-US" dirty="0" err="1"/>
              <a:t>til</a:t>
            </a:r>
            <a:r>
              <a:rPr lang="en-US" dirty="0"/>
              <a:t> </a:t>
            </a:r>
            <a:r>
              <a:rPr lang="en-US" dirty="0" err="1"/>
              <a:t>konflikten</a:t>
            </a:r>
            <a:endParaRPr lang="en-US" dirty="0"/>
          </a:p>
          <a:p>
            <a:pPr marL="457200" indent="-457200" algn="l">
              <a:buAutoNum type="arabicPeriod"/>
            </a:pPr>
            <a:r>
              <a:rPr lang="en-US" dirty="0"/>
              <a:t>Bring de </a:t>
            </a:r>
            <a:r>
              <a:rPr lang="en-US" dirty="0" err="1"/>
              <a:t>involverede</a:t>
            </a:r>
            <a:r>
              <a:rPr lang="en-US" dirty="0"/>
              <a:t> </a:t>
            </a:r>
            <a:r>
              <a:rPr lang="en-US" dirty="0" err="1"/>
              <a:t>parter</a:t>
            </a:r>
            <a:r>
              <a:rPr lang="en-US" dirty="0"/>
              <a:t> </a:t>
            </a:r>
            <a:r>
              <a:rPr lang="en-US" dirty="0" err="1"/>
              <a:t>sammen</a:t>
            </a:r>
            <a:r>
              <a:rPr lang="en-US" dirty="0"/>
              <a:t> for at tale</a:t>
            </a:r>
          </a:p>
          <a:p>
            <a:pPr marL="457200" indent="-457200" algn="l">
              <a:buAutoNum type="arabicPeriod"/>
            </a:pPr>
            <a:r>
              <a:rPr lang="en-US" dirty="0" err="1"/>
              <a:t>Identificer</a:t>
            </a:r>
            <a:r>
              <a:rPr lang="en-US" dirty="0"/>
              <a:t> </a:t>
            </a:r>
            <a:r>
              <a:rPr lang="en-US" dirty="0" err="1"/>
              <a:t>en</a:t>
            </a:r>
            <a:r>
              <a:rPr lang="en-US" dirty="0"/>
              <a:t> </a:t>
            </a:r>
            <a:r>
              <a:rPr lang="en-US" dirty="0" err="1"/>
              <a:t>løsning</a:t>
            </a:r>
            <a:endParaRPr lang="en-US" dirty="0"/>
          </a:p>
          <a:p>
            <a:pPr marL="457200" indent="-457200" algn="l">
              <a:buAutoNum type="arabicPeriod"/>
            </a:pPr>
            <a:r>
              <a:rPr lang="en-US" dirty="0" err="1"/>
              <a:t>Overvågning</a:t>
            </a:r>
            <a:r>
              <a:rPr lang="en-US" dirty="0"/>
              <a:t> </a:t>
            </a:r>
            <a:r>
              <a:rPr lang="en-US" dirty="0" err="1"/>
              <a:t>og</a:t>
            </a:r>
            <a:r>
              <a:rPr lang="en-US" dirty="0"/>
              <a:t> </a:t>
            </a:r>
            <a:r>
              <a:rPr lang="en-US" dirty="0" err="1"/>
              <a:t>opfølgning</a:t>
            </a:r>
            <a:endParaRPr lang="en-US" dirty="0"/>
          </a:p>
          <a:p>
            <a:pPr marL="457200" indent="-457200" algn="l">
              <a:buAutoNum type="arabicPeriod"/>
            </a:pPr>
            <a:endParaRPr lang="en-US" dirty="0"/>
          </a:p>
          <a:p>
            <a:r>
              <a:rPr lang="en-US" b="1" dirty="0" err="1"/>
              <a:t>Vil</a:t>
            </a:r>
            <a:r>
              <a:rPr lang="en-US" b="1" dirty="0"/>
              <a:t> du </a:t>
            </a:r>
            <a:r>
              <a:rPr lang="en-US" b="1" dirty="0" err="1"/>
              <a:t>tilføje</a:t>
            </a:r>
            <a:r>
              <a:rPr lang="en-US" b="1" dirty="0"/>
              <a:t> </a:t>
            </a:r>
            <a:r>
              <a:rPr lang="en-US" b="1" dirty="0" err="1"/>
              <a:t>noget</a:t>
            </a:r>
            <a:r>
              <a:rPr lang="en-US" b="1" dirty="0"/>
              <a:t> </a:t>
            </a:r>
            <a:r>
              <a:rPr lang="en-US" b="1" dirty="0" err="1"/>
              <a:t>yderligere</a:t>
            </a:r>
            <a:r>
              <a:rPr lang="en-US" b="1" dirty="0"/>
              <a:t>?</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INDSÆT BILLEDE HER</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3118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Franklin Gothic Book" panose="020B0503020102020204" pitchFamily="34" charset="0"/>
                <a:ea typeface="+mj-ea"/>
                <a:cs typeface="+mj-cs"/>
              </a:rPr>
              <a:t>Online selvvurdering</a:t>
            </a: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92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Tak skal du have!</a:t>
            </a:r>
            <a:endParaRPr lang="en-US" sz="3600" b="0" i="0">
              <a:effectLst/>
              <a:latin typeface="Franklin Gothic Book" panose="020B050302010202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20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Introduktion</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lgn="l">
              <a:buNone/>
            </a:pPr>
            <a:r>
              <a:rPr lang="en-US" sz="2000" b="0" i="0">
                <a:effectLst/>
              </a:rPr>
              <a:t>Okay!</a:t>
            </a:r>
          </a:p>
          <a:p>
            <a:pPr marL="0" indent="0" algn="l">
              <a:buNone/>
            </a:pPr>
            <a:endParaRPr lang="en-US" sz="2000" b="0" i="0">
              <a:effectLst/>
            </a:endParaRPr>
          </a:p>
          <a:p>
            <a:pPr marL="0" indent="0" algn="l">
              <a:buNone/>
            </a:pPr>
            <a:r>
              <a:rPr lang="en-US" sz="2000" b="0" i="0">
                <a:effectLst/>
              </a:rPr>
              <a:t>Lad os fortsætte med </a:t>
            </a:r>
            <a:r>
              <a:rPr lang="en-US" sz="2000" b="1" i="0">
                <a:solidFill>
                  <a:schemeClr val="accent6">
                    <a:lumMod val="75000"/>
                  </a:schemeClr>
                </a:solidFill>
                <a:effectLst/>
              </a:rPr>
              <a:t>Modul 2: Kommunikationsevner</a:t>
            </a:r>
          </a:p>
          <a:p>
            <a:pPr marL="0" indent="0" algn="l">
              <a:buNone/>
            </a:pPr>
            <a:endParaRPr lang="en-US" sz="2000"/>
          </a:p>
          <a:p>
            <a:pPr marL="0" indent="0" algn="l">
              <a:buNone/>
            </a:pPr>
            <a:r>
              <a:rPr lang="en-US" sz="2000"/>
              <a:t>I har alle deltaget i den asynkrone online-del. </a:t>
            </a:r>
          </a:p>
          <a:p>
            <a:pPr marL="0" indent="0" algn="l">
              <a:buNone/>
            </a:pPr>
            <a:endParaRPr lang="en-US" sz="2000"/>
          </a:p>
          <a:p>
            <a:pPr marL="0" indent="0" algn="l">
              <a:buNone/>
            </a:pPr>
            <a:r>
              <a:rPr lang="en-US" sz="2000"/>
              <a:t>Er du i tvivl om indholdet? Noget, der kræver yderligere afklaring og uddybning? </a:t>
            </a:r>
            <a:endParaRPr lang="en-US" sz="2000" b="0" i="0">
              <a:effectLst/>
            </a:endParaRPr>
          </a:p>
          <a:p>
            <a:pPr marL="0" indent="0">
              <a:buNone/>
            </a:pPr>
            <a:r>
              <a:rPr lang="en-US" sz="1800" b="0" i="0">
                <a:effectLst/>
              </a:rPr>
              <a:t>.</a:t>
            </a:r>
          </a:p>
          <a:p>
            <a:endParaRPr lang="el-G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483303"/>
            <a:ext cx="1627773" cy="1755800"/>
          </a:xfrm>
          <a:prstGeom prst="rect">
            <a:avLst/>
          </a:prstGeom>
        </p:spPr>
      </p:pic>
    </p:spTree>
    <p:extLst>
      <p:ext uri="{BB962C8B-B14F-4D97-AF65-F5344CB8AC3E}">
        <p14:creationId xmlns:p14="http://schemas.microsoft.com/office/powerpoint/2010/main" val="36546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1031080" y="1002330"/>
            <a:ext cx="1652075" cy="553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304483" y="762854"/>
            <a:ext cx="4225327" cy="10322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b="1">
                <a:latin typeface="Franklin Gothic Book" panose="020B0503020102020204" pitchFamily="34" charset="0"/>
              </a:rPr>
              <a:t>Nøglebegreber</a:t>
            </a:r>
            <a:endParaRPr lang="en-US" sz="3600" b="1" i="0">
              <a:effectLst/>
              <a:latin typeface="Franklin Gothic Book" panose="020B0503020102020204" pitchFamily="34" charset="0"/>
            </a:endParaRP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1096947"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t>Aktiv lytning</a:t>
            </a:r>
          </a:p>
          <a:p>
            <a:endParaRPr lang="el-GR"/>
          </a:p>
        </p:txBody>
      </p:sp>
      <p:sp>
        <p:nvSpPr>
          <p:cNvPr id="9" name="Rectangle 8">
            <a:extLst>
              <a:ext uri="{FF2B5EF4-FFF2-40B4-BE49-F238E27FC236}">
                <a16:creationId xmlns:a16="http://schemas.microsoft.com/office/drawing/2014/main" id="{DE28DFD6-1F96-57D1-C613-89E7BE0A4FBE}"/>
              </a:ext>
            </a:extLst>
          </p:cNvPr>
          <p:cNvSpPr/>
          <p:nvPr/>
        </p:nvSpPr>
        <p:spPr>
          <a:xfrm flipV="1">
            <a:off x="11737992" y="-19014"/>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ubtitle 2">
            <a:extLst>
              <a:ext uri="{FF2B5EF4-FFF2-40B4-BE49-F238E27FC236}">
                <a16:creationId xmlns:a16="http://schemas.microsoft.com/office/drawing/2014/main" id="{1CE12FB5-D116-DEDD-A9BC-1684AE8A7BBE}"/>
              </a:ext>
            </a:extLst>
          </p:cNvPr>
          <p:cNvSpPr txBox="1">
            <a:spLocks/>
          </p:cNvSpPr>
          <p:nvPr/>
        </p:nvSpPr>
        <p:spPr>
          <a:xfrm>
            <a:off x="8177685"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t>Konflikter og konfliktløsning</a:t>
            </a:r>
            <a:endParaRPr lang="el-GR"/>
          </a:p>
        </p:txBody>
      </p:sp>
      <p:sp>
        <p:nvSpPr>
          <p:cNvPr id="13" name="Subtitle 2">
            <a:extLst>
              <a:ext uri="{FF2B5EF4-FFF2-40B4-BE49-F238E27FC236}">
                <a16:creationId xmlns:a16="http://schemas.microsoft.com/office/drawing/2014/main" id="{30CBA328-0B69-20E4-C2D9-B843A8C62817}"/>
              </a:ext>
            </a:extLst>
          </p:cNvPr>
          <p:cNvSpPr txBox="1">
            <a:spLocks/>
          </p:cNvSpPr>
          <p:nvPr/>
        </p:nvSpPr>
        <p:spPr>
          <a:xfrm>
            <a:off x="4637316" y="4574647"/>
            <a:ext cx="2910979" cy="1518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t>OARS </a:t>
            </a:r>
          </a:p>
          <a:p>
            <a:r>
              <a:rPr lang="en-US" sz="1800"/>
              <a:t>(Åbne spørgsmål, bekræftelser, reflekterende lytning, opsummering)</a:t>
            </a:r>
            <a:endParaRPr lang="el-GR"/>
          </a:p>
        </p:txBody>
      </p:sp>
      <p:sp>
        <p:nvSpPr>
          <p:cNvPr id="14" name="Oval 13">
            <a:extLst>
              <a:ext uri="{FF2B5EF4-FFF2-40B4-BE49-F238E27FC236}">
                <a16:creationId xmlns:a16="http://schemas.microsoft.com/office/drawing/2014/main" id="{7F3B68F6-B255-86DC-5F40-CF82BBF5731A}"/>
              </a:ext>
            </a:extLst>
          </p:cNvPr>
          <p:cNvSpPr/>
          <p:nvPr/>
        </p:nvSpPr>
        <p:spPr>
          <a:xfrm>
            <a:off x="1670064" y="25704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7A7EC2D-B2D8-1382-FD86-1F0528DCD096}"/>
              </a:ext>
            </a:extLst>
          </p:cNvPr>
          <p:cNvSpPr/>
          <p:nvPr/>
        </p:nvSpPr>
        <p:spPr>
          <a:xfrm>
            <a:off x="5210433"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0FCC4F-A88E-313B-BF41-16E3419AA471}"/>
              </a:ext>
            </a:extLst>
          </p:cNvPr>
          <p:cNvSpPr/>
          <p:nvPr/>
        </p:nvSpPr>
        <p:spPr>
          <a:xfrm>
            <a:off x="8750802"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itle 1">
            <a:extLst>
              <a:ext uri="{FF2B5EF4-FFF2-40B4-BE49-F238E27FC236}">
                <a16:creationId xmlns:a16="http://schemas.microsoft.com/office/drawing/2014/main" id="{EE7D9F22-4907-721B-98AD-7D96B9CA24F8}"/>
              </a:ext>
            </a:extLst>
          </p:cNvPr>
          <p:cNvSpPr txBox="1">
            <a:spLocks/>
          </p:cNvSpPr>
          <p:nvPr/>
        </p:nvSpPr>
        <p:spPr>
          <a:xfrm>
            <a:off x="1670064" y="27228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1</a:t>
            </a:r>
            <a:endParaRPr lang="en-US" sz="3600" i="0">
              <a:solidFill>
                <a:schemeClr val="bg1"/>
              </a:solidFill>
              <a:effectLst/>
              <a:latin typeface="Franklin Gothic Book" panose="020B0503020102020204" pitchFamily="34" charset="0"/>
            </a:endParaRPr>
          </a:p>
        </p:txBody>
      </p:sp>
      <p:sp>
        <p:nvSpPr>
          <p:cNvPr id="19" name="Title 1">
            <a:extLst>
              <a:ext uri="{FF2B5EF4-FFF2-40B4-BE49-F238E27FC236}">
                <a16:creationId xmlns:a16="http://schemas.microsoft.com/office/drawing/2014/main" id="{B31E6149-679C-C643-55A8-FD39B2636FDC}"/>
              </a:ext>
            </a:extLst>
          </p:cNvPr>
          <p:cNvSpPr txBox="1">
            <a:spLocks/>
          </p:cNvSpPr>
          <p:nvPr/>
        </p:nvSpPr>
        <p:spPr>
          <a:xfrm>
            <a:off x="5233879"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2</a:t>
            </a:r>
            <a:endParaRPr lang="en-US" sz="3600" i="0">
              <a:solidFill>
                <a:schemeClr val="bg1"/>
              </a:solidFill>
              <a:effectLst/>
              <a:latin typeface="Franklin Gothic Book" panose="020B0503020102020204" pitchFamily="34" charset="0"/>
            </a:endParaRPr>
          </a:p>
        </p:txBody>
      </p:sp>
      <p:sp>
        <p:nvSpPr>
          <p:cNvPr id="20" name="Title 1">
            <a:extLst>
              <a:ext uri="{FF2B5EF4-FFF2-40B4-BE49-F238E27FC236}">
                <a16:creationId xmlns:a16="http://schemas.microsoft.com/office/drawing/2014/main" id="{44BEE356-893E-9150-C7E3-A19686CA1CAA}"/>
              </a:ext>
            </a:extLst>
          </p:cNvPr>
          <p:cNvSpPr txBox="1">
            <a:spLocks/>
          </p:cNvSpPr>
          <p:nvPr/>
        </p:nvSpPr>
        <p:spPr>
          <a:xfrm>
            <a:off x="8775477"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3</a:t>
            </a:r>
            <a:endParaRPr lang="en-US" sz="3600" i="0">
              <a:solidFill>
                <a:schemeClr val="bg1"/>
              </a:solidFill>
              <a:effectLst/>
              <a:latin typeface="Franklin Gothic Book" panose="020B0503020102020204" pitchFamily="34" charset="0"/>
            </a:endParaRPr>
          </a:p>
        </p:txBody>
      </p:sp>
      <p:sp>
        <p:nvSpPr>
          <p:cNvPr id="21" name="Rectangle 20">
            <a:extLst>
              <a:ext uri="{FF2B5EF4-FFF2-40B4-BE49-F238E27FC236}">
                <a16:creationId xmlns:a16="http://schemas.microsoft.com/office/drawing/2014/main" id="{04E98390-5203-5A69-D764-D872A786A1AA}"/>
              </a:ext>
            </a:extLst>
          </p:cNvPr>
          <p:cNvSpPr/>
          <p:nvPr/>
        </p:nvSpPr>
        <p:spPr>
          <a:xfrm flipV="1">
            <a:off x="398304" y="-9507"/>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stretch>
            <a:fillRect/>
          </a:stretch>
        </p:blipFill>
        <p:spPr>
          <a:xfrm>
            <a:off x="10110219" y="39282"/>
            <a:ext cx="1627773" cy="1755800"/>
          </a:xfrm>
          <a:prstGeom prst="rect">
            <a:avLst/>
          </a:prstGeom>
        </p:spPr>
      </p:pic>
    </p:spTree>
    <p:extLst>
      <p:ext uri="{BB962C8B-B14F-4D97-AF65-F5344CB8AC3E}">
        <p14:creationId xmlns:p14="http://schemas.microsoft.com/office/powerpoint/2010/main" val="196745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Faser</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95654" y="2460177"/>
            <a:ext cx="10955216" cy="3802311"/>
          </a:xfrm>
        </p:spPr>
        <p:txBody>
          <a:bodyPr>
            <a:normAutofit lnSpcReduction="10000"/>
          </a:bodyPr>
          <a:lstStyle/>
          <a:p>
            <a:pPr marL="0" indent="0" algn="l">
              <a:buNone/>
            </a:pPr>
            <a:r>
              <a:rPr lang="en-US" sz="2000" b="1">
                <a:solidFill>
                  <a:srgbClr val="00B050"/>
                </a:solidFill>
              </a:rPr>
              <a:t>Lad os tage et hurtigt kig på effektiv kommunikation</a:t>
            </a:r>
          </a:p>
          <a:p>
            <a:pPr algn="l"/>
            <a:endParaRPr lang="en-US" sz="2000"/>
          </a:p>
          <a:p>
            <a:pPr algn="l"/>
            <a:r>
              <a:rPr lang="en-US" sz="2000"/>
              <a:t>Effektiv kommunikation betyder, at ideer og koncepter bliver hørt, og at folk handler ud fra dem. Det betyder også, at folk er i stand til at lytte, forstå og handle på det, andre siger. </a:t>
            </a:r>
          </a:p>
          <a:p>
            <a:pPr algn="l"/>
            <a:endParaRPr lang="en-US" sz="2000"/>
          </a:p>
          <a:p>
            <a:pPr algn="l"/>
            <a:r>
              <a:rPr lang="en-US" sz="2000"/>
              <a:t>Effektiv kommunikation er evnen til at føre en samtale med en anden person på en engagerende måde, der er fokuseret, konsekvent og giver værdi. Effektiv kommunikation involverer to eller flere personer, som klart kan udtrykke deres hensigt og forstå samtalens fokus eller formål.</a:t>
            </a:r>
          </a:p>
          <a:p>
            <a:pPr algn="l"/>
            <a:endParaRPr lang="en-US" sz="2000"/>
          </a:p>
          <a:p>
            <a:pPr algn="l"/>
            <a:r>
              <a:rPr lang="en-US" sz="2000"/>
              <a:t>Disse definitioner indebærer </a:t>
            </a:r>
            <a:r>
              <a:rPr lang="en-US" sz="2000" b="1"/>
              <a:t>visse barrierer </a:t>
            </a:r>
            <a:r>
              <a:rPr lang="en-US" sz="2000"/>
              <a:t>for kommunikation, som vi er nødt til at overvinde, hvis den skal være effektiv.</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2473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544409" y="1592145"/>
            <a:ext cx="5281246" cy="1295400"/>
          </a:xfrm>
        </p:spPr>
        <p:txBody>
          <a:bodyPr>
            <a:normAutofit/>
          </a:bodyPr>
          <a:lstStyle/>
          <a:p>
            <a:r>
              <a:rPr lang="en-US" sz="3600" b="1" dirty="0" err="1">
                <a:solidFill>
                  <a:schemeClr val="bg1"/>
                </a:solidFill>
                <a:latin typeface="Franklin Gothic Book" panose="020B0503020102020204" pitchFamily="34" charset="0"/>
              </a:rPr>
              <a:t>Aktivitet</a:t>
            </a:r>
            <a:r>
              <a:rPr lang="en-US" sz="3600" b="1" dirty="0">
                <a:solidFill>
                  <a:schemeClr val="bg1"/>
                </a:solidFill>
                <a:latin typeface="Franklin Gothic Book" panose="020B0503020102020204" pitchFamily="34" charset="0"/>
              </a:rPr>
              <a:t> </a:t>
            </a:r>
            <a:r>
              <a:rPr lang="en-US" sz="3600" b="1" dirty="0" err="1">
                <a:solidFill>
                  <a:schemeClr val="bg1"/>
                </a:solidFill>
                <a:latin typeface="Franklin Gothic Book" panose="020B0503020102020204" pitchFamily="34" charset="0"/>
              </a:rPr>
              <a:t>på</a:t>
            </a:r>
            <a:r>
              <a:rPr lang="en-US" sz="3600" b="1" dirty="0">
                <a:solidFill>
                  <a:schemeClr val="bg1"/>
                </a:solidFill>
                <a:latin typeface="Franklin Gothic Book" panose="020B0503020102020204" pitchFamily="34" charset="0"/>
              </a:rPr>
              <a:t> </a:t>
            </a:r>
            <a:r>
              <a:rPr lang="en-US" sz="3600" b="1" dirty="0" err="1">
                <a:solidFill>
                  <a:schemeClr val="bg1"/>
                </a:solidFill>
                <a:latin typeface="Franklin Gothic Book" panose="020B0503020102020204" pitchFamily="34" charset="0"/>
              </a:rPr>
              <a:t>barrierer</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3870089"/>
            <a:ext cx="7244862" cy="2363657"/>
          </a:xfrm>
        </p:spPr>
        <p:txBody>
          <a:bodyPr>
            <a:normAutofit fontScale="92500"/>
          </a:bodyPr>
          <a:lstStyle/>
          <a:p>
            <a:pPr marL="0" indent="0">
              <a:buNone/>
            </a:pPr>
            <a:r>
              <a:rPr lang="en-US" dirty="0">
                <a:solidFill>
                  <a:schemeClr val="bg1"/>
                </a:solidFill>
              </a:rPr>
              <a:t>Lad </a:t>
            </a:r>
            <a:r>
              <a:rPr lang="en-US" dirty="0" err="1">
                <a:solidFill>
                  <a:schemeClr val="bg1"/>
                </a:solidFill>
              </a:rPr>
              <a:t>os</a:t>
            </a:r>
            <a:r>
              <a:rPr lang="en-US" dirty="0">
                <a:solidFill>
                  <a:schemeClr val="bg1"/>
                </a:solidFill>
              </a:rPr>
              <a:t> </a:t>
            </a:r>
            <a:r>
              <a:rPr lang="en-US" dirty="0" err="1">
                <a:solidFill>
                  <a:schemeClr val="bg1"/>
                </a:solidFill>
              </a:rPr>
              <a:t>brainstorme</a:t>
            </a:r>
            <a:r>
              <a:rPr lang="en-US" dirty="0">
                <a:solidFill>
                  <a:schemeClr val="bg1"/>
                </a:solidFill>
              </a:rPr>
              <a:t> over </a:t>
            </a:r>
            <a:r>
              <a:rPr lang="en-US" dirty="0" err="1">
                <a:solidFill>
                  <a:schemeClr val="bg1"/>
                </a:solidFill>
              </a:rPr>
              <a:t>potentielle</a:t>
            </a:r>
            <a:r>
              <a:rPr lang="en-US" dirty="0">
                <a:solidFill>
                  <a:schemeClr val="bg1"/>
                </a:solidFill>
              </a:rPr>
              <a:t> </a:t>
            </a:r>
            <a:r>
              <a:rPr lang="en-US" dirty="0" err="1">
                <a:solidFill>
                  <a:schemeClr val="bg1"/>
                </a:solidFill>
              </a:rPr>
              <a:t>barrierer</a:t>
            </a:r>
            <a:r>
              <a:rPr lang="en-US" dirty="0">
                <a:solidFill>
                  <a:schemeClr val="bg1"/>
                </a:solidFill>
              </a:rPr>
              <a:t> for </a:t>
            </a:r>
            <a:r>
              <a:rPr lang="en-US" dirty="0" err="1">
                <a:solidFill>
                  <a:schemeClr val="bg1"/>
                </a:solidFill>
              </a:rPr>
              <a:t>effektiv</a:t>
            </a:r>
            <a:r>
              <a:rPr lang="en-US" dirty="0">
                <a:solidFill>
                  <a:schemeClr val="bg1"/>
                </a:solidFill>
              </a:rPr>
              <a:t> </a:t>
            </a:r>
            <a:r>
              <a:rPr lang="en-US" dirty="0" err="1">
                <a:solidFill>
                  <a:schemeClr val="bg1"/>
                </a:solidFill>
              </a:rPr>
              <a:t>kommunikation</a:t>
            </a:r>
            <a:r>
              <a:rPr lang="en-US" dirty="0">
                <a:solidFill>
                  <a:schemeClr val="bg1"/>
                </a:solidFill>
              </a:rPr>
              <a:t> </a:t>
            </a:r>
            <a:r>
              <a:rPr lang="en-US" dirty="0" err="1">
                <a:solidFill>
                  <a:schemeClr val="bg1"/>
                </a:solidFill>
              </a:rPr>
              <a:t>mellem</a:t>
            </a:r>
            <a:r>
              <a:rPr lang="en-US" dirty="0">
                <a:solidFill>
                  <a:schemeClr val="bg1"/>
                </a:solidFill>
              </a:rPr>
              <a:t> </a:t>
            </a:r>
            <a:r>
              <a:rPr lang="en-US" dirty="0" err="1">
                <a:solidFill>
                  <a:schemeClr val="bg1"/>
                </a:solidFill>
              </a:rPr>
              <a:t>følgende</a:t>
            </a:r>
            <a:r>
              <a:rPr lang="en-US" dirty="0">
                <a:solidFill>
                  <a:schemeClr val="bg1"/>
                </a:solidFill>
              </a:rPr>
              <a:t> par:</a:t>
            </a:r>
          </a:p>
          <a:p>
            <a:pPr marL="0" indent="0">
              <a:buNone/>
            </a:pPr>
            <a:r>
              <a:rPr lang="en-US" dirty="0">
                <a:solidFill>
                  <a:schemeClr val="bg1"/>
                </a:solidFill>
              </a:rPr>
              <a:t>1. Mentor - mentee</a:t>
            </a:r>
          </a:p>
          <a:p>
            <a:pPr marL="0" indent="0">
              <a:buNone/>
            </a:pPr>
            <a:r>
              <a:rPr lang="en-US" dirty="0">
                <a:solidFill>
                  <a:schemeClr val="bg1"/>
                </a:solidFill>
              </a:rPr>
              <a:t>2. Mentor - </a:t>
            </a:r>
            <a:r>
              <a:rPr lang="en-US" dirty="0" err="1">
                <a:solidFill>
                  <a:schemeClr val="bg1"/>
                </a:solidFill>
              </a:rPr>
              <a:t>koordinator</a:t>
            </a:r>
            <a:endParaRPr lang="en-US" dirty="0">
              <a:solidFill>
                <a:schemeClr val="bg1"/>
              </a:solidFill>
            </a:endParaRPr>
          </a:p>
          <a:p>
            <a:pPr marL="0" indent="0">
              <a:buNone/>
            </a:pPr>
            <a:r>
              <a:rPr lang="en-US" dirty="0">
                <a:solidFill>
                  <a:schemeClr val="bg1"/>
                </a:solidFill>
              </a:rPr>
              <a:t>3. Mentee - </a:t>
            </a:r>
            <a:r>
              <a:rPr lang="en-US" dirty="0" err="1">
                <a:solidFill>
                  <a:schemeClr val="bg1"/>
                </a:solidFill>
              </a:rPr>
              <a:t>koordinator</a:t>
            </a:r>
            <a:endParaRPr lang="en-US" dirty="0">
              <a:solidFill>
                <a:schemeClr val="bg1"/>
              </a:solidFill>
            </a:endParaRPr>
          </a:p>
        </p:txBody>
      </p:sp>
    </p:spTree>
    <p:extLst>
      <p:ext uri="{BB962C8B-B14F-4D97-AF65-F5344CB8AC3E}">
        <p14:creationId xmlns:p14="http://schemas.microsoft.com/office/powerpoint/2010/main" val="204085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544409" y="1592145"/>
            <a:ext cx="5281246" cy="1295400"/>
          </a:xfrm>
        </p:spPr>
        <p:txBody>
          <a:bodyPr>
            <a:normAutofit/>
          </a:bodyPr>
          <a:lstStyle/>
          <a:p>
            <a:r>
              <a:rPr lang="en-US" sz="3600" b="1" dirty="0" err="1">
                <a:solidFill>
                  <a:schemeClr val="bg1"/>
                </a:solidFill>
                <a:latin typeface="Franklin Gothic Book" panose="020B0503020102020204" pitchFamily="34" charset="0"/>
              </a:rPr>
              <a:t>Potentielle</a:t>
            </a:r>
            <a:r>
              <a:rPr lang="en-US" sz="3600" b="1" dirty="0">
                <a:solidFill>
                  <a:schemeClr val="bg1"/>
                </a:solidFill>
                <a:latin typeface="Franklin Gothic Book" panose="020B0503020102020204" pitchFamily="34" charset="0"/>
              </a:rPr>
              <a:t> </a:t>
            </a:r>
            <a:r>
              <a:rPr lang="en-US" sz="3600" b="1" dirty="0" err="1">
                <a:solidFill>
                  <a:schemeClr val="bg1"/>
                </a:solidFill>
                <a:latin typeface="Franklin Gothic Book" panose="020B0503020102020204" pitchFamily="34" charset="0"/>
              </a:rPr>
              <a:t>barrierer</a:t>
            </a:r>
            <a:r>
              <a:rPr lang="en-US" sz="3600" b="1" dirty="0">
                <a:solidFill>
                  <a:schemeClr val="bg1"/>
                </a:solidFill>
                <a:latin typeface="Franklin Gothic Book" panose="020B0503020102020204" pitchFamily="34" charset="0"/>
              </a:rPr>
              <a:t>:</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3870089"/>
            <a:ext cx="7244862" cy="2363657"/>
          </a:xfrm>
        </p:spPr>
        <p:txBody>
          <a:bodyPr>
            <a:normAutofit fontScale="92500" lnSpcReduction="20000"/>
          </a:bodyPr>
          <a:lstStyle/>
          <a:p>
            <a:r>
              <a:rPr lang="en-US" dirty="0" err="1">
                <a:solidFill>
                  <a:schemeClr val="bg1"/>
                </a:solidFill>
              </a:rPr>
              <a:t>Fysiske</a:t>
            </a:r>
            <a:r>
              <a:rPr lang="en-US" dirty="0">
                <a:solidFill>
                  <a:schemeClr val="bg1"/>
                </a:solidFill>
              </a:rPr>
              <a:t> </a:t>
            </a:r>
            <a:r>
              <a:rPr lang="en-US" dirty="0" err="1">
                <a:solidFill>
                  <a:schemeClr val="bg1"/>
                </a:solidFill>
              </a:rPr>
              <a:t>kommunikationsbarrierer</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f.eks</a:t>
            </a:r>
            <a:r>
              <a:rPr lang="en-US" dirty="0">
                <a:solidFill>
                  <a:schemeClr val="bg1"/>
                </a:solidFill>
              </a:rPr>
              <a:t>. social </a:t>
            </a:r>
            <a:r>
              <a:rPr lang="en-US" dirty="0" err="1">
                <a:solidFill>
                  <a:schemeClr val="bg1"/>
                </a:solidFill>
              </a:rPr>
              <a:t>afstand</a:t>
            </a:r>
            <a:r>
              <a:rPr lang="en-US" dirty="0">
                <a:solidFill>
                  <a:schemeClr val="bg1"/>
                </a:solidFill>
              </a:rPr>
              <a:t>, </a:t>
            </a:r>
            <a:r>
              <a:rPr lang="en-US" dirty="0" err="1">
                <a:solidFill>
                  <a:schemeClr val="bg1"/>
                </a:solidFill>
              </a:rPr>
              <a:t>fjernarbejde</a:t>
            </a:r>
            <a:r>
              <a:rPr lang="en-US" dirty="0">
                <a:solidFill>
                  <a:schemeClr val="bg1"/>
                </a:solidFill>
              </a:rPr>
              <a:t>, </a:t>
            </a:r>
            <a:r>
              <a:rPr lang="en-US" dirty="0" err="1">
                <a:solidFill>
                  <a:schemeClr val="bg1"/>
                </a:solidFill>
              </a:rPr>
              <a:t>lukkede</a:t>
            </a:r>
            <a:r>
              <a:rPr lang="en-US" dirty="0">
                <a:solidFill>
                  <a:schemeClr val="bg1"/>
                </a:solidFill>
              </a:rPr>
              <a:t> </a:t>
            </a:r>
            <a:r>
              <a:rPr lang="en-US" dirty="0" err="1">
                <a:solidFill>
                  <a:schemeClr val="bg1"/>
                </a:solidFill>
              </a:rPr>
              <a:t>kontordøre</a:t>
            </a:r>
            <a:r>
              <a:rPr lang="en-US" dirty="0">
                <a:solidFill>
                  <a:schemeClr val="bg1"/>
                </a:solidFill>
              </a:rPr>
              <a:t> </a:t>
            </a:r>
            <a:r>
              <a:rPr lang="en-US" dirty="0" err="1">
                <a:solidFill>
                  <a:schemeClr val="bg1"/>
                </a:solidFill>
              </a:rPr>
              <a:t>osv</a:t>
            </a:r>
            <a:r>
              <a:rPr lang="en-US" dirty="0">
                <a:solidFill>
                  <a:schemeClr val="bg1"/>
                </a:solidFill>
              </a:rPr>
              <a:t>.</a:t>
            </a:r>
          </a:p>
          <a:p>
            <a:r>
              <a:rPr lang="en-US" dirty="0" err="1">
                <a:solidFill>
                  <a:schemeClr val="bg1"/>
                </a:solidFill>
              </a:rPr>
              <a:t>Følelsesmæssige</a:t>
            </a:r>
            <a:r>
              <a:rPr lang="en-US" dirty="0">
                <a:solidFill>
                  <a:schemeClr val="bg1"/>
                </a:solidFill>
              </a:rPr>
              <a:t> </a:t>
            </a:r>
            <a:r>
              <a:rPr lang="en-US" dirty="0" err="1">
                <a:solidFill>
                  <a:schemeClr val="bg1"/>
                </a:solidFill>
              </a:rPr>
              <a:t>kommunikationsbarrierer</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følge</a:t>
            </a:r>
            <a:r>
              <a:rPr lang="en-US" dirty="0">
                <a:solidFill>
                  <a:schemeClr val="bg1"/>
                </a:solidFill>
              </a:rPr>
              <a:t> </a:t>
            </a:r>
            <a:r>
              <a:rPr lang="en-US" dirty="0" err="1">
                <a:solidFill>
                  <a:schemeClr val="bg1"/>
                </a:solidFill>
              </a:rPr>
              <a:t>af</a:t>
            </a:r>
            <a:r>
              <a:rPr lang="en-US" dirty="0">
                <a:solidFill>
                  <a:schemeClr val="bg1"/>
                </a:solidFill>
              </a:rPr>
              <a:t> </a:t>
            </a:r>
            <a:r>
              <a:rPr lang="en-US" dirty="0" err="1">
                <a:solidFill>
                  <a:schemeClr val="bg1"/>
                </a:solidFill>
              </a:rPr>
              <a:t>følelser</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mistillid</a:t>
            </a:r>
            <a:r>
              <a:rPr lang="en-US" dirty="0">
                <a:solidFill>
                  <a:schemeClr val="bg1"/>
                </a:solidFill>
              </a:rPr>
              <a:t> </a:t>
            </a:r>
            <a:r>
              <a:rPr lang="en-US" dirty="0" err="1">
                <a:solidFill>
                  <a:schemeClr val="bg1"/>
                </a:solidFill>
              </a:rPr>
              <a:t>og</a:t>
            </a:r>
            <a:r>
              <a:rPr lang="en-US" dirty="0">
                <a:solidFill>
                  <a:schemeClr val="bg1"/>
                </a:solidFill>
              </a:rPr>
              <a:t> </a:t>
            </a:r>
            <a:r>
              <a:rPr lang="en-US" dirty="0" err="1">
                <a:solidFill>
                  <a:schemeClr val="bg1"/>
                </a:solidFill>
              </a:rPr>
              <a:t>frygt</a:t>
            </a:r>
            <a:r>
              <a:rPr lang="en-US" dirty="0">
                <a:solidFill>
                  <a:schemeClr val="bg1"/>
                </a:solidFill>
              </a:rPr>
              <a:t>.</a:t>
            </a:r>
          </a:p>
          <a:p>
            <a:r>
              <a:rPr lang="en-US" dirty="0" err="1">
                <a:solidFill>
                  <a:schemeClr val="bg1"/>
                </a:solidFill>
              </a:rPr>
              <a:t>Sproglige</a:t>
            </a:r>
            <a:r>
              <a:rPr lang="en-US" dirty="0">
                <a:solidFill>
                  <a:schemeClr val="bg1"/>
                </a:solidFill>
              </a:rPr>
              <a:t> </a:t>
            </a:r>
            <a:r>
              <a:rPr lang="en-US" dirty="0" err="1">
                <a:solidFill>
                  <a:schemeClr val="bg1"/>
                </a:solidFill>
              </a:rPr>
              <a:t>kommunikationsbarrierer</a:t>
            </a:r>
            <a:r>
              <a:rPr lang="en-US" dirty="0">
                <a:solidFill>
                  <a:schemeClr val="bg1"/>
                </a:solidFill>
              </a:rPr>
              <a:t>, der </a:t>
            </a:r>
            <a:r>
              <a:rPr lang="en-US" dirty="0" err="1">
                <a:solidFill>
                  <a:schemeClr val="bg1"/>
                </a:solidFill>
              </a:rPr>
              <a:t>refererer</a:t>
            </a:r>
            <a:r>
              <a:rPr lang="en-US" dirty="0">
                <a:solidFill>
                  <a:schemeClr val="bg1"/>
                </a:solidFill>
              </a:rPr>
              <a:t> </a:t>
            </a:r>
            <a:r>
              <a:rPr lang="en-US" dirty="0" err="1">
                <a:solidFill>
                  <a:schemeClr val="bg1"/>
                </a:solidFill>
              </a:rPr>
              <a:t>til</a:t>
            </a:r>
            <a:r>
              <a:rPr lang="en-US" dirty="0">
                <a:solidFill>
                  <a:schemeClr val="bg1"/>
                </a:solidFill>
              </a:rPr>
              <a:t>, </a:t>
            </a:r>
            <a:r>
              <a:rPr lang="en-US" dirty="0" err="1">
                <a:solidFill>
                  <a:schemeClr val="bg1"/>
                </a:solidFill>
              </a:rPr>
              <a:t>hvordan</a:t>
            </a:r>
            <a:r>
              <a:rPr lang="en-US" dirty="0">
                <a:solidFill>
                  <a:schemeClr val="bg1"/>
                </a:solidFill>
              </a:rPr>
              <a:t> </a:t>
            </a:r>
            <a:r>
              <a:rPr lang="en-US" dirty="0" err="1">
                <a:solidFill>
                  <a:schemeClr val="bg1"/>
                </a:solidFill>
              </a:rPr>
              <a:t>en</a:t>
            </a:r>
            <a:r>
              <a:rPr lang="en-US" dirty="0">
                <a:solidFill>
                  <a:schemeClr val="bg1"/>
                </a:solidFill>
              </a:rPr>
              <a:t> person taler </a:t>
            </a:r>
            <a:r>
              <a:rPr lang="en-US" dirty="0" err="1">
                <a:solidFill>
                  <a:schemeClr val="bg1"/>
                </a:solidFill>
              </a:rPr>
              <a:t>både</a:t>
            </a:r>
            <a:r>
              <a:rPr lang="en-US" dirty="0">
                <a:solidFill>
                  <a:schemeClr val="bg1"/>
                </a:solidFill>
              </a:rPr>
              <a:t> </a:t>
            </a:r>
            <a:r>
              <a:rPr lang="en-US" dirty="0" err="1">
                <a:solidFill>
                  <a:schemeClr val="bg1"/>
                </a:solidFill>
              </a:rPr>
              <a:t>verbalt</a:t>
            </a:r>
            <a:r>
              <a:rPr lang="en-US" dirty="0">
                <a:solidFill>
                  <a:schemeClr val="bg1"/>
                </a:solidFill>
              </a:rPr>
              <a:t> </a:t>
            </a:r>
            <a:r>
              <a:rPr lang="en-US" dirty="0" err="1">
                <a:solidFill>
                  <a:schemeClr val="bg1"/>
                </a:solidFill>
              </a:rPr>
              <a:t>og</a:t>
            </a:r>
            <a:r>
              <a:rPr lang="en-US" dirty="0">
                <a:solidFill>
                  <a:schemeClr val="bg1"/>
                </a:solidFill>
              </a:rPr>
              <a:t> </a:t>
            </a:r>
            <a:r>
              <a:rPr lang="en-US" dirty="0" err="1">
                <a:solidFill>
                  <a:schemeClr val="bg1"/>
                </a:solidFill>
              </a:rPr>
              <a:t>nonverbalt</a:t>
            </a:r>
            <a:r>
              <a:rPr lang="en-US" dirty="0">
                <a:solidFill>
                  <a:schemeClr val="bg1"/>
                </a:solidFill>
              </a:rPr>
              <a:t>.</a:t>
            </a:r>
          </a:p>
        </p:txBody>
      </p:sp>
    </p:spTree>
    <p:extLst>
      <p:ext uri="{BB962C8B-B14F-4D97-AF65-F5344CB8AC3E}">
        <p14:creationId xmlns:p14="http://schemas.microsoft.com/office/powerpoint/2010/main" val="324355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469781"/>
            <a:ext cx="3489813" cy="1295400"/>
          </a:xfrm>
        </p:spPr>
        <p:txBody>
          <a:bodyPr>
            <a:normAutofit fontScale="90000"/>
          </a:bodyPr>
          <a:lstStyle/>
          <a:p>
            <a:r>
              <a:rPr lang="en-US" sz="3600" b="1">
                <a:solidFill>
                  <a:schemeClr val="bg1"/>
                </a:solidFill>
                <a:latin typeface="Franklin Gothic Book" panose="020B0503020102020204" pitchFamily="34" charset="0"/>
              </a:rPr>
              <a:t>Overvindelse af barrierer:</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fontScale="55000" lnSpcReduction="20000"/>
          </a:bodyPr>
          <a:lstStyle/>
          <a:p>
            <a:pPr marL="0" indent="0">
              <a:buNone/>
            </a:pPr>
            <a:endParaRPr lang="en-US">
              <a:solidFill>
                <a:schemeClr val="bg1"/>
              </a:solidFill>
            </a:endParaRPr>
          </a:p>
          <a:p>
            <a:r>
              <a:rPr lang="en-US" sz="3300">
                <a:solidFill>
                  <a:schemeClr val="bg1"/>
                </a:solidFill>
              </a:rPr>
              <a:t>at tjekke, om det er et godt tidspunkt og sted at kommunikere med personen</a:t>
            </a:r>
          </a:p>
          <a:p>
            <a:r>
              <a:rPr lang="en-US" sz="3300">
                <a:solidFill>
                  <a:schemeClr val="bg1"/>
                </a:solidFill>
              </a:rPr>
              <a:t>at være tydelig og bruge et sprog, som personen forstår</a:t>
            </a:r>
          </a:p>
          <a:p>
            <a:r>
              <a:rPr lang="en-US" sz="3300">
                <a:solidFill>
                  <a:schemeClr val="bg1"/>
                </a:solidFill>
              </a:rPr>
              <a:t>at kommunikere én ting ad gangen</a:t>
            </a:r>
          </a:p>
          <a:p>
            <a:r>
              <a:rPr lang="en-US" sz="3300">
                <a:solidFill>
                  <a:schemeClr val="bg1"/>
                </a:solidFill>
              </a:rPr>
              <a:t>at respektere en persons ønske om ikke at kommunikere</a:t>
            </a:r>
          </a:p>
          <a:p>
            <a:r>
              <a:rPr lang="en-US" sz="3300">
                <a:solidFill>
                  <a:schemeClr val="bg1"/>
                </a:solidFill>
              </a:rPr>
              <a:t>kontrollere, at personen har forstået dig korrekt</a:t>
            </a:r>
          </a:p>
          <a:p>
            <a:r>
              <a:rPr lang="en-US" sz="3300">
                <a:solidFill>
                  <a:schemeClr val="bg1"/>
                </a:solidFill>
              </a:rPr>
              <a:t>kommunikere på et sted, der er fri for distraktioner</a:t>
            </a:r>
          </a:p>
          <a:p>
            <a:r>
              <a:rPr lang="en-US" sz="3300">
                <a:solidFill>
                  <a:schemeClr val="bg1"/>
                </a:solidFill>
              </a:rPr>
              <a:t>at anerkende eventuelle følelsesmæssige reaktioner hos personen.</a:t>
            </a:r>
          </a:p>
        </p:txBody>
      </p:sp>
    </p:spTree>
    <p:extLst>
      <p:ext uri="{BB962C8B-B14F-4D97-AF65-F5344CB8AC3E}">
        <p14:creationId xmlns:p14="http://schemas.microsoft.com/office/powerpoint/2010/main" val="2790940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6D730E271E8F4DA956E400259CAAFD" ma:contentTypeVersion="14" ma:contentTypeDescription="Opret et nyt dokument." ma:contentTypeScope="" ma:versionID="17dab73011247f2cce3fa2837ebf578c">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ef2a580f6705f3f11c66da40eb6cff5b"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4FA9FC-EBB5-4E3F-B35E-D608AF80AB06}">
  <ds:schemaRefs>
    <ds:schemaRef ds:uri="0bd02c47-7657-498f-a2be-d7ff3ac03674"/>
    <ds:schemaRef ds:uri="57880843-fc3e-4094-97e6-62eb2ec25c39"/>
    <ds:schemaRef ds:uri="58931216-f27b-4e01-b165-6537f363ba70"/>
    <ds:schemaRef ds:uri="ad13fdc3-0444-4f55-897d-bd2b52edf2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9C600D-B2AE-45F3-AD43-5BD804EA7C29}">
  <ds:schemaRefs>
    <ds:schemaRef ds:uri="http://schemas.microsoft.com/sharepoint/v3/contenttype/forms"/>
  </ds:schemaRefs>
</ds:datastoreItem>
</file>

<file path=customXml/itemProps3.xml><?xml version="1.0" encoding="utf-8"?>
<ds:datastoreItem xmlns:ds="http://schemas.openxmlformats.org/officeDocument/2006/customXml" ds:itemID="{1B3F3515-9E40-49B8-92F3-AA6C216416C6}"/>
</file>

<file path=docProps/app.xml><?xml version="1.0" encoding="utf-8"?>
<Properties xmlns="http://schemas.openxmlformats.org/officeDocument/2006/extended-properties" xmlns:vt="http://schemas.openxmlformats.org/officeDocument/2006/docPropsVTypes">
  <TotalTime>5</TotalTime>
  <Words>1856</Words>
  <Application>Microsoft Office PowerPoint</Application>
  <PresentationFormat>Widescreen</PresentationFormat>
  <Paragraphs>246</Paragraphs>
  <Slides>33</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Calibri</vt:lpstr>
      <vt:lpstr>Franklin Gothic Book</vt:lpstr>
      <vt:lpstr>Franklin Gothic Demi</vt:lpstr>
      <vt:lpstr>Office Theme</vt:lpstr>
      <vt:lpstr>PowerPoint-præsentation</vt:lpstr>
      <vt:lpstr>PowerPoint-præsentation</vt:lpstr>
      <vt:lpstr>PowerPoint-præsentation</vt:lpstr>
      <vt:lpstr>PowerPoint-præsentation</vt:lpstr>
      <vt:lpstr>PowerPoint-præsentation</vt:lpstr>
      <vt:lpstr>PowerPoint-præsentation</vt:lpstr>
      <vt:lpstr>Aktivitet på barrierer</vt:lpstr>
      <vt:lpstr>Potentielle barrierer:</vt:lpstr>
      <vt:lpstr>Overvindelse af barrierer:</vt:lpstr>
      <vt:lpstr>Overvindelse af barrierer: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En pause?</vt:lpstr>
      <vt:lpstr>PowerPoint-præsentation</vt:lpstr>
      <vt:lpstr>PowerPoint-præsentation</vt:lpstr>
      <vt:lpstr>igen: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Dionysia Toufexi</dc:creator>
  <cp:keywords>, docId:B2F928D2E3047A7639B5DBA64EAEBDA5</cp:keywords>
  <cp:lastModifiedBy>Søren Gregersen</cp:lastModifiedBy>
  <cp:revision>5</cp:revision>
  <dcterms:created xsi:type="dcterms:W3CDTF">2023-01-05T08:33:01Z</dcterms:created>
  <dcterms:modified xsi:type="dcterms:W3CDTF">2024-10-14T12:19:12Z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