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65" r:id="rId7"/>
    <p:sldId id="271" r:id="rId8"/>
    <p:sldId id="267" r:id="rId9"/>
    <p:sldId id="294" r:id="rId10"/>
    <p:sldId id="293" r:id="rId11"/>
    <p:sldId id="295" r:id="rId12"/>
    <p:sldId id="296" r:id="rId13"/>
    <p:sldId id="297" r:id="rId14"/>
    <p:sldId id="272" r:id="rId15"/>
    <p:sldId id="288" r:id="rId16"/>
    <p:sldId id="289" r:id="rId17"/>
    <p:sldId id="290" r:id="rId18"/>
    <p:sldId id="291" r:id="rId19"/>
    <p:sldId id="292" r:id="rId20"/>
    <p:sldId id="276" r:id="rId21"/>
    <p:sldId id="298" r:id="rId22"/>
    <p:sldId id="299" r:id="rId23"/>
    <p:sldId id="300" r:id="rId24"/>
    <p:sldId id="270" r:id="rId25"/>
    <p:sldId id="279" r:id="rId26"/>
    <p:sldId id="301" r:id="rId27"/>
    <p:sldId id="302" r:id="rId28"/>
    <p:sldId id="280" r:id="rId29"/>
    <p:sldId id="303" r:id="rId30"/>
    <p:sldId id="282" r:id="rId31"/>
    <p:sldId id="283" r:id="rId32"/>
    <p:sldId id="304" r:id="rId33"/>
    <p:sldId id="285" r:id="rId34"/>
    <p:sldId id="286" r:id="rId35"/>
    <p:sldId id="287" r:id="rId36"/>
    <p:sldId id="268"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395"/>
    <a:srgbClr val="EB7C69"/>
    <a:srgbClr val="688B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D6582-BE04-6851-84F9-1E15F7D8135E}" v="2" dt="2024-09-16T11:36:58.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DC8B-5A15-CD7A-0B7B-811892DFAD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094D0BA-7B47-B570-70F8-C4842228F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03F187A-A296-C762-126E-68D9C9BABB21}"/>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76F793FD-833F-591B-B12E-AE0FB0CC9B6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C2035E5-555F-68C9-83F6-0D2D4243C3D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5135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B483-154D-1A7D-8D9E-9469E61AB911}"/>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289EDCC-737E-1AAB-B2E3-104C734E2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887E5D7-76D8-9D0E-7E87-EB7EAC81D7A1}"/>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D96C42FB-C192-CCB7-76A2-AF745DED4E9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A52E293-5B95-3597-8D76-AF47D7BC6FDE}"/>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118708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83A0E-0B8D-941E-92CD-11CB93F443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DB2A1-D4E3-9129-A143-82B37ED27B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FF2F5E8-05DC-F0CB-2D33-29D318BD46FF}"/>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EDE998F8-31F9-E2FB-12E0-8D4C21ECB20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5F6DDBB-D2A0-6E5E-1EBC-7C72C9D3319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413739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F2DA-9517-8E8E-B247-87F491C3748C}"/>
              </a:ext>
            </a:extLst>
          </p:cNvPr>
          <p:cNvSpPr>
            <a:spLocks noGrp="1"/>
          </p:cNvSpPr>
          <p:nvPr>
            <p:ph type="title"/>
          </p:nvPr>
        </p:nvSpPr>
        <p:spPr/>
        <p:txBody>
          <a:bodyPr/>
          <a:lstStyle>
            <a:lvl1pPr>
              <a:defRPr>
                <a:latin typeface="Franklin Gothic Demi" panose="020B0703020102020204" pitchFamily="34"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694F0FF-CCF9-2E42-E353-306605610946}"/>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F946A45-2FF0-10BA-2F6E-B737AEB802F2}"/>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281F53BA-7F56-7DAC-7098-2825281E7A2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0B59411-97F3-2C9B-CD0D-166ABB17D8E7}"/>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45651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2787-F9AF-B5C4-7930-00CF82003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50BF584B-B7DA-3655-805D-461A5C158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7E4E9E-C739-FEEF-5A44-5BC9644490CB}"/>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8B6925B6-7541-DFB5-6870-5E73FF7199C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CDB5FA0-8149-6977-E154-FB13801D9D4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407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32E2-7B3F-6A76-BED8-CB062BAFEEE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CFA5567-49C3-4AFA-1324-B653FA2B6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4A70125-45FF-860D-3795-3659857D2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0A14241A-2D00-6BFA-CEAE-D02BA1309359}"/>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6" name="Footer Placeholder 5">
            <a:extLst>
              <a:ext uri="{FF2B5EF4-FFF2-40B4-BE49-F238E27FC236}">
                <a16:creationId xmlns:a16="http://schemas.microsoft.com/office/drawing/2014/main" id="{D8F78E8A-1F6D-3421-BC4B-FE4C5BB5DE5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59D9F74-B604-AED6-0A5C-AE38A0882F01}"/>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65420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3CBD-A9F7-E79C-6616-E7B6CC92F607}"/>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C169A6A-3934-C074-3494-371D3E830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7D45C4-9A51-45B4-5825-5E19D104A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8248272-0182-AC4B-89F8-A179C2846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763BB-1426-D1C4-BCA5-993E16B67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7A0DEB4-8CE3-B224-1859-F8FA230C8D84}"/>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8" name="Footer Placeholder 7">
            <a:extLst>
              <a:ext uri="{FF2B5EF4-FFF2-40B4-BE49-F238E27FC236}">
                <a16:creationId xmlns:a16="http://schemas.microsoft.com/office/drawing/2014/main" id="{ABF65738-6A41-8940-DFFC-594524C933B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4EE8286-749D-A6C3-4F85-ACE29B4D696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8251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591E-4D99-8245-E7D2-8C51ED36C07A}"/>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2DE7C78-BAAE-2A26-106A-17DECA634786}"/>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4" name="Footer Placeholder 3">
            <a:extLst>
              <a:ext uri="{FF2B5EF4-FFF2-40B4-BE49-F238E27FC236}">
                <a16:creationId xmlns:a16="http://schemas.microsoft.com/office/drawing/2014/main" id="{FF369396-45AD-7521-C8DA-BFF3040FFF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B363816-DD8A-06B0-866D-F6212E36EDC3}"/>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65537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3AE9A-EE81-B7DF-1C67-EE1436259CD0}"/>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3" name="Footer Placeholder 2">
            <a:extLst>
              <a:ext uri="{FF2B5EF4-FFF2-40B4-BE49-F238E27FC236}">
                <a16:creationId xmlns:a16="http://schemas.microsoft.com/office/drawing/2014/main" id="{D4A8DFD9-7A74-2114-E070-FA34254D340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8D724A3A-DB05-F950-8207-171B0078952F}"/>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03961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D66E-A671-9690-F8A2-5DD02D335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C9BFFD8-32D3-E11F-A022-57E3A4C07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7284EEA-D365-7737-2DB2-4FD78A711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1D875-C100-CA6A-9A1B-EE6BC95440E4}"/>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6" name="Footer Placeholder 5">
            <a:extLst>
              <a:ext uri="{FF2B5EF4-FFF2-40B4-BE49-F238E27FC236}">
                <a16:creationId xmlns:a16="http://schemas.microsoft.com/office/drawing/2014/main" id="{F4FA3DA0-2C88-1DE7-D0EF-6ECA7990BCD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598994F-D964-4B24-B6DD-BE5B1E83BC82}"/>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1037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3F9C-C547-1849-7121-EF6EC5D7D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D0D3C91-2751-F538-7709-66E606F53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C9E08F27-C9D5-9699-B6D5-5B6583446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8265A-D06C-0EC4-B78C-B60228A2F059}"/>
              </a:ext>
            </a:extLst>
          </p:cNvPr>
          <p:cNvSpPr>
            <a:spLocks noGrp="1"/>
          </p:cNvSpPr>
          <p:nvPr>
            <p:ph type="dt" sz="half" idx="10"/>
          </p:nvPr>
        </p:nvSpPr>
        <p:spPr/>
        <p:txBody>
          <a:bodyPr/>
          <a:lstStyle/>
          <a:p>
            <a:fld id="{7046387A-7222-4937-82DE-07BA11F88A02}" type="datetimeFigureOut">
              <a:rPr lang="el-GR" smtClean="0"/>
              <a:t>27/9/2025</a:t>
            </a:fld>
            <a:endParaRPr lang="el-GR"/>
          </a:p>
        </p:txBody>
      </p:sp>
      <p:sp>
        <p:nvSpPr>
          <p:cNvPr id="6" name="Footer Placeholder 5">
            <a:extLst>
              <a:ext uri="{FF2B5EF4-FFF2-40B4-BE49-F238E27FC236}">
                <a16:creationId xmlns:a16="http://schemas.microsoft.com/office/drawing/2014/main" id="{0D231DB2-5F21-8934-5D0A-A359EF72A57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D09DB4-5B03-8D96-1E2B-C7B01A475C4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5532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575AA-E4F9-CB67-051A-6456215DE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Faceți clic pentru a edita stilul titlului principal</a:t>
            </a:r>
            <a:endParaRPr lang="el-GR"/>
          </a:p>
        </p:txBody>
      </p:sp>
      <p:sp>
        <p:nvSpPr>
          <p:cNvPr id="3" name="Text Placeholder 2">
            <a:extLst>
              <a:ext uri="{FF2B5EF4-FFF2-40B4-BE49-F238E27FC236}">
                <a16:creationId xmlns:a16="http://schemas.microsoft.com/office/drawing/2014/main" id="{28AB8D4F-BAB7-1221-B049-9AC5C9C06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Faceți clic pentru a edita stilurile textului principal</a:t>
            </a:r>
          </a:p>
          <a:p>
            <a:pPr lvl="1"/>
            <a:r>
              <a:rPr lang="en-US"/>
              <a:t>Al doilea nivel</a:t>
            </a:r>
          </a:p>
          <a:p>
            <a:pPr lvl="2"/>
            <a:r>
              <a:rPr lang="en-US"/>
              <a:t>Al treilea nivel</a:t>
            </a:r>
          </a:p>
          <a:p>
            <a:pPr lvl="3"/>
            <a:r>
              <a:rPr lang="en-US"/>
              <a:t>Al patrulea nivel</a:t>
            </a:r>
          </a:p>
          <a:p>
            <a:pPr lvl="4"/>
            <a:r>
              <a:rPr lang="en-US"/>
              <a:t>Al cincilea nivel</a:t>
            </a:r>
            <a:endParaRPr lang="el-GR"/>
          </a:p>
        </p:txBody>
      </p:sp>
      <p:sp>
        <p:nvSpPr>
          <p:cNvPr id="4" name="Date Placeholder 3">
            <a:extLst>
              <a:ext uri="{FF2B5EF4-FFF2-40B4-BE49-F238E27FC236}">
                <a16:creationId xmlns:a16="http://schemas.microsoft.com/office/drawing/2014/main" id="{0B53BF7A-A975-0297-5FDD-65A064ACA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6387A-7222-4937-82DE-07BA11F88A02}" type="datetimeFigureOut">
              <a:rPr lang="el-GR" smtClean="0"/>
              <a:t>27/9/2025</a:t>
            </a:fld>
            <a:endParaRPr lang="el-GR"/>
          </a:p>
        </p:txBody>
      </p:sp>
      <p:sp>
        <p:nvSpPr>
          <p:cNvPr id="5" name="Footer Placeholder 4">
            <a:extLst>
              <a:ext uri="{FF2B5EF4-FFF2-40B4-BE49-F238E27FC236}">
                <a16:creationId xmlns:a16="http://schemas.microsoft.com/office/drawing/2014/main" id="{55377B2F-5B4D-BDD4-1DF5-089682A2A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703735A-9CB5-FCA0-8F7C-C5214C0E7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B7E91-0940-431C-B33D-7C26447573F7}" type="slidenum">
              <a:rPr lang="el-GR" smtClean="0"/>
              <a:t>‹#›</a:t>
            </a:fld>
            <a:endParaRPr lang="el-GR"/>
          </a:p>
        </p:txBody>
      </p:sp>
    </p:spTree>
    <p:extLst>
      <p:ext uri="{BB962C8B-B14F-4D97-AF65-F5344CB8AC3E}">
        <p14:creationId xmlns:p14="http://schemas.microsoft.com/office/powerpoint/2010/main" val="398925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2" y="2710944"/>
            <a:ext cx="9759119" cy="120362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t>WP4 </a:t>
            </a:r>
            <a:r>
              <a:rPr lang="en-US" sz="3600" dirty="0"/>
              <a:t>| Curs de formare pentru coordonatorii de mentorat</a:t>
            </a:r>
          </a:p>
          <a:p>
            <a:pPr algn="l"/>
            <a:endParaRPr lang="en-US" sz="3600" dirty="0"/>
          </a:p>
          <a:p>
            <a:pPr algn="l"/>
            <a:r>
              <a:rPr lang="en-US" sz="3600" b="0" i="0" dirty="0">
                <a:effectLst/>
              </a:rPr>
              <a:t>Modulul</a:t>
            </a:r>
            <a:r>
              <a:rPr lang="el-GR" sz="3600" b="0" i="0" dirty="0">
                <a:effectLst/>
              </a:rPr>
              <a:t> 2</a:t>
            </a:r>
            <a:r>
              <a:rPr lang="en-US" sz="3600" b="0" i="0" dirty="0">
                <a:effectLst/>
              </a:rPr>
              <a:t>: Abilități de comunicare</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451072" y="3897489"/>
            <a:ext cx="6577241" cy="1304699"/>
          </a:xfrm>
        </p:spPr>
        <p:txBody>
          <a:bodyPr vert="horz" lIns="91440" tIns="45720" rIns="91440" bIns="45720" rtlCol="0" anchor="t">
            <a:normAutofit/>
          </a:bodyPr>
          <a:lstStyle/>
          <a:p>
            <a:pPr marL="0" indent="0" algn="l">
              <a:buNone/>
            </a:pPr>
            <a:r>
              <a:rPr lang="en-US" sz="2000" b="0" i="0">
                <a:effectLst/>
                <a:latin typeface="Franklin Gothic Book"/>
              </a:rPr>
              <a:t>Sesiune sincronă</a:t>
            </a:r>
          </a:p>
          <a:p>
            <a:pPr marL="0" indent="0">
              <a:buNone/>
            </a:pPr>
            <a:endParaRPr lang="el-GR" sz="2400" b="0" i="0">
              <a:effectLst/>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2956"/>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565584" y="51338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009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7243396" y="1469781"/>
            <a:ext cx="3489813" cy="1295400"/>
          </a:xfrm>
        </p:spPr>
        <p:txBody>
          <a:bodyPr>
            <a:normAutofit fontScale="90000"/>
          </a:bodyPr>
          <a:lstStyle/>
          <a:p>
            <a:r>
              <a:rPr lang="en-US" sz="3600" b="1">
                <a:solidFill>
                  <a:schemeClr val="bg1"/>
                </a:solidFill>
                <a:latin typeface="Franklin Gothic Book" panose="020B0503020102020204" pitchFamily="34" charset="0"/>
              </a:rPr>
              <a:t>Depășirea barierelor prin:</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791808" y="3870089"/>
            <a:ext cx="7400192" cy="2785688"/>
          </a:xfrm>
        </p:spPr>
        <p:txBody>
          <a:bodyPr>
            <a:normAutofit/>
          </a:bodyPr>
          <a:lstStyle/>
          <a:p>
            <a:pPr marL="0" indent="0">
              <a:buNone/>
            </a:pPr>
            <a:endParaRPr lang="en-US">
              <a:solidFill>
                <a:schemeClr val="bg1"/>
              </a:solidFill>
            </a:endParaRPr>
          </a:p>
          <a:p>
            <a:pPr marL="0" indent="0">
              <a:buNone/>
            </a:pPr>
            <a:endParaRPr lang="en-US">
              <a:solidFill>
                <a:schemeClr val="bg1"/>
              </a:solidFill>
            </a:endParaRPr>
          </a:p>
          <a:p>
            <a:pPr marL="0" indent="0" algn="ctr">
              <a:buNone/>
            </a:pPr>
            <a:r>
              <a:rPr lang="en-US" sz="4400" b="1">
                <a:solidFill>
                  <a:schemeClr val="bg1"/>
                </a:solidFill>
              </a:rPr>
              <a:t>ascultarea activă </a:t>
            </a:r>
          </a:p>
        </p:txBody>
      </p:sp>
    </p:spTree>
    <p:extLst>
      <p:ext uri="{BB962C8B-B14F-4D97-AF65-F5344CB8AC3E}">
        <p14:creationId xmlns:p14="http://schemas.microsoft.com/office/powerpoint/2010/main" val="258793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a:solidFill>
                  <a:prstClr val="black"/>
                </a:solidFill>
                <a:latin typeface="Franklin Gothic Book" panose="020B0503020102020204" pitchFamily="34" charset="0"/>
              </a:rPr>
              <a:t>Ascultarea activă</a:t>
            </a:r>
            <a:endPar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n-US" sz="2000"/>
              <a:t>Ascultarea activă înseamnă nu numai să auzi ceea ce spune cineva, ci și să te sincronizezi cu gândurile și sentimentele sale. Aceasta transformă conversația într-o interacțiune activă, necompetitivă, bidirecțională.</a:t>
            </a:r>
          </a:p>
          <a:p>
            <a:pPr algn="l"/>
            <a:endParaRPr lang="en-US" sz="2000"/>
          </a:p>
          <a:p>
            <a:pPr algn="l"/>
            <a:r>
              <a:rPr lang="en-US" sz="2000"/>
              <a:t>Aspecte ale ascultării active:</a:t>
            </a:r>
          </a:p>
          <a:p>
            <a:pPr marL="342900" indent="-342900" algn="l">
              <a:buFont typeface="Arial" panose="020B0604020202020204" pitchFamily="34" charset="0"/>
              <a:buChar char="•"/>
            </a:pPr>
            <a:r>
              <a:rPr lang="en-US" sz="2000" b="1">
                <a:solidFill>
                  <a:schemeClr val="accent6">
                    <a:lumMod val="75000"/>
                  </a:schemeClr>
                </a:solidFill>
              </a:rPr>
              <a:t>Cognitiv</a:t>
            </a:r>
            <a:r>
              <a:rPr lang="en-US" sz="2000"/>
              <a:t>: acordarea atenției tuturor informațiilor, atât explicite, cât și implicite, pe care le primești de la cealaltă persoană, înțelegerea și integrarea acestor informații</a:t>
            </a:r>
          </a:p>
          <a:p>
            <a:pPr marL="342900" indent="-342900" algn="l">
              <a:buFont typeface="Arial" panose="020B0604020202020204" pitchFamily="34" charset="0"/>
              <a:buChar char="•"/>
            </a:pPr>
            <a:r>
              <a:rPr lang="en-US" sz="2000" b="1">
                <a:solidFill>
                  <a:srgbClr val="C00000"/>
                </a:solidFill>
              </a:rPr>
              <a:t>Emoțional</a:t>
            </a:r>
            <a:r>
              <a:rPr lang="en-US" sz="2000"/>
              <a:t>: rămâi calm și empatic în timpul conversației, inclusiv gestionând orice reacții emoționale (iritare, plictiseală) pe care le-ai putea experimenta</a:t>
            </a:r>
          </a:p>
          <a:p>
            <a:pPr marL="342900" indent="-342900" algn="l">
              <a:buFont typeface="Arial" panose="020B0604020202020204" pitchFamily="34" charset="0"/>
              <a:buChar char="•"/>
            </a:pPr>
            <a:r>
              <a:rPr lang="en-US" sz="2000"/>
              <a:t>Comportamental: Transmiterea interesului și a înțelegerii în mod verbal și nonverbal</a:t>
            </a:r>
          </a:p>
          <a:p>
            <a:pPr algn="l"/>
            <a:endParaRPr lang="en-US" sz="200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58177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Ascultarea activă</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lnSpcReduction="10000"/>
          </a:bodyPr>
          <a:lstStyle/>
          <a:p>
            <a:pPr algn="l"/>
            <a:endParaRPr lang="en-US" sz="2000" dirty="0"/>
          </a:p>
          <a:p>
            <a:pPr algn="l"/>
            <a:r>
              <a:rPr lang="en-US" sz="2000" dirty="0"/>
              <a:t>Ascultarea activă este un instrument extrem de valoros pentru crearea de conversații și relații semnificative, strâns legat de empatie.</a:t>
            </a:r>
          </a:p>
          <a:p>
            <a:pPr algn="l"/>
            <a:r>
              <a:rPr lang="en-US" sz="2000" dirty="0"/>
              <a:t>Cum să devii un ascultător mai bun:</a:t>
            </a:r>
          </a:p>
          <a:p>
            <a:pPr marL="342900" indent="-342900" algn="l">
              <a:buFont typeface="Wingdings" panose="05000000000000000000" pitchFamily="2" charset="2"/>
              <a:buChar char="q"/>
            </a:pPr>
            <a:r>
              <a:rPr lang="en-US" sz="2000" dirty="0"/>
              <a:t>Îmbunătățește productivitatea</a:t>
            </a:r>
          </a:p>
          <a:p>
            <a:pPr marL="342900" indent="-342900" algn="l">
              <a:buFont typeface="Wingdings" panose="05000000000000000000" pitchFamily="2" charset="2"/>
              <a:buChar char="q"/>
            </a:pPr>
            <a:r>
              <a:rPr lang="en-US" sz="2000" dirty="0"/>
              <a:t>Crește capacitatea de a influența, convinge și negocia</a:t>
            </a:r>
          </a:p>
          <a:p>
            <a:pPr marL="342900" indent="-342900" algn="l">
              <a:buFont typeface="Wingdings" panose="05000000000000000000" pitchFamily="2" charset="2"/>
              <a:buChar char="q"/>
            </a:pPr>
            <a:r>
              <a:rPr lang="en-US" sz="2000" dirty="0"/>
              <a:t>Ajută la prevenirea conflictelor și neînțelegerilor</a:t>
            </a:r>
          </a:p>
          <a:p>
            <a:pPr algn="l"/>
            <a:endParaRPr lang="en-US" sz="2000" dirty="0"/>
          </a:p>
          <a:p>
            <a:pPr algn="l"/>
            <a:endParaRPr lang="en-US" sz="2000" dirty="0"/>
          </a:p>
          <a:p>
            <a:r>
              <a:rPr lang="en-US" sz="2000" b="1" dirty="0">
                <a:solidFill>
                  <a:srgbClr val="0070C0"/>
                </a:solidFill>
              </a:rPr>
              <a:t>Ascultarea activă este înnăscută sau este o abilitate care se poate învăța?</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311207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Ascultarea activă</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n-US" sz="2000" dirty="0"/>
              <a:t>Da, poți învăța asta!</a:t>
            </a:r>
          </a:p>
          <a:p>
            <a:pPr algn="l"/>
            <a:r>
              <a:rPr lang="en-US" sz="2000" dirty="0"/>
              <a:t>Tehnici cheie de ascultare activă: </a:t>
            </a:r>
          </a:p>
          <a:p>
            <a:pPr algn="l"/>
            <a:r>
              <a:rPr lang="en-US" sz="2000" dirty="0"/>
              <a:t>1. Fii atent:</a:t>
            </a:r>
          </a:p>
          <a:p>
            <a:pPr marL="342900" indent="-342900" algn="l">
              <a:buFont typeface="Arial" panose="020B0604020202020204" pitchFamily="34" charset="0"/>
              <a:buChar char="•"/>
            </a:pPr>
            <a:r>
              <a:rPr lang="en-US" sz="2000" dirty="0"/>
              <a:t>Priviți direct persoana care vorbește.</a:t>
            </a:r>
          </a:p>
          <a:p>
            <a:pPr marL="342900" indent="-342900" algn="l">
              <a:buFont typeface="Arial" panose="020B0604020202020204" pitchFamily="34" charset="0"/>
              <a:buChar char="•"/>
            </a:pPr>
            <a:r>
              <a:rPr lang="en-US" sz="2000" dirty="0"/>
              <a:t>Lăsați deoparte gândurile care vă distrag atenția.</a:t>
            </a:r>
          </a:p>
          <a:p>
            <a:pPr marL="342900" indent="-342900" algn="l">
              <a:buFont typeface="Arial" panose="020B0604020202020204" pitchFamily="34" charset="0"/>
              <a:buChar char="•"/>
            </a:pPr>
            <a:r>
              <a:rPr lang="en-US" sz="2000" dirty="0"/>
              <a:t>Nu pregătiți mental un contraargument!</a:t>
            </a:r>
          </a:p>
          <a:p>
            <a:pPr marL="342900" indent="-342900" algn="l">
              <a:buFont typeface="Arial" panose="020B0604020202020204" pitchFamily="34" charset="0"/>
              <a:buChar char="•"/>
            </a:pPr>
            <a:r>
              <a:rPr lang="en-US" sz="2000" dirty="0"/>
              <a:t>Evitați să fiți distras de factori din mediul înconjurător, cum ar fi conversațiile din jur și ecranele.</a:t>
            </a:r>
          </a:p>
          <a:p>
            <a:pPr marL="342900" indent="-342900" algn="l">
              <a:buFont typeface="Arial" panose="020B0604020202020204" pitchFamily="34" charset="0"/>
              <a:buChar char="•"/>
            </a:pPr>
            <a:r>
              <a:rPr lang="en-US" sz="2000" dirty="0"/>
              <a:t>„Ascultați” limbajul corporal al vorbitorului.</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77017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Ascultarea activă</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n-US" sz="2000"/>
              <a:t>Tehnici cheie de ascultare activă: </a:t>
            </a:r>
          </a:p>
          <a:p>
            <a:pPr algn="l"/>
            <a:r>
              <a:rPr lang="en-US" sz="2000"/>
              <a:t>2. Arătați că ascultați</a:t>
            </a:r>
          </a:p>
          <a:p>
            <a:pPr marL="342900" indent="-342900" algn="l">
              <a:buFont typeface="Arial" panose="020B0604020202020204" pitchFamily="34" charset="0"/>
              <a:buChar char="•"/>
            </a:pPr>
            <a:r>
              <a:rPr lang="en-US" sz="2000"/>
              <a:t>Dă din cap ocazional.</a:t>
            </a:r>
          </a:p>
          <a:p>
            <a:pPr marL="342900" indent="-342900" algn="l">
              <a:buFont typeface="Arial" panose="020B0604020202020204" pitchFamily="34" charset="0"/>
              <a:buChar char="•"/>
            </a:pPr>
            <a:r>
              <a:rPr lang="en-US" sz="2000"/>
              <a:t>Zâmbiți și folosiți alte expresii faciale.</a:t>
            </a:r>
          </a:p>
          <a:p>
            <a:pPr marL="342900" indent="-342900" algn="l">
              <a:buFont typeface="Arial" panose="020B0604020202020204" pitchFamily="34" charset="0"/>
              <a:buChar char="•"/>
            </a:pPr>
            <a:r>
              <a:rPr lang="en-US" sz="2000"/>
              <a:t>Asigurați-vă că postura dvs. este deschisă și interesată.</a:t>
            </a:r>
          </a:p>
          <a:p>
            <a:pPr marL="342900" indent="-342900" algn="l">
              <a:buFont typeface="Arial" panose="020B0604020202020204" pitchFamily="34" charset="0"/>
              <a:buChar char="•"/>
            </a:pPr>
            <a:r>
              <a:rPr lang="en-US" sz="2000"/>
              <a:t>Încurajați interlocutorul să continue cu mici comentarii verbale, cum ar fi „da” și „uh huh”.</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76109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Ascultarea activă</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n-US" sz="2000" dirty="0"/>
              <a:t>Tehnici cheie de ascultare activă: </a:t>
            </a:r>
          </a:p>
          <a:p>
            <a:pPr algn="l"/>
            <a:r>
              <a:rPr lang="en-US" sz="2000" dirty="0"/>
              <a:t>3. Oferiți feedback</a:t>
            </a:r>
          </a:p>
          <a:p>
            <a:pPr algn="l"/>
            <a:r>
              <a:rPr lang="en-US" sz="2000" dirty="0"/>
              <a:t>Filtrele, presupunerile, judecățile și convingerile noastre personale pot distorsiona ceea ce auzim. În calitate de ascultător, rolul dvs. este să înțelegeți ceea ce se spune. Acest lucru poate necesita să reflectați asupra a ceea ce se spune și să puneți întrebări.</a:t>
            </a:r>
          </a:p>
          <a:p>
            <a:pPr marL="342900" indent="-342900" algn="l">
              <a:buFont typeface="Arial" panose="020B0604020202020204" pitchFamily="34" charset="0"/>
              <a:buChar char="•"/>
            </a:pPr>
            <a:r>
              <a:rPr lang="en-US" sz="2000" dirty="0"/>
              <a:t>Reflectați asupra a ceea ce s-a spus prin parafrazare. „Ceea ce aud este... ” și „Se pare că spui... ” sunt modalități excelente de a reflecta.</a:t>
            </a:r>
          </a:p>
          <a:p>
            <a:pPr marL="342900" indent="-342900" algn="l">
              <a:buFont typeface="Arial" panose="020B0604020202020204" pitchFamily="34" charset="0"/>
              <a:buChar char="•"/>
            </a:pPr>
            <a:r>
              <a:rPr lang="en-US" sz="2000" dirty="0"/>
              <a:t>Pune întrebări pentru a clarifica anumite puncte. „Ce vrei să spui când spui...”. „La asta te referi?”</a:t>
            </a:r>
          </a:p>
          <a:p>
            <a:pPr marL="342900" indent="-342900" algn="l">
              <a:buFont typeface="Arial" panose="020B0604020202020204" pitchFamily="34" charset="0"/>
              <a:buChar char="•"/>
            </a:pPr>
            <a:r>
              <a:rPr lang="en-US" sz="2000" dirty="0"/>
              <a:t>Rezumați periodic comentariile vorbitorului.</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43131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Ascultarea activă</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228599" y="2460177"/>
            <a:ext cx="11293057" cy="4309900"/>
          </a:xfrm>
        </p:spPr>
        <p:txBody>
          <a:bodyPr>
            <a:normAutofit/>
          </a:bodyPr>
          <a:lstStyle/>
          <a:p>
            <a:pPr algn="l"/>
            <a:r>
              <a:rPr lang="en-US" sz="2000" b="1"/>
              <a:t>Tehnici cheie de ascultare activă: </a:t>
            </a:r>
          </a:p>
          <a:p>
            <a:pPr algn="l"/>
            <a:r>
              <a:rPr lang="en-US" sz="2000"/>
              <a:t>4. Amânați judecata: întreruperea este o pierdere de timp. Frustrează vorbitorul și limitează înțelegerea completă a mesajului.</a:t>
            </a:r>
          </a:p>
          <a:p>
            <a:pPr marL="342900" indent="-342900" algn="l">
              <a:buFont typeface="Arial" panose="020B0604020202020204" pitchFamily="34" charset="0"/>
              <a:buChar char="•"/>
            </a:pPr>
            <a:r>
              <a:rPr lang="en-US" sz="2000"/>
              <a:t>Lăsați vorbitorul să termine fiecare punct înainte de a pune întrebări.</a:t>
            </a:r>
          </a:p>
          <a:p>
            <a:pPr marL="342900" indent="-342900" algn="l">
              <a:buFont typeface="Arial" panose="020B0604020202020204" pitchFamily="34" charset="0"/>
              <a:buChar char="•"/>
            </a:pPr>
            <a:r>
              <a:rPr lang="en-US" sz="2000"/>
              <a:t>Nu întrerupeți cu contraargumente.</a:t>
            </a:r>
          </a:p>
          <a:p>
            <a:pPr algn="l"/>
            <a:endParaRPr lang="en-US" sz="2000"/>
          </a:p>
          <a:p>
            <a:pPr algn="l"/>
            <a:r>
              <a:rPr lang="en-US" sz="2000"/>
              <a:t>5. Răspundeți în mod adecvat</a:t>
            </a:r>
          </a:p>
          <a:p>
            <a:pPr marL="342900" indent="-342900" algn="l">
              <a:buFont typeface="Arial" panose="020B0604020202020204" pitchFamily="34" charset="0"/>
              <a:buChar char="•"/>
            </a:pPr>
            <a:r>
              <a:rPr lang="en-US" sz="2000"/>
              <a:t>Fiți sincer, deschis și onest în răspunsul dvs.</a:t>
            </a:r>
          </a:p>
          <a:p>
            <a:pPr marL="342900" indent="-342900" algn="l">
              <a:buFont typeface="Arial" panose="020B0604020202020204" pitchFamily="34" charset="0"/>
              <a:buChar char="•"/>
            </a:pPr>
            <a:r>
              <a:rPr lang="en-US" sz="2000"/>
              <a:t>Afirmați-vă opiniile cu respect.</a:t>
            </a:r>
          </a:p>
          <a:p>
            <a:pPr marL="342900" indent="-342900" algn="l">
              <a:buFont typeface="Arial" panose="020B0604020202020204" pitchFamily="34" charset="0"/>
              <a:buChar char="•"/>
            </a:pPr>
            <a:r>
              <a:rPr lang="en-US" sz="2000"/>
              <a:t>Tratați-l pe celălalt așa cum credeți că ar dori să fie tratat.</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34463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lvl="0"/>
            <a:r>
              <a:rPr lang="en-US" sz="3600" b="1">
                <a:solidFill>
                  <a:prstClr val="black"/>
                </a:solidFill>
                <a:latin typeface="Franklin Gothic Book" panose="020B0503020102020204" pitchFamily="34" charset="0"/>
              </a:rPr>
              <a:t>OARS (Întrebări deschise, Afirmații, Ascultare reflexivă, Rezumat)</a:t>
            </a:r>
            <a:endParaRPr kumimoji="0" lang="en-US" sz="3600" b="1" i="0" u="none" strike="noStrike" kern="1200" cap="none" spc="0" normalizeH="0" baseline="0" noProof="0">
              <a:ln>
                <a:noFill/>
              </a:ln>
              <a:solidFill>
                <a:prstClr val="black"/>
              </a:solidFill>
              <a:effectLst/>
              <a:uLnTx/>
              <a:uFillTx/>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65992" y="2460177"/>
            <a:ext cx="10955216" cy="3802311"/>
          </a:xfrm>
        </p:spPr>
        <p:txBody>
          <a:bodyPr>
            <a:normAutofit/>
          </a:bodyPr>
          <a:lstStyle/>
          <a:p>
            <a:pPr algn="l"/>
            <a:r>
              <a:rPr lang="en-US" sz="2000"/>
              <a:t>O.A.R.S. este un model bazat pe abilități de tehnici interactive, care utilizează principiile interviului motivațional. Aceste tehnici bazate pe abilități includ răspunsuri și comportamente verbale și nonverbale. </a:t>
            </a:r>
          </a:p>
          <a:p>
            <a:pPr algn="l"/>
            <a:endParaRPr lang="en-US" sz="2000"/>
          </a:p>
          <a:p>
            <a:pPr algn="l"/>
            <a:r>
              <a:rPr lang="en-US" sz="2000"/>
              <a:t>Modelul OARS include patru abilități de bază:</a:t>
            </a:r>
          </a:p>
          <a:p>
            <a:pPr algn="l"/>
            <a:r>
              <a:rPr lang="en-US" sz="2000"/>
              <a:t>O = Întrebări deschise</a:t>
            </a:r>
          </a:p>
          <a:p>
            <a:pPr algn="l"/>
            <a:r>
              <a:rPr lang="en-US" sz="2000"/>
              <a:t>A = Afirmații</a:t>
            </a:r>
          </a:p>
          <a:p>
            <a:pPr algn="l"/>
            <a:r>
              <a:rPr lang="en-US" sz="2000"/>
              <a:t>R = Ascultare reflexivă</a:t>
            </a:r>
          </a:p>
          <a:p>
            <a:pPr algn="l"/>
            <a:r>
              <a:rPr lang="en-US" sz="2000"/>
              <a:t>S = Rezumat</a:t>
            </a:r>
          </a:p>
          <a:p>
            <a:pPr marL="0" indent="0" algn="l">
              <a:buNone/>
            </a:pPr>
            <a:endParaRPr lang="en-US" sz="200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8979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OARS (Întrebări deschise, Afirmații, Ascultare reflexivă, Rezumat)</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15636" y="2670882"/>
            <a:ext cx="11005572" cy="3591606"/>
          </a:xfrm>
        </p:spPr>
        <p:txBody>
          <a:bodyPr>
            <a:normAutofit/>
          </a:bodyPr>
          <a:lstStyle/>
          <a:p>
            <a:pPr algn="l"/>
            <a:r>
              <a:rPr lang="en-US" sz="2000" dirty="0"/>
              <a:t>Întrebările deschise sunt esențiale pentru crearea unei atmosfere de respect, acceptare și încredere. Ele invită la o gamă largă de răspunsuri și oferă o bază pentru utilizarea tehnicilor suplimentare.</a:t>
            </a:r>
          </a:p>
          <a:p>
            <a:pPr marL="342900" indent="-342900" algn="l">
              <a:buFont typeface="Wingdings" panose="05000000000000000000" pitchFamily="2" charset="2"/>
              <a:buChar char="q"/>
            </a:pPr>
            <a:r>
              <a:rPr lang="en-US" sz="2000" dirty="0"/>
              <a:t>Afirmațiile se concentrează pe recunoașterea și accentuarea în mod adecvat a punctelor forte și a eforturilor unei persoane.</a:t>
            </a:r>
          </a:p>
          <a:p>
            <a:pPr algn="l"/>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395211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OARS (Întrebări deschise, Afirmații, Ascultare reflexivă, Rezumat)</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65992" y="2501409"/>
            <a:ext cx="10955216" cy="3802311"/>
          </a:xfrm>
        </p:spPr>
        <p:txBody>
          <a:bodyPr>
            <a:normAutofit/>
          </a:bodyPr>
          <a:lstStyle/>
          <a:p>
            <a:pPr marL="342900" indent="-342900" algn="l">
              <a:buFont typeface="Wingdings" panose="05000000000000000000" pitchFamily="2" charset="2"/>
              <a:buChar char="q"/>
            </a:pPr>
            <a:r>
              <a:rPr lang="en-US" sz="2000" dirty="0"/>
              <a:t>Ascultarea reflexivă implică ascultarea activă a cuvintelor celeilalte persoane, interpretarea sensului ascuns și apoi exprimarea înțelegerii printr-o afirmație.</a:t>
            </a:r>
          </a:p>
          <a:p>
            <a:pPr marL="342900" indent="-342900" algn="l">
              <a:buFont typeface="Wingdings" panose="05000000000000000000" pitchFamily="2" charset="2"/>
              <a:buChar char="q"/>
            </a:pPr>
            <a:endParaRPr lang="en-US" sz="2000" dirty="0"/>
          </a:p>
          <a:p>
            <a:pPr marL="342900" indent="-342900" algn="l">
              <a:buFont typeface="Wingdings" panose="05000000000000000000" pitchFamily="2" charset="2"/>
              <a:buChar char="q"/>
            </a:pPr>
            <a:r>
              <a:rPr lang="en-US" sz="2000" dirty="0"/>
              <a:t>Rezumatele oferă ocazia de a prezenta informațiile celeilalte persoane într-o manieră mai organizată și de a o încuraja să reflecteze asupra semnificației acestora.</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61674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7713851" y="1843498"/>
            <a:ext cx="3758731" cy="3514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443534" y="467751"/>
            <a:ext cx="2331104"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latin typeface="Franklin Gothic Book" panose="020B0503020102020204" pitchFamily="34" charset="0"/>
              </a:rPr>
              <a:t>Cuprins</a:t>
            </a:r>
            <a:endParaRPr lang="en-US" sz="3600" i="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015762" y="467751"/>
            <a:ext cx="4391961" cy="5713241"/>
          </a:xfrm>
        </p:spPr>
        <p:txBody>
          <a:bodyPr>
            <a:normAutofit fontScale="70000" lnSpcReduction="20000"/>
          </a:bodyPr>
          <a:lstStyle/>
          <a:p>
            <a:pPr marL="457200" indent="-457200" algn="l">
              <a:buFont typeface="Arial" panose="020B0604020202020204" pitchFamily="34" charset="0"/>
              <a:buChar char="•"/>
            </a:pPr>
            <a:r>
              <a:rPr lang="en-US" sz="3400" b="0" i="0">
                <a:effectLst/>
              </a:rPr>
              <a:t>Introducere</a:t>
            </a:r>
          </a:p>
          <a:p>
            <a:pPr marL="457200" indent="-457200" algn="l">
              <a:buFont typeface="Arial" panose="020B0604020202020204" pitchFamily="34" charset="0"/>
              <a:buChar char="•"/>
            </a:pPr>
            <a:endParaRPr lang="en-US" sz="3400"/>
          </a:p>
          <a:p>
            <a:pPr marL="457200" indent="-457200" algn="l">
              <a:buFont typeface="Arial" panose="020B0604020202020204" pitchFamily="34" charset="0"/>
              <a:buChar char="•"/>
            </a:pPr>
            <a:r>
              <a:rPr lang="en-US" sz="3400" b="0" i="0">
                <a:effectLst/>
              </a:rPr>
              <a:t>Prezentarea conceptelor cheie</a:t>
            </a:r>
          </a:p>
          <a:p>
            <a:pPr marL="457200" indent="-457200" algn="l">
              <a:buFont typeface="Arial" panose="020B0604020202020204" pitchFamily="34" charset="0"/>
              <a:buChar char="•"/>
            </a:pPr>
            <a:endParaRPr lang="en-US" sz="3400"/>
          </a:p>
          <a:p>
            <a:pPr marL="457200" indent="-457200" algn="l">
              <a:buFont typeface="Arial" panose="020B0604020202020204" pitchFamily="34" charset="0"/>
              <a:buChar char="•"/>
            </a:pPr>
            <a:r>
              <a:rPr lang="en-US" sz="3400" b="0" i="0">
                <a:effectLst/>
              </a:rPr>
              <a:t>Activitate</a:t>
            </a:r>
            <a:r>
              <a:rPr lang="en-US" sz="3400"/>
              <a:t>: obstacole în calea comunicării eficiente </a:t>
            </a:r>
            <a:endParaRPr lang="en-US" sz="3400" b="0" i="0">
              <a:effectLst/>
            </a:endParaRPr>
          </a:p>
          <a:p>
            <a:pPr marL="457200" indent="-457200" algn="l">
              <a:buFont typeface="Arial" panose="020B0604020202020204" pitchFamily="34" charset="0"/>
              <a:buChar char="•"/>
            </a:pPr>
            <a:endParaRPr lang="en-US" sz="3400"/>
          </a:p>
          <a:p>
            <a:pPr marL="457200" indent="-457200" algn="l">
              <a:buFont typeface="Arial" panose="020B0604020202020204" pitchFamily="34" charset="0"/>
              <a:buChar char="•"/>
            </a:pPr>
            <a:r>
              <a:rPr lang="en-US" sz="3400"/>
              <a:t>Lucru în perechi: întrebări deschise versus întrebări închise</a:t>
            </a:r>
          </a:p>
          <a:p>
            <a:pPr algn="l"/>
            <a:endParaRPr lang="en-US" sz="3400"/>
          </a:p>
          <a:p>
            <a:pPr marL="457200" indent="-457200" algn="l">
              <a:buFont typeface="Arial" panose="020B0604020202020204" pitchFamily="34" charset="0"/>
              <a:buChar char="•"/>
            </a:pPr>
            <a:r>
              <a:rPr lang="en-US" sz="3400"/>
              <a:t>Activitate de ascultare activă</a:t>
            </a:r>
          </a:p>
          <a:p>
            <a:pPr algn="l"/>
            <a:endParaRPr lang="en-US" sz="3400"/>
          </a:p>
          <a:p>
            <a:pPr marL="457200" indent="-457200" algn="l">
              <a:buFont typeface="Arial" panose="020B0604020202020204" pitchFamily="34" charset="0"/>
              <a:buChar char="•"/>
            </a:pPr>
            <a:r>
              <a:rPr lang="en-US" sz="3400"/>
              <a:t>Studiu de caz</a:t>
            </a:r>
          </a:p>
          <a:p>
            <a:pPr algn="l"/>
            <a:endParaRPr lang="en-US" sz="3400"/>
          </a:p>
          <a:p>
            <a:pPr marL="457200" indent="-457200" algn="l">
              <a:buFont typeface="Arial" panose="020B0604020202020204" pitchFamily="34" charset="0"/>
              <a:buChar char="•"/>
            </a:pPr>
            <a:r>
              <a:rPr lang="en-US" sz="3400"/>
              <a:t>Concluzii – Rezumatul sesiunii</a:t>
            </a:r>
            <a:endParaRPr lang="en-US" sz="3400" b="0" i="0">
              <a:effectLst/>
            </a:endParaRPr>
          </a:p>
          <a:p>
            <a:pPr marL="342900" indent="-342900" algn="l">
              <a:buAutoNum type="arabicPeriod"/>
            </a:pPr>
            <a:endParaRPr lang="en-US" sz="1800"/>
          </a:p>
          <a:p>
            <a:pPr marL="342900" indent="-342900" algn="l">
              <a:buAutoNum type="arabicPeriod"/>
            </a:pPr>
            <a:endParaRPr lang="en-US" sz="1800" b="0" i="0">
              <a:effectLst/>
            </a:endParaRPr>
          </a:p>
          <a:p>
            <a:endParaRPr lang="el-GR"/>
          </a:p>
        </p:txBody>
      </p:sp>
      <p:sp>
        <p:nvSpPr>
          <p:cNvPr id="4" name="Rectangle 3">
            <a:extLst>
              <a:ext uri="{FF2B5EF4-FFF2-40B4-BE49-F238E27FC236}">
                <a16:creationId xmlns:a16="http://schemas.microsoft.com/office/drawing/2014/main" id="{065BB301-E5CB-0C1A-CE68-C333FB6C66EE}"/>
              </a:ext>
            </a:extLst>
          </p:cNvPr>
          <p:cNvSpPr/>
          <p:nvPr/>
        </p:nvSpPr>
        <p:spPr>
          <a:xfrm>
            <a:off x="7407723" y="1499979"/>
            <a:ext cx="3758731" cy="3496875"/>
          </a:xfrm>
          <a:prstGeom prst="rect">
            <a:avLst/>
          </a:prstGeom>
          <a:blipFill dpi="0" rotWithShape="1">
            <a:blip r:embed="rId2" cstate="print">
              <a:extLst>
                <a:ext uri="{28A0092B-C50C-407E-A947-70E740481C1C}">
                  <a14:useLocalDpi xmlns:a14="http://schemas.microsoft.com/office/drawing/2010/main" val="0"/>
                </a:ext>
              </a:extLst>
            </a:blip>
            <a:srcRect/>
            <a:stretch>
              <a:fillRect l="-28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Subtitle 2">
            <a:extLst>
              <a:ext uri="{FF2B5EF4-FFF2-40B4-BE49-F238E27FC236}">
                <a16:creationId xmlns:a16="http://schemas.microsoft.com/office/drawing/2014/main" id="{DAC48ECE-2200-ACF5-0BB2-31D77EA6F469}"/>
              </a:ext>
            </a:extLst>
          </p:cNvPr>
          <p:cNvSpPr txBox="1">
            <a:spLocks/>
          </p:cNvSpPr>
          <p:nvPr/>
        </p:nvSpPr>
        <p:spPr>
          <a:xfrm>
            <a:off x="8561603" y="5448015"/>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4649808" y="5358021"/>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10" name="Rectangle 9">
            <a:extLst>
              <a:ext uri="{FF2B5EF4-FFF2-40B4-BE49-F238E27FC236}">
                <a16:creationId xmlns:a16="http://schemas.microsoft.com/office/drawing/2014/main" id="{F443E4D5-945C-2C44-4BEE-5CA5B84294B0}"/>
              </a:ext>
            </a:extLst>
          </p:cNvPr>
          <p:cNvSpPr/>
          <p:nvPr/>
        </p:nvSpPr>
        <p:spPr>
          <a:xfrm>
            <a:off x="7407723" y="1499979"/>
            <a:ext cx="3758731" cy="34968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2510052D-7EF7-0966-8E43-C75597094A19}"/>
              </a:ext>
            </a:extLst>
          </p:cNvPr>
          <p:cNvSpPr txBox="1"/>
          <p:nvPr/>
        </p:nvSpPr>
        <p:spPr>
          <a:xfrm>
            <a:off x="8232299" y="3051279"/>
            <a:ext cx="2239861" cy="369332"/>
          </a:xfrm>
          <a:prstGeom prst="rect">
            <a:avLst/>
          </a:prstGeom>
          <a:noFill/>
        </p:spPr>
        <p:txBody>
          <a:bodyPr wrap="square" rtlCol="0">
            <a:spAutoFit/>
          </a:bodyPr>
          <a:lstStyle/>
          <a:p>
            <a:r>
              <a:rPr lang="en-US">
                <a:solidFill>
                  <a:schemeClr val="bg1"/>
                </a:solidFill>
              </a:rPr>
              <a:t>INSERAȚI IMAGINEA AICI</a:t>
            </a:r>
            <a:endParaRPr lang="el-GR">
              <a:solidFill>
                <a:schemeClr val="bg1"/>
              </a:solidFill>
            </a:endParaRPr>
          </a:p>
        </p:txBody>
      </p:sp>
      <p:pic>
        <p:nvPicPr>
          <p:cNvPr id="9" name="Εικόνα 8"/>
          <p:cNvPicPr>
            <a:picLocks noChangeAspect="1"/>
          </p:cNvPicPr>
          <p:nvPr/>
        </p:nvPicPr>
        <p:blipFill>
          <a:blip r:embed="rId3"/>
          <a:stretch>
            <a:fillRect/>
          </a:stretch>
        </p:blipFill>
        <p:spPr>
          <a:xfrm>
            <a:off x="8176419" y="2252808"/>
            <a:ext cx="2143125" cy="2143125"/>
          </a:xfrm>
          <a:prstGeom prst="rect">
            <a:avLst/>
          </a:prstGeom>
        </p:spPr>
      </p:pic>
    </p:spTree>
    <p:extLst>
      <p:ext uri="{BB962C8B-B14F-4D97-AF65-F5344CB8AC3E}">
        <p14:creationId xmlns:p14="http://schemas.microsoft.com/office/powerpoint/2010/main" val="179520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OARS (Întrebări deschise, Afirmații, Ascultare reflexivă, Rezumat)</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272563" y="2460177"/>
            <a:ext cx="5882052" cy="3802311"/>
          </a:xfrm>
        </p:spPr>
        <p:txBody>
          <a:bodyPr>
            <a:normAutofit lnSpcReduction="10000"/>
          </a:bodyPr>
          <a:lstStyle/>
          <a:p>
            <a:pPr algn="l"/>
            <a:r>
              <a:rPr lang="en-US" sz="2000" b="1"/>
              <a:t>Să ne concentrăm pe întrebările deschise</a:t>
            </a:r>
          </a:p>
          <a:p>
            <a:pPr algn="l"/>
            <a:r>
              <a:rPr lang="en-US" sz="2000"/>
              <a:t>Câteva exemple din procesul de mentorat: </a:t>
            </a:r>
          </a:p>
          <a:p>
            <a:pPr algn="l"/>
            <a:r>
              <a:rPr lang="en-US" sz="2000"/>
              <a:t>1. Ce s-a întâmplat de la ultima noastră conversație?</a:t>
            </a:r>
          </a:p>
          <a:p>
            <a:pPr algn="l"/>
            <a:r>
              <a:rPr lang="en-US" sz="2000"/>
              <a:t>2. Ce vă preocupă astăzi?</a:t>
            </a:r>
          </a:p>
          <a:p>
            <a:pPr algn="l"/>
            <a:r>
              <a:rPr lang="en-US" sz="2000"/>
              <a:t>3. Cum ați dori să ne concentrăm conversația de astăzi?</a:t>
            </a:r>
          </a:p>
          <a:p>
            <a:pPr algn="l"/>
            <a:r>
              <a:rPr lang="en-US" sz="2000"/>
              <a:t>4. Te-ai mai confruntat cu o situație similară? Ce ai făcut?</a:t>
            </a:r>
          </a:p>
          <a:p>
            <a:pPr algn="l"/>
            <a:r>
              <a:rPr lang="en-US" sz="2000"/>
              <a:t>5. Dacă ai putea schimba ceva în această situație, ce ar fi?</a:t>
            </a:r>
          </a:p>
          <a:p>
            <a:pPr algn="l"/>
            <a:r>
              <a:rPr lang="en-US" sz="2000"/>
              <a:t>6. Cum crezi că te pot ajuta în această privință?</a:t>
            </a:r>
          </a:p>
          <a:p>
            <a:pPr algn="l"/>
            <a:endParaRPr lang="en-US" sz="2000"/>
          </a:p>
          <a:p>
            <a:pPr algn="l"/>
            <a:endParaRPr lang="en-US" sz="2000"/>
          </a:p>
          <a:p>
            <a:pPr algn="l"/>
            <a:endParaRPr lang="en-US" sz="200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pic>
        <p:nvPicPr>
          <p:cNvPr id="7" name="Εικόνα 6"/>
          <p:cNvPicPr>
            <a:picLocks noChangeAspect="1"/>
          </p:cNvPicPr>
          <p:nvPr/>
        </p:nvPicPr>
        <p:blipFill>
          <a:blip r:embed="rId4"/>
          <a:stretch>
            <a:fillRect/>
          </a:stretch>
        </p:blipFill>
        <p:spPr>
          <a:xfrm>
            <a:off x="6237337" y="3208460"/>
            <a:ext cx="5923085" cy="3546686"/>
          </a:xfrm>
          <a:prstGeom prst="rect">
            <a:avLst/>
          </a:prstGeom>
        </p:spPr>
      </p:pic>
    </p:spTree>
    <p:extLst>
      <p:ext uri="{BB962C8B-B14F-4D97-AF65-F5344CB8AC3E}">
        <p14:creationId xmlns:p14="http://schemas.microsoft.com/office/powerpoint/2010/main" val="290050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589085" y="153417"/>
            <a:ext cx="5371000" cy="839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latin typeface="Franklin Gothic Book" panose="020B0503020102020204" pitchFamily="34" charset="0"/>
              </a:rPr>
              <a:t>Activitate</a:t>
            </a:r>
            <a:endParaRPr lang="en-US" sz="3600" i="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230508" y="1075092"/>
            <a:ext cx="6972300" cy="5624646"/>
          </a:xfrm>
        </p:spPr>
        <p:txBody>
          <a:bodyPr>
            <a:normAutofit fontScale="85000" lnSpcReduction="20000"/>
          </a:bodyPr>
          <a:lstStyle/>
          <a:p>
            <a:pPr marL="342900" indent="-342900" algn="l">
              <a:buAutoNum type="arabicPeriod"/>
            </a:pPr>
            <a:r>
              <a:rPr lang="en-US" sz="2200" b="1"/>
              <a:t>Formați perechi</a:t>
            </a:r>
          </a:p>
          <a:p>
            <a:pPr marL="342900" indent="-342900" algn="l">
              <a:buAutoNum type="arabicPeriod"/>
            </a:pPr>
            <a:r>
              <a:rPr lang="en-US" sz="2200"/>
              <a:t>Toate </a:t>
            </a:r>
            <a:r>
              <a:rPr lang="en-US" sz="2200" b="1"/>
              <a:t>perechile să ia în considerare reformularea </a:t>
            </a:r>
            <a:r>
              <a:rPr lang="en-US" sz="2200"/>
              <a:t>următoarelor întrebări închise și transformarea lor în întrebări deschise:</a:t>
            </a:r>
          </a:p>
          <a:p>
            <a:pPr marL="457200" indent="-457200" algn="l">
              <a:buFont typeface="+mj-lt"/>
              <a:buAutoNum type="alphaLcParenR"/>
            </a:pPr>
            <a:r>
              <a:rPr lang="en-US" sz="2200"/>
              <a:t>Prima zi la serviciu: Ți-a plăcut prima zi?</a:t>
            </a:r>
          </a:p>
          <a:p>
            <a:pPr marL="457200" indent="-457200" algn="l">
              <a:buFont typeface="+mj-lt"/>
              <a:buAutoNum type="alphaLcParenR"/>
            </a:pPr>
            <a:endParaRPr lang="en-US" sz="2200"/>
          </a:p>
          <a:p>
            <a:pPr marL="457200" indent="-457200" algn="l">
              <a:buFont typeface="+mj-lt"/>
              <a:buAutoNum type="alphaLcParenR"/>
            </a:pPr>
            <a:r>
              <a:rPr lang="en-US" sz="2200"/>
              <a:t>Stil personal: Îți place să ieși în oraș? Te duci acasă după serviciu?</a:t>
            </a:r>
          </a:p>
          <a:p>
            <a:pPr marL="457200" indent="-457200" algn="l">
              <a:buFont typeface="+mj-lt"/>
              <a:buAutoNum type="alphaLcParenR"/>
            </a:pPr>
            <a:endParaRPr lang="en-US" sz="2200"/>
          </a:p>
          <a:p>
            <a:pPr marL="457200" indent="-457200" algn="l">
              <a:buFont typeface="+mj-lt"/>
              <a:buAutoNum type="alphaLcParenR"/>
            </a:pPr>
            <a:r>
              <a:rPr lang="en-US" sz="2200"/>
              <a:t>Stilul de învățare: Îți place trainingul?</a:t>
            </a:r>
          </a:p>
          <a:p>
            <a:pPr marL="457200" indent="-457200" algn="l">
              <a:buFont typeface="+mj-lt"/>
              <a:buAutoNum type="alphaLcParenR"/>
            </a:pPr>
            <a:endParaRPr lang="en-US" sz="2200"/>
          </a:p>
          <a:p>
            <a:pPr marL="457200" indent="-457200" algn="l">
              <a:buFont typeface="+mj-lt"/>
              <a:buAutoNum type="alphaLcParenR"/>
            </a:pPr>
            <a:r>
              <a:rPr lang="en-US" sz="2200"/>
              <a:t>Volumul de muncă: Reușești să faci totul?</a:t>
            </a:r>
          </a:p>
          <a:p>
            <a:pPr marL="457200" indent="-457200" algn="l">
              <a:buFont typeface="+mj-lt"/>
              <a:buAutoNum type="alphaLcParenR"/>
            </a:pPr>
            <a:endParaRPr lang="en-US" sz="2200"/>
          </a:p>
          <a:p>
            <a:pPr marL="457200" indent="-457200" algn="l">
              <a:buFont typeface="+mj-lt"/>
              <a:buAutoNum type="alphaLcParenR"/>
            </a:pPr>
            <a:r>
              <a:rPr lang="en-US" sz="2200"/>
              <a:t>Adaptare/integrare: Toată lumea te tratează corect?</a:t>
            </a:r>
          </a:p>
          <a:p>
            <a:pPr marL="457200" indent="-457200" algn="l">
              <a:buFont typeface="+mj-lt"/>
              <a:buAutoNum type="alphaLcParenR"/>
            </a:pPr>
            <a:endParaRPr lang="en-US" sz="2200"/>
          </a:p>
          <a:p>
            <a:pPr marL="457200" indent="-457200" algn="l">
              <a:buFont typeface="+mj-lt"/>
              <a:buAutoNum type="alphaLcParenR"/>
            </a:pPr>
            <a:r>
              <a:rPr lang="en-US" sz="2200"/>
              <a:t>Viața de familie: Totul este în regulă acasă?</a:t>
            </a:r>
          </a:p>
          <a:p>
            <a:pPr algn="l"/>
            <a:endParaRPr lang="en-US" sz="1800"/>
          </a:p>
          <a:p>
            <a:pPr algn="l"/>
            <a:r>
              <a:rPr lang="en-US" sz="2200"/>
              <a:t>3. </a:t>
            </a:r>
            <a:r>
              <a:rPr lang="en-US" sz="2200" b="1"/>
              <a:t>Împărtășește </a:t>
            </a:r>
            <a:r>
              <a:rPr lang="en-US" sz="2200"/>
              <a:t>răspunsurile tale!</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cstate="print">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r>
              <a:rPr lang="en-US">
                <a:solidFill>
                  <a:schemeClr val="bg1"/>
                </a:solidFill>
              </a:rPr>
              <a:t>INSERAȚI IMAGINEA AICI</a:t>
            </a:r>
            <a:endParaRPr lang="el-GR">
              <a:solidFill>
                <a:schemeClr val="bg1"/>
              </a:solidFill>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411822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467751"/>
            <a:ext cx="5371000"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Nu uitați!</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51692" y="2613747"/>
            <a:ext cx="6857999" cy="3927730"/>
          </a:xfrm>
        </p:spPr>
        <p:txBody>
          <a:bodyPr>
            <a:normAutofit/>
          </a:bodyPr>
          <a:lstStyle/>
          <a:p>
            <a:pPr algn="l"/>
            <a:r>
              <a:rPr lang="en-US"/>
              <a:t>Întrebările deschise sunt instrumente puternice de mentorat, deoarece pot stimula învățarea și reflecția. </a:t>
            </a:r>
          </a:p>
          <a:p>
            <a:pPr algn="l"/>
            <a:endParaRPr lang="en-US"/>
          </a:p>
          <a:p>
            <a:pPr algn="l"/>
            <a:endParaRPr lang="en-US"/>
          </a:p>
          <a:p>
            <a:pPr algn="l"/>
            <a:r>
              <a:rPr lang="en-US"/>
              <a:t>Spre deosebire de întrebările închise, care necesită un răspuns da sau nu, întrebările deschise invită la o explorare mai profundă, la înțelegere și feedback.</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cstate="print">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INSERAȚI IMAGINEA AICI</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385009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953250" y="2533651"/>
            <a:ext cx="4552950" cy="1295400"/>
          </a:xfrm>
        </p:spPr>
        <p:txBody>
          <a:bodyPr>
            <a:normAutofit/>
          </a:bodyPr>
          <a:lstStyle/>
          <a:p>
            <a:r>
              <a:rPr lang="en-US" sz="3600" b="1">
                <a:solidFill>
                  <a:schemeClr val="bg1"/>
                </a:solidFill>
                <a:latin typeface="Franklin Gothic Book" panose="020B0503020102020204" pitchFamily="34" charset="0"/>
              </a:rPr>
              <a:t>O pauză?</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062412" y="4419600"/>
            <a:ext cx="7702062" cy="2045427"/>
          </a:xfrm>
        </p:spPr>
        <p:txBody>
          <a:bodyPr>
            <a:normAutofit/>
          </a:bodyPr>
          <a:lstStyle/>
          <a:p>
            <a:pPr marL="0" indent="0" algn="ctr">
              <a:buNone/>
            </a:pPr>
            <a:r>
              <a:rPr lang="en-US" b="1">
                <a:solidFill>
                  <a:schemeClr val="bg1"/>
                </a:solidFill>
              </a:rPr>
              <a:t>Da, te rog!</a:t>
            </a:r>
            <a:endParaRPr lang="el-GR" b="1">
              <a:solidFill>
                <a:schemeClr val="bg1"/>
              </a:solidFill>
            </a:endParaRPr>
          </a:p>
        </p:txBody>
      </p:sp>
      <p:pic>
        <p:nvPicPr>
          <p:cNvPr id="5" name="Εικόνα 4"/>
          <p:cNvPicPr>
            <a:picLocks noChangeAspect="1"/>
          </p:cNvPicPr>
          <p:nvPr/>
        </p:nvPicPr>
        <p:blipFill>
          <a:blip r:embed="rId2"/>
          <a:stretch>
            <a:fillRect/>
          </a:stretch>
        </p:blipFill>
        <p:spPr>
          <a:xfrm>
            <a:off x="2414588" y="513800"/>
            <a:ext cx="2782399" cy="2782399"/>
          </a:xfrm>
          <a:prstGeom prst="rect">
            <a:avLst/>
          </a:prstGeom>
        </p:spPr>
      </p:pic>
    </p:spTree>
    <p:extLst>
      <p:ext uri="{BB962C8B-B14F-4D97-AF65-F5344CB8AC3E}">
        <p14:creationId xmlns:p14="http://schemas.microsoft.com/office/powerpoint/2010/main" val="597798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lvl="0">
              <a:defRPr/>
            </a:pPr>
            <a:r>
              <a:rPr lang="en-US" sz="3600">
                <a:solidFill>
                  <a:prstClr val="black"/>
                </a:solidFill>
                <a:latin typeface="Franklin Gothic Book" panose="020B0503020102020204" pitchFamily="34" charset="0"/>
              </a:rPr>
              <a:t>Răspunsul constructiv activ </a:t>
            </a:r>
            <a:endPar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n-US" sz="2000"/>
              <a:t>Înainte de următoarea activitate, să vedem câteva concepte suplimentare despre comunicare:</a:t>
            </a:r>
          </a:p>
          <a:p>
            <a:pPr algn="l"/>
            <a:endParaRPr lang="en-US" sz="2000"/>
          </a:p>
          <a:p>
            <a:pPr algn="l"/>
            <a:r>
              <a:rPr lang="en-US" sz="2000"/>
              <a:t>Răspunsul constructiv activ (ACR) este o tehnică simplă și ușor de înțeles care poate ajuta oamenii să-și îmbunătățească relațiile apropiate, permițând (de exemplu) mentorilor să răspundă mai activ și mai constructiv, observând și reflectând atunci când lucrurile merg bine pentru mentorizații lor. </a:t>
            </a:r>
          </a:p>
          <a:p>
            <a:pPr algn="l"/>
            <a:endParaRPr lang="en-US" sz="2000"/>
          </a:p>
          <a:p>
            <a:pPr algn="l"/>
            <a:r>
              <a:rPr lang="en-US" sz="2000"/>
              <a:t>Răspunsul constructiv activ începe cu ascultarea activă!</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262732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729034" y="179794"/>
            <a:ext cx="5371000" cy="839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Activitate</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589085" y="1207312"/>
            <a:ext cx="6493099" cy="5378126"/>
          </a:xfrm>
        </p:spPr>
        <p:txBody>
          <a:bodyPr>
            <a:normAutofit/>
          </a:bodyPr>
          <a:lstStyle/>
          <a:p>
            <a:pPr marL="342900" indent="-342900" algn="l">
              <a:buAutoNum type="arabicPeriod"/>
            </a:pPr>
            <a:r>
              <a:rPr lang="en-US" sz="2000" dirty="0"/>
              <a:t>Formatorul începe o poveste cu o frază introductivă. </a:t>
            </a:r>
          </a:p>
          <a:p>
            <a:pPr marL="342900" indent="-342900" algn="l">
              <a:buAutoNum type="arabicPeriod"/>
            </a:pPr>
            <a:r>
              <a:rPr lang="en-US" sz="2000" dirty="0"/>
              <a:t>Fiecare membru al echipei continuă adăugând o propoziție. Povestea trece rapid de la un membru la altul.</a:t>
            </a:r>
          </a:p>
          <a:p>
            <a:pPr marL="342900" indent="-342900" algn="l">
              <a:buAutoNum type="arabicPeriod"/>
            </a:pPr>
            <a:r>
              <a:rPr lang="en-US" sz="2000" dirty="0"/>
              <a:t>Ultimul participant spune întreaga poveste.</a:t>
            </a:r>
          </a:p>
          <a:p>
            <a:pPr marL="342900" indent="-342900" algn="l">
              <a:buAutoNum type="arabicPeriod"/>
            </a:pPr>
            <a:r>
              <a:rPr lang="en-US" sz="2000" dirty="0"/>
              <a:t>Feedback-ul activității. </a:t>
            </a:r>
          </a:p>
          <a:p>
            <a:pPr marL="342900" indent="-342900" algn="l">
              <a:buAutoNum type="arabicPeriod"/>
            </a:pPr>
            <a:endParaRPr lang="en-US" sz="2000" dirty="0"/>
          </a:p>
          <a:p>
            <a:pPr algn="l"/>
            <a:r>
              <a:rPr lang="en-US" sz="2000" b="1" i="1" dirty="0">
                <a:solidFill>
                  <a:srgbClr val="0070C0"/>
                </a:solidFill>
              </a:rPr>
              <a:t>Exemple de fraze de început: </a:t>
            </a:r>
          </a:p>
          <a:p>
            <a:pPr marL="342900" indent="-342900" algn="l">
              <a:buFont typeface="Arial" panose="020B0604020202020204" pitchFamily="34" charset="0"/>
              <a:buChar char="•"/>
            </a:pPr>
            <a:r>
              <a:rPr lang="en-US" sz="2000" b="1" i="1" dirty="0">
                <a:solidFill>
                  <a:srgbClr val="0070C0"/>
                </a:solidFill>
              </a:rPr>
              <a:t>„În această dimineață, mentoratul părea foarte supărat și îngrijorat”</a:t>
            </a:r>
          </a:p>
          <a:p>
            <a:pPr marL="342900" indent="-342900" algn="l">
              <a:buFont typeface="Arial" panose="020B0604020202020204" pitchFamily="34" charset="0"/>
              <a:buChar char="•"/>
            </a:pPr>
            <a:r>
              <a:rPr lang="en-US" sz="2000" b="1" i="1" dirty="0">
                <a:solidFill>
                  <a:srgbClr val="0070C0"/>
                </a:solidFill>
              </a:rPr>
              <a:t>„Coordonatorul de mentorat l-a chemat pe mentor în biroul său pentru a discuta mai multe despre acest lucru”.</a:t>
            </a:r>
          </a:p>
          <a:p>
            <a:pPr marL="342900" indent="-342900" algn="l">
              <a:buFont typeface="Arial" panose="020B0604020202020204" pitchFamily="34" charset="0"/>
              <a:buChar char="•"/>
            </a:pPr>
            <a:endParaRPr lang="en-US" sz="2000" dirty="0"/>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cstate="print">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INSERAȚI IMAGINEA AICI</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15899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7243396" y="1469781"/>
            <a:ext cx="3489813" cy="1295400"/>
          </a:xfrm>
        </p:spPr>
        <p:txBody>
          <a:bodyPr>
            <a:normAutofit/>
          </a:bodyPr>
          <a:lstStyle/>
          <a:p>
            <a:r>
              <a:rPr lang="en-US" sz="3600" b="1">
                <a:solidFill>
                  <a:schemeClr val="bg1"/>
                </a:solidFill>
                <a:latin typeface="Franklin Gothic Book" panose="020B0503020102020204" pitchFamily="34" charset="0"/>
              </a:rPr>
              <a:t>din nou:</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791808" y="3870089"/>
            <a:ext cx="7400192" cy="2785688"/>
          </a:xfrm>
        </p:spPr>
        <p:txBody>
          <a:bodyPr>
            <a:normAutofit/>
          </a:bodyPr>
          <a:lstStyle/>
          <a:p>
            <a:pPr marL="0" indent="0">
              <a:buNone/>
            </a:pPr>
            <a:endParaRPr lang="en-US">
              <a:solidFill>
                <a:schemeClr val="bg1"/>
              </a:solidFill>
            </a:endParaRPr>
          </a:p>
          <a:p>
            <a:pPr marL="0" indent="0">
              <a:buNone/>
            </a:pPr>
            <a:endParaRPr lang="en-US">
              <a:solidFill>
                <a:schemeClr val="bg1"/>
              </a:solidFill>
            </a:endParaRPr>
          </a:p>
          <a:p>
            <a:pPr marL="0" indent="0" algn="ctr">
              <a:buNone/>
            </a:pPr>
            <a:r>
              <a:rPr lang="en-US" sz="4400" b="1">
                <a:solidFill>
                  <a:schemeClr val="bg1"/>
                </a:solidFill>
              </a:rPr>
              <a:t>ascultarea activă este esențială </a:t>
            </a:r>
          </a:p>
        </p:txBody>
      </p:sp>
    </p:spTree>
    <p:extLst>
      <p:ext uri="{BB962C8B-B14F-4D97-AF65-F5344CB8AC3E}">
        <p14:creationId xmlns:p14="http://schemas.microsoft.com/office/powerpoint/2010/main" val="2975201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790580" y="100662"/>
            <a:ext cx="5371000" cy="839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Activitate</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58262" y="1127847"/>
            <a:ext cx="7170235" cy="4956430"/>
          </a:xfrm>
        </p:spPr>
        <p:txBody>
          <a:bodyPr>
            <a:normAutofit/>
          </a:bodyPr>
          <a:lstStyle/>
          <a:p>
            <a:pPr algn="l"/>
            <a:r>
              <a:rPr lang="en-US" sz="2000"/>
              <a:t>Introducere în activitatea de rezolvare a conflictelor</a:t>
            </a:r>
          </a:p>
          <a:p>
            <a:pPr algn="l"/>
            <a:endParaRPr lang="en-US" sz="2000"/>
          </a:p>
          <a:p>
            <a:pPr algn="l"/>
            <a:r>
              <a:rPr lang="en-US" sz="2000"/>
              <a:t>În programele de mentorat pot apărea conflicte care necesită rezolvarea problemelor . Conflictele sunt un rezultat natural al reunirii unor persoane diverse și al solicitării acestora să lucreze ca parteneri sau, în cazul mentoratului, ca mentori-mentorați. </a:t>
            </a:r>
          </a:p>
          <a:p>
            <a:pPr algn="l"/>
            <a:r>
              <a:rPr lang="en-US" sz="2000"/>
              <a:t>Pași pentru rezolvarea conflictelor</a:t>
            </a:r>
          </a:p>
          <a:p>
            <a:pPr algn="l"/>
            <a:r>
              <a:rPr lang="en-US" sz="2000"/>
              <a:t>Pasul 1: Identificați sursa conflictului. </a:t>
            </a:r>
          </a:p>
          <a:p>
            <a:pPr algn="l"/>
            <a:r>
              <a:rPr lang="en-US" sz="2000"/>
              <a:t>Pasul 2: Priviți dincolo de incident.</a:t>
            </a:r>
          </a:p>
          <a:p>
            <a:pPr algn="l"/>
            <a:r>
              <a:rPr lang="en-US" sz="2000"/>
              <a:t>Pasul 3: Solicitați soluții.</a:t>
            </a:r>
          </a:p>
          <a:p>
            <a:pPr algn="l"/>
            <a:r>
              <a:rPr lang="en-US" sz="2000"/>
              <a:t>Pasul 4: Identificați soluții pe care ambele părți în conflict le pot susține.</a:t>
            </a:r>
          </a:p>
          <a:p>
            <a:pPr algn="l"/>
            <a:r>
              <a:rPr lang="en-US" sz="2000"/>
              <a:t>Pasul 5: Acordul.</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cstate="print">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INSERAȚI IMAGINEA AICI</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350053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467751"/>
            <a:ext cx="5371000"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Activitate: studiu de caz</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69277" y="2613747"/>
            <a:ext cx="6858000" cy="3593622"/>
          </a:xfrm>
        </p:spPr>
        <p:txBody>
          <a:bodyPr>
            <a:normAutofit/>
          </a:bodyPr>
          <a:lstStyle/>
          <a:p>
            <a:pPr algn="l"/>
            <a:endParaRPr lang="en-US" sz="2000"/>
          </a:p>
          <a:p>
            <a:pPr algn="l"/>
            <a:endParaRPr lang="en-US" sz="2000"/>
          </a:p>
          <a:p>
            <a:pPr algn="l"/>
            <a:endParaRPr lang="en-US" sz="2000"/>
          </a:p>
          <a:p>
            <a:r>
              <a:rPr lang="en-US"/>
              <a:t>3 grupuri</a:t>
            </a:r>
          </a:p>
          <a:p>
            <a:r>
              <a:rPr lang="en-US"/>
              <a:t>1 studiu de caz</a:t>
            </a:r>
          </a:p>
          <a:p>
            <a:endParaRPr lang="en-US"/>
          </a:p>
          <a:p>
            <a:r>
              <a:rPr lang="en-US" b="1">
                <a:solidFill>
                  <a:schemeClr val="accent1">
                    <a:lumMod val="60000"/>
                    <a:lumOff val="40000"/>
                  </a:schemeClr>
                </a:solidFill>
              </a:rPr>
              <a:t>Discuție de 10 minute</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cstate="print">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INSERAȚI IMAGINEA AICI</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197742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570878"/>
            <a:ext cx="5371000" cy="10720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Activitate: studiu de caz</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96715" y="1916224"/>
            <a:ext cx="7311008" cy="4299938"/>
          </a:xfrm>
        </p:spPr>
        <p:txBody>
          <a:bodyPr>
            <a:normAutofit/>
          </a:bodyPr>
          <a:lstStyle/>
          <a:p>
            <a:pPr algn="l"/>
            <a:r>
              <a:rPr lang="en-US" sz="2000"/>
              <a:t>Cazul:</a:t>
            </a:r>
          </a:p>
          <a:p>
            <a:pPr algn="l"/>
            <a:r>
              <a:rPr lang="en-US" sz="2000"/>
              <a:t>„Sunteți coordonatorul unui program de mentorat destinat sprijinirii personalului nou angajat în penitenciare. Toate perechile de mentori au avut deja trei întâlniri și toată lumea pare foarte mulțumită. </a:t>
            </a:r>
          </a:p>
          <a:p>
            <a:pPr algn="l"/>
            <a:r>
              <a:rPr lang="en-US" sz="2000"/>
              <a:t>La un moment dat, primiți un mesaj de la un mentor și un alt mesaj de la mentoratul său, în care vă informează că trebuie să discute cu dvs. despre o neînțelegere și un conflict dintre ei. Ambii solicită o întâlnire cu dvs. pentru a discuta problema, fără a oferi mai multe informații despre aceasta. </a:t>
            </a:r>
          </a:p>
          <a:p>
            <a:pPr algn="l"/>
            <a:endParaRPr lang="en-US" sz="2000"/>
          </a:p>
          <a:p>
            <a:pPr algn="l"/>
            <a:r>
              <a:rPr lang="en-US" sz="2000" b="1"/>
              <a:t>Cum procedați? Cum vă pregătiți pentru întâlniri? Ce intenționați să le spuneți fiecăruia în timpul întâlnirii? Care vor fi lucrurile esențiale de reținut atunci când discutați cu fiecare dintre ei?” </a:t>
            </a:r>
          </a:p>
          <a:p>
            <a:pPr algn="l"/>
            <a:endParaRPr lang="en-US" sz="2000"/>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cstate="print">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INSERAȚI IMAGINEA AICI</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419332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3600">
                <a:latin typeface="Franklin Gothic Book" panose="020B0503020102020204" pitchFamily="34" charset="0"/>
              </a:rPr>
              <a:t>Introducere</a:t>
            </a:r>
            <a:endParaRPr lang="en-US" sz="3600" i="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3802311"/>
          </a:xfrm>
        </p:spPr>
        <p:txBody>
          <a:bodyPr>
            <a:normAutofit/>
          </a:bodyPr>
          <a:lstStyle/>
          <a:p>
            <a:pPr marL="0" indent="0">
              <a:buNone/>
            </a:pPr>
            <a:endParaRPr lang="en-US" sz="2000" b="0" i="0">
              <a:effectLst/>
            </a:endParaRPr>
          </a:p>
          <a:p>
            <a:pPr marL="0" indent="0">
              <a:buNone/>
            </a:pPr>
            <a:r>
              <a:rPr lang="en-US" sz="2000" b="0" i="0">
                <a:effectLst/>
              </a:rPr>
              <a:t>Să începem prin a face legătura între acest modul și cel anterior: </a:t>
            </a:r>
          </a:p>
          <a:p>
            <a:r>
              <a:rPr lang="en-US" sz="2000"/>
              <a:t>Modulul 1. </a:t>
            </a:r>
            <a:r>
              <a:rPr lang="en-US" sz="2000" b="1">
                <a:solidFill>
                  <a:srgbClr val="0070C0"/>
                </a:solidFill>
              </a:rPr>
              <a:t>Noțiuni fundamentale de mentorat</a:t>
            </a:r>
            <a:endParaRPr lang="en-US" sz="1800"/>
          </a:p>
          <a:p>
            <a:pPr algn="l"/>
            <a:endParaRPr lang="en-US" sz="1800"/>
          </a:p>
          <a:p>
            <a:r>
              <a:rPr lang="en-US" sz="2000" b="0" i="0">
                <a:effectLst/>
              </a:rPr>
              <a:t>Ce vă amintiți cel mai bine din conținutul modulului? </a:t>
            </a:r>
          </a:p>
          <a:p>
            <a:r>
              <a:rPr lang="en-US" sz="2000" b="0" i="0">
                <a:effectLst/>
              </a:rPr>
              <a:t>Aveți nevoie de clarificări înainte de a trece la modulul 2? Aveți nelămuriri?</a:t>
            </a:r>
          </a:p>
          <a:p>
            <a:pPr marL="0" indent="0" algn="l">
              <a:buNone/>
            </a:pPr>
            <a:endParaRPr lang="en-US" sz="2000" b="0" i="0">
              <a:effectLst/>
            </a:endParaRPr>
          </a:p>
          <a:p>
            <a:pPr marL="0" indent="0">
              <a:buNone/>
            </a:pPr>
            <a:endParaRPr lang="en-US" sz="1800" b="0" i="0">
              <a:effectLst/>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0" y="192491"/>
            <a:ext cx="1627773" cy="1755800"/>
          </a:xfrm>
          <a:prstGeom prst="rect">
            <a:avLst/>
          </a:prstGeom>
        </p:spPr>
      </p:pic>
    </p:spTree>
    <p:extLst>
      <p:ext uri="{BB962C8B-B14F-4D97-AF65-F5344CB8AC3E}">
        <p14:creationId xmlns:p14="http://schemas.microsoft.com/office/powerpoint/2010/main" val="381047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467751"/>
            <a:ext cx="5371000"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Activitate</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69277" y="2613747"/>
            <a:ext cx="6858000" cy="3593622"/>
          </a:xfrm>
        </p:spPr>
        <p:txBody>
          <a:bodyPr>
            <a:normAutofit/>
          </a:bodyPr>
          <a:lstStyle/>
          <a:p>
            <a:pPr algn="l"/>
            <a:endParaRPr lang="en-US" sz="2000"/>
          </a:p>
          <a:p>
            <a:pPr algn="l"/>
            <a:endParaRPr lang="en-US" sz="2000"/>
          </a:p>
          <a:p>
            <a:pPr algn="l"/>
            <a:endParaRPr lang="en-US" sz="2000"/>
          </a:p>
          <a:p>
            <a:r>
              <a:rPr lang="en-US" sz="3600" b="1">
                <a:solidFill>
                  <a:schemeClr val="accent6">
                    <a:lumMod val="75000"/>
                  </a:schemeClr>
                </a:solidFill>
              </a:rPr>
              <a:t>Să discutăm răspunsurile voastre!</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cstate="print">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INSERAȚI IMAGINEA AICI</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167822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790581" y="258325"/>
            <a:ext cx="5371000" cy="9489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Nu uitați!</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73734" y="1394713"/>
            <a:ext cx="6857999" cy="5041255"/>
          </a:xfrm>
        </p:spPr>
        <p:txBody>
          <a:bodyPr>
            <a:normAutofit/>
          </a:bodyPr>
          <a:lstStyle/>
          <a:p>
            <a:pPr algn="l"/>
            <a:r>
              <a:rPr lang="en-US"/>
              <a:t>În ceea ce privește conflictele dintre mentori și mentorați, coordonatorii ar trebui: </a:t>
            </a:r>
          </a:p>
          <a:p>
            <a:pPr algn="l"/>
            <a:endParaRPr lang="en-US"/>
          </a:p>
          <a:p>
            <a:pPr algn="l"/>
            <a:endParaRPr lang="en-US"/>
          </a:p>
          <a:p>
            <a:pPr marL="457200" indent="-457200" algn="l">
              <a:buAutoNum type="arabicPeriod"/>
            </a:pPr>
            <a:r>
              <a:rPr lang="en-US"/>
              <a:t>Aborda conflictul</a:t>
            </a:r>
          </a:p>
          <a:p>
            <a:pPr marL="457200" indent="-457200" algn="l">
              <a:buAutoNum type="arabicPeriod"/>
            </a:pPr>
            <a:r>
              <a:rPr lang="en-US"/>
              <a:t>Clarifica problema care a provocat conflictul</a:t>
            </a:r>
          </a:p>
          <a:p>
            <a:pPr marL="457200" indent="-457200" algn="l">
              <a:buAutoNum type="arabicPeriod"/>
            </a:pPr>
            <a:r>
              <a:rPr lang="en-US"/>
              <a:t>Reunească părțile implicate pentru a discuta</a:t>
            </a:r>
          </a:p>
          <a:p>
            <a:pPr marL="457200" indent="-457200" algn="l">
              <a:buAutoNum type="arabicPeriod"/>
            </a:pPr>
            <a:r>
              <a:rPr lang="en-US"/>
              <a:t>Identifica o soluție</a:t>
            </a:r>
          </a:p>
          <a:p>
            <a:pPr marL="457200" indent="-457200" algn="l">
              <a:buAutoNum type="arabicPeriod"/>
            </a:pPr>
            <a:r>
              <a:rPr lang="en-US"/>
              <a:t>Monitoriza și urmări</a:t>
            </a:r>
          </a:p>
          <a:p>
            <a:pPr marL="457200" indent="-457200" algn="l">
              <a:buAutoNum type="arabicPeriod"/>
            </a:pPr>
            <a:endParaRPr lang="en-US"/>
          </a:p>
          <a:p>
            <a:r>
              <a:rPr lang="en-US" b="1"/>
              <a:t>Ați mai adăuga ceva?</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cstate="print">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INSERAȚI IMAGINEA AICI</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3118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Franklin Gothic Book" panose="020B0503020102020204" pitchFamily="34" charset="0"/>
                <a:ea typeface="+mj-ea"/>
                <a:cs typeface="+mj-cs"/>
              </a:rPr>
              <a:t>Autoevaluare online</a:t>
            </a: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92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latin typeface="Franklin Gothic Book" panose="020B0503020102020204" pitchFamily="34" charset="0"/>
              </a:rPr>
              <a:t>Mulțumesc!</a:t>
            </a:r>
            <a:endParaRPr lang="en-US" sz="3600" b="0" i="0">
              <a:effectLst/>
              <a:latin typeface="Franklin Gothic Book" panose="020B0503020102020204" pitchFamily="34" charset="0"/>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720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Introducere</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3802311"/>
          </a:xfrm>
        </p:spPr>
        <p:txBody>
          <a:bodyPr>
            <a:normAutofit/>
          </a:bodyPr>
          <a:lstStyle/>
          <a:p>
            <a:pPr marL="0" indent="0" algn="l">
              <a:buNone/>
            </a:pPr>
            <a:r>
              <a:rPr lang="en-US" sz="2000" b="0" i="0">
                <a:effectLst/>
              </a:rPr>
              <a:t>Bine!</a:t>
            </a:r>
          </a:p>
          <a:p>
            <a:pPr marL="0" indent="0" algn="l">
              <a:buNone/>
            </a:pPr>
            <a:endParaRPr lang="en-US" sz="2000" b="0" i="0">
              <a:effectLst/>
            </a:endParaRPr>
          </a:p>
          <a:p>
            <a:pPr marL="0" indent="0" algn="l">
              <a:buNone/>
            </a:pPr>
            <a:r>
              <a:rPr lang="en-US" sz="2000" b="0" i="0">
                <a:effectLst/>
              </a:rPr>
              <a:t>Să continuăm cu </a:t>
            </a:r>
            <a:r>
              <a:rPr lang="en-US" sz="2000" b="1" i="0">
                <a:solidFill>
                  <a:schemeClr val="accent6">
                    <a:lumMod val="75000"/>
                  </a:schemeClr>
                </a:solidFill>
                <a:effectLst/>
              </a:rPr>
              <a:t>Modulul 2: Abilități de comunicare</a:t>
            </a:r>
          </a:p>
          <a:p>
            <a:pPr marL="0" indent="0" algn="l">
              <a:buNone/>
            </a:pPr>
            <a:endParaRPr lang="en-US" sz="2000"/>
          </a:p>
          <a:p>
            <a:pPr marL="0" indent="0" algn="l">
              <a:buNone/>
            </a:pPr>
            <a:r>
              <a:rPr lang="en-US" sz="2000"/>
              <a:t>Ați participat cu toții la partea online asincronă. </a:t>
            </a:r>
          </a:p>
          <a:p>
            <a:pPr marL="0" indent="0" algn="l">
              <a:buNone/>
            </a:pPr>
            <a:endParaRPr lang="en-US" sz="2000"/>
          </a:p>
          <a:p>
            <a:pPr marL="0" indent="0" algn="l">
              <a:buNone/>
            </a:pPr>
            <a:r>
              <a:rPr lang="en-US" sz="2000"/>
              <a:t>Aveți nelămuriri cu privire la conținut? Este ceva ce necesită clarificări și explicații suplimentare? </a:t>
            </a:r>
            <a:endParaRPr lang="en-US" sz="2000" b="0" i="0">
              <a:effectLst/>
            </a:endParaRPr>
          </a:p>
          <a:p>
            <a:pPr marL="0" indent="0">
              <a:buNone/>
            </a:pPr>
            <a:r>
              <a:rPr lang="en-US" sz="1800" b="0" i="0">
                <a:effectLst/>
              </a:rPr>
              <a:t>.</a:t>
            </a:r>
          </a:p>
          <a:p>
            <a:endParaRPr lang="el-G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483303"/>
            <a:ext cx="1627773" cy="1755800"/>
          </a:xfrm>
          <a:prstGeom prst="rect">
            <a:avLst/>
          </a:prstGeom>
        </p:spPr>
      </p:pic>
    </p:spTree>
    <p:extLst>
      <p:ext uri="{BB962C8B-B14F-4D97-AF65-F5344CB8AC3E}">
        <p14:creationId xmlns:p14="http://schemas.microsoft.com/office/powerpoint/2010/main" val="365468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1031080" y="1002330"/>
            <a:ext cx="1652075" cy="553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304483" y="762854"/>
            <a:ext cx="4225327" cy="10322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b="1">
                <a:latin typeface="Franklin Gothic Book" panose="020B0503020102020204" pitchFamily="34" charset="0"/>
              </a:rPr>
              <a:t>Concepte cheie</a:t>
            </a:r>
            <a:endParaRPr lang="en-US" sz="3600" b="1" i="0">
              <a:effectLst/>
              <a:latin typeface="Franklin Gothic Book" panose="020B0503020102020204" pitchFamily="34" charset="0"/>
            </a:endParaRP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1096947"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a:t>Ascultarea activă</a:t>
            </a:r>
          </a:p>
          <a:p>
            <a:endParaRPr lang="el-GR"/>
          </a:p>
        </p:txBody>
      </p:sp>
      <p:sp>
        <p:nvSpPr>
          <p:cNvPr id="9" name="Rectangle 8">
            <a:extLst>
              <a:ext uri="{FF2B5EF4-FFF2-40B4-BE49-F238E27FC236}">
                <a16:creationId xmlns:a16="http://schemas.microsoft.com/office/drawing/2014/main" id="{DE28DFD6-1F96-57D1-C613-89E7BE0A4FBE}"/>
              </a:ext>
            </a:extLst>
          </p:cNvPr>
          <p:cNvSpPr/>
          <p:nvPr/>
        </p:nvSpPr>
        <p:spPr>
          <a:xfrm flipV="1">
            <a:off x="11737992" y="-19014"/>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ubtitle 2">
            <a:extLst>
              <a:ext uri="{FF2B5EF4-FFF2-40B4-BE49-F238E27FC236}">
                <a16:creationId xmlns:a16="http://schemas.microsoft.com/office/drawing/2014/main" id="{1CE12FB5-D116-DEDD-A9BC-1684AE8A7BBE}"/>
              </a:ext>
            </a:extLst>
          </p:cNvPr>
          <p:cNvSpPr txBox="1">
            <a:spLocks/>
          </p:cNvSpPr>
          <p:nvPr/>
        </p:nvSpPr>
        <p:spPr>
          <a:xfrm>
            <a:off x="8177685"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a:t>Conflictele și rezolvarea conflictelor</a:t>
            </a:r>
            <a:endParaRPr lang="el-GR"/>
          </a:p>
        </p:txBody>
      </p:sp>
      <p:sp>
        <p:nvSpPr>
          <p:cNvPr id="13" name="Subtitle 2">
            <a:extLst>
              <a:ext uri="{FF2B5EF4-FFF2-40B4-BE49-F238E27FC236}">
                <a16:creationId xmlns:a16="http://schemas.microsoft.com/office/drawing/2014/main" id="{30CBA328-0B69-20E4-C2D9-B843A8C62817}"/>
              </a:ext>
            </a:extLst>
          </p:cNvPr>
          <p:cNvSpPr txBox="1">
            <a:spLocks/>
          </p:cNvSpPr>
          <p:nvPr/>
        </p:nvSpPr>
        <p:spPr>
          <a:xfrm>
            <a:off x="4637316" y="4574647"/>
            <a:ext cx="2910979" cy="1518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a:t>OARS </a:t>
            </a:r>
          </a:p>
          <a:p>
            <a:r>
              <a:rPr lang="en-US" sz="1800"/>
              <a:t>(Întrebări deschise, Afirmații, Ascultare reflexivă, Rezumat)</a:t>
            </a:r>
            <a:endParaRPr lang="el-GR"/>
          </a:p>
        </p:txBody>
      </p:sp>
      <p:sp>
        <p:nvSpPr>
          <p:cNvPr id="14" name="Oval 13">
            <a:extLst>
              <a:ext uri="{FF2B5EF4-FFF2-40B4-BE49-F238E27FC236}">
                <a16:creationId xmlns:a16="http://schemas.microsoft.com/office/drawing/2014/main" id="{7F3B68F6-B255-86DC-5F40-CF82BBF5731A}"/>
              </a:ext>
            </a:extLst>
          </p:cNvPr>
          <p:cNvSpPr/>
          <p:nvPr/>
        </p:nvSpPr>
        <p:spPr>
          <a:xfrm>
            <a:off x="1670064" y="25704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F7A7EC2D-B2D8-1382-FD86-1F0528DCD096}"/>
              </a:ext>
            </a:extLst>
          </p:cNvPr>
          <p:cNvSpPr/>
          <p:nvPr/>
        </p:nvSpPr>
        <p:spPr>
          <a:xfrm>
            <a:off x="5210433"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7A0FCC4F-A88E-313B-BF41-16E3419AA471}"/>
              </a:ext>
            </a:extLst>
          </p:cNvPr>
          <p:cNvSpPr/>
          <p:nvPr/>
        </p:nvSpPr>
        <p:spPr>
          <a:xfrm>
            <a:off x="8750802"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itle 1">
            <a:extLst>
              <a:ext uri="{FF2B5EF4-FFF2-40B4-BE49-F238E27FC236}">
                <a16:creationId xmlns:a16="http://schemas.microsoft.com/office/drawing/2014/main" id="{EE7D9F22-4907-721B-98AD-7D96B9CA24F8}"/>
              </a:ext>
            </a:extLst>
          </p:cNvPr>
          <p:cNvSpPr txBox="1">
            <a:spLocks/>
          </p:cNvSpPr>
          <p:nvPr/>
        </p:nvSpPr>
        <p:spPr>
          <a:xfrm>
            <a:off x="1670064" y="27228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1</a:t>
            </a:r>
            <a:endParaRPr lang="en-US" sz="3600" i="0">
              <a:solidFill>
                <a:schemeClr val="bg1"/>
              </a:solidFill>
              <a:effectLst/>
              <a:latin typeface="Franklin Gothic Book" panose="020B0503020102020204" pitchFamily="34" charset="0"/>
            </a:endParaRPr>
          </a:p>
        </p:txBody>
      </p:sp>
      <p:sp>
        <p:nvSpPr>
          <p:cNvPr id="19" name="Title 1">
            <a:extLst>
              <a:ext uri="{FF2B5EF4-FFF2-40B4-BE49-F238E27FC236}">
                <a16:creationId xmlns:a16="http://schemas.microsoft.com/office/drawing/2014/main" id="{B31E6149-679C-C643-55A8-FD39B2636FDC}"/>
              </a:ext>
            </a:extLst>
          </p:cNvPr>
          <p:cNvSpPr txBox="1">
            <a:spLocks/>
          </p:cNvSpPr>
          <p:nvPr/>
        </p:nvSpPr>
        <p:spPr>
          <a:xfrm>
            <a:off x="5233879"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2</a:t>
            </a:r>
            <a:endParaRPr lang="en-US" sz="3600" i="0">
              <a:solidFill>
                <a:schemeClr val="bg1"/>
              </a:solidFill>
              <a:effectLst/>
              <a:latin typeface="Franklin Gothic Book" panose="020B0503020102020204" pitchFamily="34" charset="0"/>
            </a:endParaRPr>
          </a:p>
        </p:txBody>
      </p:sp>
      <p:sp>
        <p:nvSpPr>
          <p:cNvPr id="20" name="Title 1">
            <a:extLst>
              <a:ext uri="{FF2B5EF4-FFF2-40B4-BE49-F238E27FC236}">
                <a16:creationId xmlns:a16="http://schemas.microsoft.com/office/drawing/2014/main" id="{44BEE356-893E-9150-C7E3-A19686CA1CAA}"/>
              </a:ext>
            </a:extLst>
          </p:cNvPr>
          <p:cNvSpPr txBox="1">
            <a:spLocks/>
          </p:cNvSpPr>
          <p:nvPr/>
        </p:nvSpPr>
        <p:spPr>
          <a:xfrm>
            <a:off x="8775477"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3</a:t>
            </a:r>
            <a:endParaRPr lang="en-US" sz="3600" i="0">
              <a:solidFill>
                <a:schemeClr val="bg1"/>
              </a:solidFill>
              <a:effectLst/>
              <a:latin typeface="Franklin Gothic Book" panose="020B0503020102020204" pitchFamily="34" charset="0"/>
            </a:endParaRPr>
          </a:p>
        </p:txBody>
      </p:sp>
      <p:sp>
        <p:nvSpPr>
          <p:cNvPr id="21" name="Rectangle 20">
            <a:extLst>
              <a:ext uri="{FF2B5EF4-FFF2-40B4-BE49-F238E27FC236}">
                <a16:creationId xmlns:a16="http://schemas.microsoft.com/office/drawing/2014/main" id="{04E98390-5203-5A69-D764-D872A786A1AA}"/>
              </a:ext>
            </a:extLst>
          </p:cNvPr>
          <p:cNvSpPr/>
          <p:nvPr/>
        </p:nvSpPr>
        <p:spPr>
          <a:xfrm flipV="1">
            <a:off x="398304" y="-9507"/>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a:stretch>
            <a:fillRect/>
          </a:stretch>
        </p:blipFill>
        <p:spPr>
          <a:xfrm>
            <a:off x="10110219" y="39282"/>
            <a:ext cx="1627773" cy="1755800"/>
          </a:xfrm>
          <a:prstGeom prst="rect">
            <a:avLst/>
          </a:prstGeom>
        </p:spPr>
      </p:pic>
    </p:spTree>
    <p:extLst>
      <p:ext uri="{BB962C8B-B14F-4D97-AF65-F5344CB8AC3E}">
        <p14:creationId xmlns:p14="http://schemas.microsoft.com/office/powerpoint/2010/main" val="196745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Etape</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95654" y="2460177"/>
            <a:ext cx="10955216" cy="3802311"/>
          </a:xfrm>
        </p:spPr>
        <p:txBody>
          <a:bodyPr>
            <a:normAutofit lnSpcReduction="10000"/>
          </a:bodyPr>
          <a:lstStyle/>
          <a:p>
            <a:pPr marL="0" indent="0" algn="l">
              <a:buNone/>
            </a:pPr>
            <a:r>
              <a:rPr lang="en-US" sz="2000" b="1">
                <a:solidFill>
                  <a:srgbClr val="00B050"/>
                </a:solidFill>
              </a:rPr>
              <a:t>Să aruncăm o privire rapidă asupra comunicării eficiente</a:t>
            </a:r>
          </a:p>
          <a:p>
            <a:pPr algn="l"/>
            <a:endParaRPr lang="en-US" sz="2000"/>
          </a:p>
          <a:p>
            <a:pPr algn="l"/>
            <a:r>
              <a:rPr lang="en-US" sz="2000"/>
              <a:t>Comunicarea eficientă înseamnă că ideile și conceptele sunt ascultate și că oamenii acționează în consecință. Înseamnă, de asemenea, că oamenii sunt capabili să asculte, să înțeleagă și să acționeze în funcție de ceea ce spun ceilalți. </a:t>
            </a:r>
          </a:p>
          <a:p>
            <a:pPr algn="l"/>
            <a:endParaRPr lang="en-US" sz="2000"/>
          </a:p>
          <a:p>
            <a:pPr algn="l"/>
            <a:r>
              <a:rPr lang="en-US" sz="2000"/>
              <a:t>Comunicarea eficientă este abilitatea de a purta o conversație cu o altă persoană într-un mod captivant, concentrat, consecvent și care oferă valoare. Comunicarea eficientă implică două sau mai multe persoane care pot să-și exprime clar intenția și să înțeleagă obiectivul sau scopul conversației.</a:t>
            </a:r>
          </a:p>
          <a:p>
            <a:pPr algn="l"/>
            <a:endParaRPr lang="en-US" sz="2000"/>
          </a:p>
          <a:p>
            <a:pPr algn="l"/>
            <a:r>
              <a:rPr lang="en-US" sz="2000"/>
              <a:t>Aceste definiții implică </a:t>
            </a:r>
            <a:r>
              <a:rPr lang="en-US" sz="2000" b="1"/>
              <a:t>anumite bariere </a:t>
            </a:r>
            <a:r>
              <a:rPr lang="en-US" sz="2000"/>
              <a:t>în calea comunicării, pe care trebuie să le depășim pentru ca aceasta să fie eficientă.</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247358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665302" y="1478574"/>
            <a:ext cx="5281246" cy="1295400"/>
          </a:xfrm>
        </p:spPr>
        <p:txBody>
          <a:bodyPr>
            <a:normAutofit/>
          </a:bodyPr>
          <a:lstStyle/>
          <a:p>
            <a:r>
              <a:rPr lang="en-US" sz="3600" b="1">
                <a:solidFill>
                  <a:schemeClr val="bg1"/>
                </a:solidFill>
                <a:latin typeface="Franklin Gothic Book" panose="020B0503020102020204" pitchFamily="34" charset="0"/>
              </a:rPr>
              <a:t>Activitate privind barierele</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580793" y="3870089"/>
            <a:ext cx="7244862" cy="2363657"/>
          </a:xfrm>
        </p:spPr>
        <p:txBody>
          <a:bodyPr>
            <a:normAutofit fontScale="92500"/>
          </a:bodyPr>
          <a:lstStyle/>
          <a:p>
            <a:pPr marL="0" indent="0">
              <a:buNone/>
            </a:pPr>
            <a:r>
              <a:rPr lang="en-US">
                <a:solidFill>
                  <a:schemeClr val="bg1"/>
                </a:solidFill>
              </a:rPr>
              <a:t>Să facem un brainstorming privind potențialele bariere pentru comunicarea eficientă între următoarele perechi:</a:t>
            </a:r>
          </a:p>
          <a:p>
            <a:pPr marL="0" indent="0">
              <a:buNone/>
            </a:pPr>
            <a:r>
              <a:rPr lang="en-US">
                <a:solidFill>
                  <a:schemeClr val="bg1"/>
                </a:solidFill>
              </a:rPr>
              <a:t>1. Mentor-mentorat</a:t>
            </a:r>
          </a:p>
          <a:p>
            <a:pPr marL="0" indent="0">
              <a:buNone/>
            </a:pPr>
            <a:r>
              <a:rPr lang="en-US">
                <a:solidFill>
                  <a:schemeClr val="bg1"/>
                </a:solidFill>
              </a:rPr>
              <a:t>2. Mentor-coordonator</a:t>
            </a:r>
          </a:p>
          <a:p>
            <a:pPr marL="0" indent="0">
              <a:buNone/>
            </a:pPr>
            <a:r>
              <a:rPr lang="en-US">
                <a:solidFill>
                  <a:schemeClr val="bg1"/>
                </a:solidFill>
              </a:rPr>
              <a:t>3. Mentorat - coordonator.</a:t>
            </a:r>
          </a:p>
        </p:txBody>
      </p:sp>
    </p:spTree>
    <p:extLst>
      <p:ext uri="{BB962C8B-B14F-4D97-AF65-F5344CB8AC3E}">
        <p14:creationId xmlns:p14="http://schemas.microsoft.com/office/powerpoint/2010/main" val="204085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665302" y="1478574"/>
            <a:ext cx="5281246" cy="1295400"/>
          </a:xfrm>
        </p:spPr>
        <p:txBody>
          <a:bodyPr>
            <a:normAutofit/>
          </a:bodyPr>
          <a:lstStyle/>
          <a:p>
            <a:r>
              <a:rPr lang="en-US" sz="3600" b="1">
                <a:solidFill>
                  <a:schemeClr val="bg1"/>
                </a:solidFill>
                <a:latin typeface="Franklin Gothic Book" panose="020B0503020102020204" pitchFamily="34" charset="0"/>
              </a:rPr>
              <a:t>Bariere potențiale:</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580793" y="3870089"/>
            <a:ext cx="7244862" cy="2363657"/>
          </a:xfrm>
        </p:spPr>
        <p:txBody>
          <a:bodyPr>
            <a:normAutofit fontScale="92500" lnSpcReduction="20000"/>
          </a:bodyPr>
          <a:lstStyle/>
          <a:p>
            <a:r>
              <a:rPr lang="en-US">
                <a:solidFill>
                  <a:schemeClr val="bg1"/>
                </a:solidFill>
              </a:rPr>
              <a:t>Bariere fizice de comunicare, cum ar fi distanțarea socială, munca la distanță, ușile închise ale birourilor etc.</a:t>
            </a:r>
          </a:p>
          <a:p>
            <a:r>
              <a:rPr lang="en-US">
                <a:solidFill>
                  <a:schemeClr val="bg1"/>
                </a:solidFill>
              </a:rPr>
              <a:t>Bariere emoționale de comunicare rezultate din emoții precum neîncrederea și frica.</a:t>
            </a:r>
          </a:p>
          <a:p>
            <a:r>
              <a:rPr lang="en-US">
                <a:solidFill>
                  <a:schemeClr val="bg1"/>
                </a:solidFill>
              </a:rPr>
              <a:t>Bariere de comunicare lingvistică care se referă la modul în care o persoană vorbește atât verbal, cât și nonverbal.</a:t>
            </a:r>
          </a:p>
        </p:txBody>
      </p:sp>
    </p:spTree>
    <p:extLst>
      <p:ext uri="{BB962C8B-B14F-4D97-AF65-F5344CB8AC3E}">
        <p14:creationId xmlns:p14="http://schemas.microsoft.com/office/powerpoint/2010/main" val="324355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7243396" y="1469781"/>
            <a:ext cx="3489813" cy="1295400"/>
          </a:xfrm>
        </p:spPr>
        <p:txBody>
          <a:bodyPr>
            <a:normAutofit fontScale="90000"/>
          </a:bodyPr>
          <a:lstStyle/>
          <a:p>
            <a:r>
              <a:rPr lang="en-US" sz="3600" b="1">
                <a:solidFill>
                  <a:schemeClr val="bg1"/>
                </a:solidFill>
                <a:latin typeface="Franklin Gothic Book" panose="020B0503020102020204" pitchFamily="34" charset="0"/>
              </a:rPr>
              <a:t>Depășirea barierelor prin:</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791808" y="3870089"/>
            <a:ext cx="7400192" cy="2785688"/>
          </a:xfrm>
        </p:spPr>
        <p:txBody>
          <a:bodyPr>
            <a:normAutofit fontScale="55000" lnSpcReduction="20000"/>
          </a:bodyPr>
          <a:lstStyle/>
          <a:p>
            <a:pPr marL="0" indent="0">
              <a:buNone/>
            </a:pPr>
            <a:endParaRPr lang="en-US">
              <a:solidFill>
                <a:schemeClr val="bg1"/>
              </a:solidFill>
            </a:endParaRPr>
          </a:p>
          <a:p>
            <a:r>
              <a:rPr lang="en-US" sz="3300">
                <a:solidFill>
                  <a:schemeClr val="bg1"/>
                </a:solidFill>
              </a:rPr>
              <a:t>verificarea dacă este momentul și locul potrivit pentru a comunica cu persoana respectivă</a:t>
            </a:r>
          </a:p>
          <a:p>
            <a:r>
              <a:rPr lang="en-US" sz="3300">
                <a:solidFill>
                  <a:schemeClr val="bg1"/>
                </a:solidFill>
              </a:rPr>
              <a:t>fiind clar și folosind un limbaj pe care persoana îl înțelege</a:t>
            </a:r>
          </a:p>
          <a:p>
            <a:r>
              <a:rPr lang="en-US" sz="3300">
                <a:solidFill>
                  <a:schemeClr val="bg1"/>
                </a:solidFill>
              </a:rPr>
              <a:t>comunicând un singur lucru pe rând</a:t>
            </a:r>
          </a:p>
          <a:p>
            <a:r>
              <a:rPr lang="en-US" sz="3300">
                <a:solidFill>
                  <a:schemeClr val="bg1"/>
                </a:solidFill>
              </a:rPr>
              <a:t>respectarea dorinței persoanei de a nu comunica</a:t>
            </a:r>
          </a:p>
          <a:p>
            <a:r>
              <a:rPr lang="en-US" sz="3300">
                <a:solidFill>
                  <a:schemeClr val="bg1"/>
                </a:solidFill>
              </a:rPr>
              <a:t>verificarea faptului că persoana v-a înțeles corect</a:t>
            </a:r>
          </a:p>
          <a:p>
            <a:r>
              <a:rPr lang="en-US" sz="3300">
                <a:solidFill>
                  <a:schemeClr val="bg1"/>
                </a:solidFill>
              </a:rPr>
              <a:t>comunicarea într-un loc fără distrageri</a:t>
            </a:r>
          </a:p>
          <a:p>
            <a:r>
              <a:rPr lang="en-US" sz="3300">
                <a:solidFill>
                  <a:schemeClr val="bg1"/>
                </a:solidFill>
              </a:rPr>
              <a:t>recunoaște orice reacție emoțională a persoanei.</a:t>
            </a:r>
          </a:p>
        </p:txBody>
      </p:sp>
    </p:spTree>
    <p:extLst>
      <p:ext uri="{BB962C8B-B14F-4D97-AF65-F5344CB8AC3E}">
        <p14:creationId xmlns:p14="http://schemas.microsoft.com/office/powerpoint/2010/main" val="2790940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6D730E271E8F4DA956E400259CAAFD" ma:contentTypeVersion="15" ma:contentTypeDescription="Create a new document." ma:contentTypeScope="" ma:versionID="784a0f90e99058ad015210b5a0c1bc26">
  <xsd:schema xmlns:xsd="http://www.w3.org/2001/XMLSchema" xmlns:xs="http://www.w3.org/2001/XMLSchema" xmlns:p="http://schemas.microsoft.com/office/2006/metadata/properties" xmlns:ns2="0bd02c47-7657-498f-a2be-d7ff3ac03674" xmlns:ns3="ad13fdc3-0444-4f55-897d-bd2b52edf2ee" targetNamespace="http://schemas.microsoft.com/office/2006/metadata/properties" ma:root="true" ma:fieldsID="1f30068839d1f62f8f63338ac30d42e6" ns2:_="" ns3:_="">
    <xsd:import namespace="0bd02c47-7657-498f-a2be-d7ff3ac03674"/>
    <xsd:import namespace="ad13fdc3-0444-4f55-897d-bd2b52edf2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02c47-7657-498f-a2be-d7ff3ac03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db98f44-1da0-42b7-b2c7-4323d9932be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3fdc3-0444-4f55-897d-bd2b52edf2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6bf9a5-81d3-41b9-baf5-d91bd5b25a3b}" ma:internalName="TaxCatchAll" ma:showField="CatchAllData" ma:web="ad13fdc3-0444-4f55-897d-bd2b52edf2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13fdc3-0444-4f55-897d-bd2b52edf2ee" xsi:nil="true"/>
    <lcf76f155ced4ddcb4097134ff3c332f xmlns="0bd02c47-7657-498f-a2be-d7ff3ac036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61644D-867C-41BE-8168-F8489DFF0BE7}"/>
</file>

<file path=customXml/itemProps2.xml><?xml version="1.0" encoding="utf-8"?>
<ds:datastoreItem xmlns:ds="http://schemas.openxmlformats.org/officeDocument/2006/customXml" ds:itemID="{BB9C600D-B2AE-45F3-AD43-5BD804EA7C29}">
  <ds:schemaRefs>
    <ds:schemaRef ds:uri="http://schemas.microsoft.com/sharepoint/v3/contenttype/forms"/>
  </ds:schemaRefs>
</ds:datastoreItem>
</file>

<file path=customXml/itemProps3.xml><?xml version="1.0" encoding="utf-8"?>
<ds:datastoreItem xmlns:ds="http://schemas.openxmlformats.org/officeDocument/2006/customXml" ds:itemID="{F64FA9FC-EBB5-4E3F-B35E-D608AF80AB06}">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 ds:uri="http://www.w3.org/XML/1998/namespace"/>
    <ds:schemaRef ds:uri="ad13fdc3-0444-4f55-897d-bd2b52edf2ee"/>
    <ds:schemaRef ds:uri="0bd02c47-7657-498f-a2be-d7ff3ac0367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TotalTime>
  <Words>1819</Words>
  <Application>Microsoft Office PowerPoint</Application>
  <PresentationFormat>Widescreen</PresentationFormat>
  <Paragraphs>241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Franklin Gothic Book</vt:lpstr>
      <vt:lpstr>Franklin Gothic Demi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Activitate privind barierele</vt:lpstr>
      <vt:lpstr>Bariere potențiale:</vt:lpstr>
      <vt:lpstr>Depășirea barierelor prin:</vt:lpstr>
      <vt:lpstr>Depășirea barierelor prin: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pauză?</vt:lpstr>
      <vt:lpstr>PowerPoint Presentation</vt:lpstr>
      <vt:lpstr>PowerPoint Presentation</vt:lpstr>
      <vt:lpstr>din nou: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Dionysia Toufexi</dc:creator>
  <cp:keywords>, docId:36278102204B61DC42F107DE3249D530</cp:keywords>
  <cp:lastModifiedBy>bela szuroka</cp:lastModifiedBy>
  <cp:revision>5</cp:revision>
  <dcterms:created xsi:type="dcterms:W3CDTF">2023-01-05T08:33:01Z</dcterms:created>
  <dcterms:modified xsi:type="dcterms:W3CDTF">2025-09-27T06:34:25Z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0x010100F96D730E271E8F4DA956E400259CAAFD</vt:lpwstr>
  </property>
  <property fmtid="{D5CDD505-2E9C-101B-9397-08002B2CF9AE}" pid="3" name="MediaServiceImageTags">
    <vt:lpwstr/>
  </property>
</Properties>
</file>