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8288000" cy="10287000"/>
  <p:notesSz cx="6858000" cy="9144000"/>
  <p:embeddedFontLst>
    <p:embeddedFont>
      <p:font typeface="Archivo Black" panose="020B0604020202020204" charset="0"/>
      <p:regular r:id="rId35"/>
    </p:embeddedFont>
    <p:embeddedFont>
      <p:font typeface="Helios Extended" panose="020B0604020202020204" charset="0"/>
      <p:regular r:id="rId36"/>
    </p:embeddedFont>
    <p:embeddedFont>
      <p:font typeface="Helios Extended Bold" panose="020B0604020202020204" charset="0"/>
      <p:regular r:id="rId37"/>
    </p:embeddedFont>
    <p:embeddedFont>
      <p:font typeface="League Spartan" panose="020B0604020202020204" charset="0"/>
      <p:regular r:id="rId38"/>
    </p:embeddedFont>
    <p:embeddedFont>
      <p:font typeface="Poppins" panose="00000500000000000000" pitchFamily="2" charset="0"/>
      <p:regular r:id="rId39"/>
      <p:bold r:id="rId40"/>
      <p:italic r:id="rId41"/>
      <p:boldItalic r:id="rId42"/>
    </p:embeddedFont>
    <p:embeddedFont>
      <p:font typeface="Poppins Bold" panose="00000800000000000000"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23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Klik for at redigere mastertitlens stil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for at redigere Master-tekststile</a:t>
            </a:r>
          </a:p>
          <a:p>
            <a:pPr lvl="1"/>
            <a:r>
              <a:rPr lang="en-US"/>
              <a:t>Andet niveau</a:t>
            </a:r>
          </a:p>
          <a:p>
            <a:pPr lvl="2"/>
            <a:r>
              <a:rPr lang="en-US"/>
              <a:t>Tredje niveau</a:t>
            </a:r>
          </a:p>
          <a:p>
            <a:pPr lvl="3"/>
            <a:r>
              <a:rPr lang="en-US"/>
              <a:t>Fjerde niveau</a:t>
            </a:r>
          </a:p>
          <a:p>
            <a:pPr lvl="4"/>
            <a:r>
              <a:rPr lang="en-US"/>
              <a:t>Femte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svg"/><Relationship Id="rId4" Type="http://schemas.openxmlformats.org/officeDocument/2006/relationships/image" Target="../media/image3.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sv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sv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sv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4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4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4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9.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1.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s://faengselsforbundet.dk"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s://faengselsforbundet.dk"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984223" y="1342734"/>
            <a:ext cx="11876564" cy="2509456"/>
          </a:xfrm>
          <a:prstGeom prst="rect">
            <a:avLst/>
          </a:prstGeom>
        </p:spPr>
        <p:txBody>
          <a:bodyPr lIns="0" tIns="0" rIns="0" bIns="0" rtlCol="0" anchor="t">
            <a:spAutoFit/>
          </a:bodyPr>
          <a:lstStyle/>
          <a:p>
            <a:pPr algn="ctr">
              <a:lnSpc>
                <a:spcPts val="10081"/>
              </a:lnSpc>
            </a:pPr>
            <a:r>
              <a:rPr lang="en-US" sz="7201" spc="828">
                <a:solidFill>
                  <a:srgbClr val="365679"/>
                </a:solidFill>
                <a:latin typeface="League Spartan"/>
                <a:ea typeface="League Spartan"/>
                <a:cs typeface="League Spartan"/>
                <a:sym typeface="League Spartan"/>
              </a:rPr>
              <a:t>GRUNDLÆGGENDE OM MENTORSKAB</a:t>
            </a:r>
          </a:p>
        </p:txBody>
      </p:sp>
      <p:sp>
        <p:nvSpPr>
          <p:cNvPr id="3" name="Freeform 3"/>
          <p:cNvSpPr/>
          <p:nvPr/>
        </p:nvSpPr>
        <p:spPr>
          <a:xfrm rot="5400000">
            <a:off x="-1705353" y="1578863"/>
            <a:ext cx="6268440" cy="3110713"/>
          </a:xfrm>
          <a:custGeom>
            <a:avLst/>
            <a:gdLst/>
            <a:ahLst/>
            <a:cxnLst/>
            <a:rect l="l" t="t" r="r" b="b"/>
            <a:pathLst>
              <a:path w="6268440" h="3110713">
                <a:moveTo>
                  <a:pt x="0" y="0"/>
                </a:moveTo>
                <a:lnTo>
                  <a:pt x="6268440" y="0"/>
                </a:lnTo>
                <a:lnTo>
                  <a:pt x="6268440" y="3110714"/>
                </a:lnTo>
                <a:lnTo>
                  <a:pt x="0" y="3110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TextBox 4"/>
          <p:cNvSpPr txBox="1"/>
          <p:nvPr/>
        </p:nvSpPr>
        <p:spPr>
          <a:xfrm>
            <a:off x="5408178" y="-1975"/>
            <a:ext cx="8115300" cy="1559557"/>
          </a:xfrm>
          <a:prstGeom prst="rect">
            <a:avLst/>
          </a:prstGeom>
        </p:spPr>
        <p:txBody>
          <a:bodyPr lIns="0" tIns="0" rIns="0" bIns="0" rtlCol="0" anchor="t">
            <a:spAutoFit/>
          </a:bodyPr>
          <a:lstStyle/>
          <a:p>
            <a:pPr algn="ctr">
              <a:lnSpc>
                <a:spcPts val="12740"/>
              </a:lnSpc>
            </a:pPr>
            <a:r>
              <a:rPr lang="en-US" sz="9100" spc="455">
                <a:solidFill>
                  <a:srgbClr val="0B1320"/>
                </a:solidFill>
                <a:latin typeface="League Spartan"/>
                <a:ea typeface="League Spartan"/>
                <a:cs typeface="League Spartan"/>
                <a:sym typeface="League Spartan"/>
              </a:rPr>
              <a:t>MODUL I </a:t>
            </a:r>
          </a:p>
        </p:txBody>
      </p:sp>
      <p:sp>
        <p:nvSpPr>
          <p:cNvPr id="5" name="TextBox 5"/>
          <p:cNvSpPr txBox="1"/>
          <p:nvPr/>
        </p:nvSpPr>
        <p:spPr>
          <a:xfrm>
            <a:off x="6856477" y="7888452"/>
            <a:ext cx="4575045" cy="441325"/>
          </a:xfrm>
          <a:prstGeom prst="rect">
            <a:avLst/>
          </a:prstGeom>
        </p:spPr>
        <p:txBody>
          <a:bodyPr lIns="0" tIns="0" rIns="0" bIns="0" rtlCol="0" anchor="t">
            <a:spAutoFit/>
          </a:bodyPr>
          <a:lstStyle/>
          <a:p>
            <a:pPr algn="ctr">
              <a:lnSpc>
                <a:spcPts val="3499"/>
              </a:lnSpc>
            </a:pPr>
            <a:r>
              <a:rPr lang="en-US" sz="2499">
                <a:solidFill>
                  <a:srgbClr val="0B1320"/>
                </a:solidFill>
                <a:latin typeface="Helios Extended"/>
                <a:ea typeface="Helios Extended"/>
                <a:cs typeface="Helios Extended"/>
                <a:sym typeface="Helios Extended"/>
              </a:rPr>
              <a:t> https://m4pris-project.eu/</a:t>
            </a:r>
          </a:p>
        </p:txBody>
      </p:sp>
      <p:sp>
        <p:nvSpPr>
          <p:cNvPr id="6" name="Freeform 6"/>
          <p:cNvSpPr/>
          <p:nvPr/>
        </p:nvSpPr>
        <p:spPr>
          <a:xfrm>
            <a:off x="7778610" y="4121832"/>
            <a:ext cx="2585702" cy="3538969"/>
          </a:xfrm>
          <a:custGeom>
            <a:avLst/>
            <a:gdLst/>
            <a:ahLst/>
            <a:cxnLst/>
            <a:rect l="l" t="t" r="r" b="b"/>
            <a:pathLst>
              <a:path w="2585702" h="3538969">
                <a:moveTo>
                  <a:pt x="0" y="0"/>
                </a:moveTo>
                <a:lnTo>
                  <a:pt x="2585702" y="0"/>
                </a:lnTo>
                <a:lnTo>
                  <a:pt x="2585702" y="3538968"/>
                </a:lnTo>
                <a:lnTo>
                  <a:pt x="0" y="3538968"/>
                </a:lnTo>
                <a:lnTo>
                  <a:pt x="0" y="0"/>
                </a:lnTo>
                <a:close/>
              </a:path>
            </a:pathLst>
          </a:custGeom>
          <a:blipFill>
            <a:blip r:embed="rId4"/>
            <a:stretch>
              <a:fillRect l="-66611" t="-44689" r="-68496" b="-27089"/>
            </a:stretch>
          </a:blipFill>
        </p:spPr>
        <p:txBody>
          <a:bodyPr/>
          <a:lstStyle/>
          <a:p>
            <a:endParaRPr lang="da-DK"/>
          </a:p>
        </p:txBody>
      </p:sp>
      <p:sp>
        <p:nvSpPr>
          <p:cNvPr id="7" name="Freeform 7"/>
          <p:cNvSpPr/>
          <p:nvPr/>
        </p:nvSpPr>
        <p:spPr>
          <a:xfrm>
            <a:off x="8104698" y="844284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8" name="AutoShape 8"/>
          <p:cNvSpPr/>
          <p:nvPr/>
        </p:nvSpPr>
        <p:spPr>
          <a:xfrm flipV="1">
            <a:off x="14500306" y="8998396"/>
            <a:ext cx="0" cy="1257427"/>
          </a:xfrm>
          <a:prstGeom prst="line">
            <a:avLst/>
          </a:prstGeom>
          <a:ln w="38100" cap="flat">
            <a:solidFill>
              <a:srgbClr val="081835"/>
            </a:solidFill>
            <a:prstDash val="solid"/>
            <a:headEnd type="none" w="sm" len="sm"/>
            <a:tailEnd type="none" w="sm" len="sm"/>
          </a:ln>
        </p:spPr>
        <p:txBody>
          <a:bodyPr/>
          <a:lstStyle/>
          <a:p>
            <a:endParaRPr lang="da-DK"/>
          </a:p>
        </p:txBody>
      </p:sp>
      <p:sp>
        <p:nvSpPr>
          <p:cNvPr id="9" name="Freeform 9"/>
          <p:cNvSpPr/>
          <p:nvPr/>
        </p:nvSpPr>
        <p:spPr>
          <a:xfrm>
            <a:off x="14860787" y="9502906"/>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10" name="Freeform 10"/>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11" name="Freeform 11"/>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743200" y="1777640"/>
            <a:ext cx="7707523" cy="7606954"/>
          </a:xfrm>
          <a:prstGeom prst="rect">
            <a:avLst/>
          </a:prstGeom>
        </p:spPr>
        <p:txBody>
          <a:bodyPr lIns="0" tIns="0" rIns="0" bIns="0" rtlCol="0" anchor="t">
            <a:spAutoFit/>
          </a:bodyPr>
          <a:lstStyle/>
          <a:p>
            <a:pPr algn="l">
              <a:lnSpc>
                <a:spcPts val="3464"/>
              </a:lnSpc>
            </a:pP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Mentorkoordinatorernes</a:t>
            </a: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vigtige</a:t>
            </a: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rolle</a:t>
            </a:r>
            <a:r>
              <a:rPr lang="en-US" sz="2474" b="1" spc="284" dirty="0">
                <a:solidFill>
                  <a:srgbClr val="365679"/>
                </a:solidFill>
                <a:latin typeface="Poppins Bold"/>
                <a:ea typeface="Poppins Bold"/>
                <a:cs typeface="Poppins Bold"/>
                <a:sym typeface="Poppins Bold"/>
              </a:rPr>
              <a:t> </a:t>
            </a:r>
          </a:p>
          <a:p>
            <a:pPr algn="l">
              <a:lnSpc>
                <a:spcPts val="3464"/>
              </a:lnSpc>
            </a:pPr>
            <a:r>
              <a:rPr lang="en-US" sz="2474" b="1" spc="284" dirty="0">
                <a:solidFill>
                  <a:srgbClr val="365679"/>
                </a:solidFill>
                <a:latin typeface="Poppins Bold"/>
                <a:ea typeface="Poppins Bold"/>
                <a:cs typeface="Poppins Bold"/>
                <a:sym typeface="Poppins Bold"/>
              </a:rPr>
              <a:t>i </a:t>
            </a:r>
            <a:r>
              <a:rPr lang="en-US" sz="2474" b="1" spc="284" dirty="0" err="1">
                <a:solidFill>
                  <a:srgbClr val="365679"/>
                </a:solidFill>
                <a:latin typeface="Poppins Bold"/>
                <a:ea typeface="Poppins Bold"/>
                <a:cs typeface="Poppins Bold"/>
                <a:sym typeface="Poppins Bold"/>
              </a:rPr>
              <a:t>forbedring</a:t>
            </a: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af</a:t>
            </a: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støtten</a:t>
            </a: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til</a:t>
            </a:r>
            <a:r>
              <a:rPr lang="en-US" sz="2474" b="1" spc="284" dirty="0">
                <a:solidFill>
                  <a:srgbClr val="365679"/>
                </a:solidFill>
                <a:latin typeface="Poppins Bold"/>
                <a:ea typeface="Poppins Bold"/>
                <a:cs typeface="Poppins Bold"/>
                <a:sym typeface="Poppins Bold"/>
              </a:rPr>
              <a:t> </a:t>
            </a:r>
            <a:r>
              <a:rPr lang="en-US" sz="2474" b="1" spc="284" dirty="0" err="1">
                <a:solidFill>
                  <a:srgbClr val="365679"/>
                </a:solidFill>
                <a:latin typeface="Poppins Bold"/>
                <a:ea typeface="Poppins Bold"/>
                <a:cs typeface="Poppins Bold"/>
                <a:sym typeface="Poppins Bold"/>
              </a:rPr>
              <a:t>fængselspersonalet</a:t>
            </a:r>
            <a:endParaRPr lang="en-US" sz="2474" b="1" spc="284" dirty="0">
              <a:solidFill>
                <a:srgbClr val="365679"/>
              </a:solidFill>
              <a:latin typeface="Poppins Bold"/>
              <a:ea typeface="Poppins Bold"/>
              <a:cs typeface="Poppins Bold"/>
              <a:sym typeface="Poppins Bold"/>
            </a:endParaRPr>
          </a:p>
          <a:p>
            <a:pPr algn="l">
              <a:lnSpc>
                <a:spcPts val="3464"/>
              </a:lnSpc>
            </a:pPr>
            <a:endParaRPr lang="en-US" sz="2474" b="1" spc="284" dirty="0">
              <a:solidFill>
                <a:srgbClr val="365679"/>
              </a:solidFill>
              <a:latin typeface="Poppins Bold"/>
              <a:ea typeface="Poppins Bold"/>
              <a:cs typeface="Poppins Bold"/>
              <a:sym typeface="Poppins Bold"/>
            </a:endParaRPr>
          </a:p>
          <a:p>
            <a:pPr algn="l">
              <a:lnSpc>
                <a:spcPts val="3464"/>
              </a:lnSpc>
            </a:pPr>
            <a:r>
              <a:rPr lang="en-US" sz="2474" spc="284" dirty="0" err="1">
                <a:solidFill>
                  <a:srgbClr val="365679"/>
                </a:solidFill>
                <a:latin typeface="Poppins"/>
                <a:ea typeface="Poppins"/>
                <a:cs typeface="Poppins"/>
                <a:sym typeface="Poppins"/>
              </a:rPr>
              <a:t>Mentorkoordinatoren</a:t>
            </a:r>
            <a:r>
              <a:rPr lang="en-US" sz="2474" spc="284" dirty="0">
                <a:solidFill>
                  <a:srgbClr val="365679"/>
                </a:solidFill>
                <a:latin typeface="Poppins"/>
                <a:ea typeface="Poppins"/>
                <a:cs typeface="Poppins"/>
                <a:sym typeface="Poppins"/>
              </a:rPr>
              <a:t> spiller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afgørende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rolle</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implementeringen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opretholdelsen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mentorprogrammer</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fængsler</a:t>
            </a:r>
            <a:r>
              <a:rPr lang="en-US" sz="2474" spc="284" dirty="0">
                <a:solidFill>
                  <a:srgbClr val="365679"/>
                </a:solidFill>
                <a:latin typeface="Poppins"/>
                <a:ea typeface="Poppins"/>
                <a:cs typeface="Poppins"/>
                <a:sym typeface="Poppins"/>
              </a:rPr>
              <a:t>. Som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central </a:t>
            </a:r>
            <a:r>
              <a:rPr lang="en-US" sz="2474" spc="284" dirty="0" err="1">
                <a:solidFill>
                  <a:srgbClr val="365679"/>
                </a:solidFill>
                <a:latin typeface="Poppins"/>
                <a:ea typeface="Poppins"/>
                <a:cs typeface="Poppins"/>
                <a:sym typeface="Poppins"/>
              </a:rPr>
              <a:t>figur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bygger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mentorkoordinatoren</a:t>
            </a:r>
            <a:r>
              <a:rPr lang="en-US" sz="2474" spc="284" dirty="0">
                <a:solidFill>
                  <a:srgbClr val="365679"/>
                </a:solidFill>
                <a:latin typeface="Poppins"/>
                <a:ea typeface="Poppins"/>
                <a:cs typeface="Poppins"/>
                <a:sym typeface="Poppins"/>
              </a:rPr>
              <a:t> bro over </a:t>
            </a:r>
            <a:r>
              <a:rPr lang="en-US" sz="2474" spc="284" dirty="0" err="1">
                <a:solidFill>
                  <a:srgbClr val="365679"/>
                </a:solidFill>
                <a:latin typeface="Poppins"/>
                <a:ea typeface="Poppins"/>
                <a:cs typeface="Poppins"/>
                <a:sym typeface="Poppins"/>
              </a:rPr>
              <a:t>kommunikationen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mellem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mentorer</a:t>
            </a:r>
            <a:r>
              <a:rPr lang="en-US" sz="2474" spc="284" dirty="0">
                <a:solidFill>
                  <a:srgbClr val="365679"/>
                </a:solidFill>
                <a:latin typeface="Poppins"/>
                <a:ea typeface="Poppins"/>
                <a:cs typeface="Poppins"/>
                <a:sym typeface="Poppins"/>
              </a:rPr>
              <a:t>, mentees, </a:t>
            </a:r>
            <a:r>
              <a:rPr lang="en-US" sz="2474" spc="284" dirty="0" err="1">
                <a:solidFill>
                  <a:srgbClr val="365679"/>
                </a:solidFill>
                <a:latin typeface="Poppins"/>
                <a:ea typeface="Poppins"/>
                <a:cs typeface="Poppins"/>
                <a:sym typeface="Poppins"/>
              </a:rPr>
              <a:t>ledelse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eksterne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interessenter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primære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mål</a:t>
            </a:r>
            <a:r>
              <a:rPr lang="en-US" sz="2474" spc="284" dirty="0">
                <a:solidFill>
                  <a:srgbClr val="365679"/>
                </a:solidFill>
                <a:latin typeface="Poppins"/>
                <a:ea typeface="Poppins"/>
                <a:cs typeface="Poppins"/>
                <a:sym typeface="Poppins"/>
              </a:rPr>
              <a:t> er at </a:t>
            </a:r>
            <a:r>
              <a:rPr lang="en-US" sz="2474" spc="284" dirty="0" err="1">
                <a:solidFill>
                  <a:srgbClr val="365679"/>
                </a:solidFill>
                <a:latin typeface="Poppins"/>
                <a:ea typeface="Poppins"/>
                <a:cs typeface="Poppins"/>
                <a:sym typeface="Poppins"/>
              </a:rPr>
              <a:t>sikre</a:t>
            </a:r>
            <a:r>
              <a:rPr lang="en-US" sz="2474" spc="284" dirty="0">
                <a:solidFill>
                  <a:srgbClr val="365679"/>
                </a:solidFill>
                <a:latin typeface="Poppins"/>
                <a:ea typeface="Poppins"/>
                <a:cs typeface="Poppins"/>
                <a:sym typeface="Poppins"/>
              </a:rPr>
              <a:t>, at </a:t>
            </a:r>
            <a:r>
              <a:rPr lang="en-US" sz="2474" spc="284" dirty="0" err="1">
                <a:solidFill>
                  <a:srgbClr val="365679"/>
                </a:solidFill>
                <a:latin typeface="Poppins"/>
                <a:ea typeface="Poppins"/>
                <a:cs typeface="Poppins"/>
                <a:sym typeface="Poppins"/>
              </a:rPr>
              <a:t>mentorprogrammet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fungerer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effektivt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løbende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forbedres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det </a:t>
            </a:r>
            <a:r>
              <a:rPr lang="en-US" sz="2474" spc="284" dirty="0" err="1">
                <a:solidFill>
                  <a:srgbClr val="365679"/>
                </a:solidFill>
                <a:latin typeface="Poppins"/>
                <a:ea typeface="Poppins"/>
                <a:cs typeface="Poppins"/>
                <a:sym typeface="Poppins"/>
              </a:rPr>
              <a:t>understøtter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fængselspersonalets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faglige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udvikling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trivsel</a:t>
            </a:r>
            <a:r>
              <a:rPr lang="en-US" sz="2474" spc="284" dirty="0">
                <a:solidFill>
                  <a:srgbClr val="365679"/>
                </a:solidFill>
                <a:latin typeface="Poppins"/>
                <a:ea typeface="Poppins"/>
                <a:cs typeface="Poppins"/>
                <a:sym typeface="Poppins"/>
              </a:rPr>
              <a:t>.</a:t>
            </a:r>
          </a:p>
          <a:p>
            <a:pPr algn="l">
              <a:lnSpc>
                <a:spcPts val="3464"/>
              </a:lnSpc>
            </a:pPr>
            <a:endParaRPr lang="en-US" sz="2474" spc="284" dirty="0">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0092918" y="2339746"/>
            <a:ext cx="5780936" cy="5607508"/>
          </a:xfrm>
          <a:custGeom>
            <a:avLst/>
            <a:gdLst/>
            <a:ahLst/>
            <a:cxnLst/>
            <a:rect l="l" t="t" r="r" b="b"/>
            <a:pathLst>
              <a:path w="5780936" h="5607508">
                <a:moveTo>
                  <a:pt x="0" y="0"/>
                </a:moveTo>
                <a:lnTo>
                  <a:pt x="5780936" y="0"/>
                </a:lnTo>
                <a:lnTo>
                  <a:pt x="5780936" y="5607508"/>
                </a:lnTo>
                <a:lnTo>
                  <a:pt x="0" y="56075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3004239" y="674543"/>
            <a:ext cx="6905604"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INTRODUKTION TIL ROLLEN SOM MENTORKOORDINATOR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667101" y="3731077"/>
            <a:ext cx="12757974" cy="5709293"/>
          </a:xfrm>
          <a:prstGeom prst="rect">
            <a:avLst/>
          </a:prstGeom>
        </p:spPr>
        <p:txBody>
          <a:bodyPr lIns="0" tIns="0" rIns="0" bIns="0" rtlCol="0" anchor="t">
            <a:spAutoFit/>
          </a:bodyPr>
          <a:lstStyle/>
          <a:p>
            <a:pPr marL="0" lvl="0" indent="0" algn="l">
              <a:lnSpc>
                <a:spcPts val="3464"/>
              </a:lnSpc>
              <a:spcBef>
                <a:spcPct val="0"/>
              </a:spcBef>
            </a:pPr>
            <a:r>
              <a:rPr lang="en-US" sz="2474" u="none" strike="noStrike" spc="284">
                <a:solidFill>
                  <a:srgbClr val="365679"/>
                </a:solidFill>
                <a:latin typeface="Poppins"/>
                <a:ea typeface="Poppins"/>
                <a:cs typeface="Poppins"/>
                <a:sym typeface="Poppins"/>
              </a:rPr>
              <a:t>En mentorkoordinator er en erfaren fagperson, der har til opgave at føre tilsyn med mentorinitiativer i fængselsmiljøer. Deres rolle indebærer:</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a:p>
            <a:pPr marL="534284" lvl="1" indent="-267142" algn="l">
              <a:lnSpc>
                <a:spcPts val="3464"/>
              </a:lnSpc>
              <a:buFont typeface="Arial"/>
              <a:buChar char="•"/>
            </a:pPr>
            <a:r>
              <a:rPr lang="en-US" sz="2474" u="none" strike="noStrike" spc="284">
                <a:solidFill>
                  <a:srgbClr val="365679"/>
                </a:solidFill>
                <a:latin typeface="Poppins"/>
                <a:ea typeface="Poppins"/>
                <a:cs typeface="Poppins"/>
                <a:sym typeface="Poppins"/>
              </a:rPr>
              <a:t>At give vejledning og ressourcer til mentorer og mentees.</a:t>
            </a:r>
          </a:p>
          <a:p>
            <a:pPr marL="534284" lvl="1" indent="-267142" algn="l">
              <a:lnSpc>
                <a:spcPts val="3464"/>
              </a:lnSpc>
              <a:buFont typeface="Arial"/>
              <a:buChar char="•"/>
            </a:pPr>
            <a:r>
              <a:rPr lang="en-US" sz="2474" u="none" strike="noStrike" spc="284">
                <a:solidFill>
                  <a:srgbClr val="365679"/>
                </a:solidFill>
                <a:latin typeface="Poppins"/>
                <a:ea typeface="Poppins"/>
                <a:cs typeface="Poppins"/>
                <a:sym typeface="Poppins"/>
              </a:rPr>
              <a:t>Fungere som bindeled mellem deltagere og ledelse.</a:t>
            </a:r>
          </a:p>
          <a:p>
            <a:pPr marL="534284" lvl="1" indent="-267142" algn="l">
              <a:lnSpc>
                <a:spcPts val="3464"/>
              </a:lnSpc>
              <a:buFont typeface="Arial"/>
              <a:buChar char="•"/>
            </a:pPr>
            <a:r>
              <a:rPr lang="en-US" sz="2474" u="none" strike="noStrike" spc="284">
                <a:solidFill>
                  <a:srgbClr val="365679"/>
                </a:solidFill>
                <a:latin typeface="Poppins"/>
                <a:ea typeface="Poppins"/>
                <a:cs typeface="Poppins"/>
                <a:sym typeface="Poppins"/>
              </a:rPr>
              <a:t>Facilitering af kommunikation og samarbejde for at forbedre programmets effektivitet.</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a:p>
            <a:pPr marL="0" lvl="0" indent="0" algn="l">
              <a:lnSpc>
                <a:spcPts val="3464"/>
              </a:lnSpc>
              <a:spcBef>
                <a:spcPct val="0"/>
              </a:spcBef>
            </a:pPr>
            <a:r>
              <a:rPr lang="en-US" sz="2474" u="none" strike="noStrike" spc="284">
                <a:solidFill>
                  <a:srgbClr val="365679"/>
                </a:solidFill>
                <a:latin typeface="Poppins"/>
                <a:ea typeface="Poppins"/>
                <a:cs typeface="Poppins"/>
                <a:sym typeface="Poppins"/>
              </a:rPr>
              <a:t>Denne rolle er afgørende for at tilpasse mentorskabsprocessen til organisationens mål og sikre et sammenhængende og støttende miljø for medarbejderudvikling.</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6673902" y="257175"/>
            <a:ext cx="4987992" cy="3098790"/>
          </a:xfrm>
          <a:custGeom>
            <a:avLst/>
            <a:gdLst/>
            <a:ahLst/>
            <a:cxnLst/>
            <a:rect l="l" t="t" r="r" b="b"/>
            <a:pathLst>
              <a:path w="4987992" h="3098790">
                <a:moveTo>
                  <a:pt x="0" y="0"/>
                </a:moveTo>
                <a:lnTo>
                  <a:pt x="4987992" y="0"/>
                </a:lnTo>
                <a:lnTo>
                  <a:pt x="4987992" y="3098790"/>
                </a:lnTo>
                <a:lnTo>
                  <a:pt x="0" y="3098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6019800" y="1177770"/>
            <a:ext cx="6489968" cy="1596591"/>
          </a:xfrm>
          <a:prstGeom prst="rect">
            <a:avLst/>
          </a:prstGeom>
        </p:spPr>
        <p:txBody>
          <a:bodyPr lIns="0" tIns="0" rIns="0" bIns="0" rtlCol="0" anchor="t">
            <a:spAutoFit/>
          </a:bodyPr>
          <a:lstStyle/>
          <a:p>
            <a:pPr algn="ctr">
              <a:lnSpc>
                <a:spcPts val="4200"/>
              </a:lnSpc>
            </a:pPr>
            <a:r>
              <a:rPr lang="en-US" sz="3000" spc="150" dirty="0">
                <a:solidFill>
                  <a:srgbClr val="0B1320"/>
                </a:solidFill>
                <a:latin typeface="League Spartan"/>
                <a:ea typeface="League Spartan"/>
                <a:cs typeface="League Spartan"/>
                <a:sym typeface="League Spartan"/>
              </a:rPr>
              <a:t>HVAD ER EN</a:t>
            </a:r>
          </a:p>
          <a:p>
            <a:pPr algn="ctr">
              <a:lnSpc>
                <a:spcPts val="4200"/>
              </a:lnSpc>
            </a:pPr>
            <a:r>
              <a:rPr lang="en-US" sz="3000" spc="150" dirty="0">
                <a:solidFill>
                  <a:srgbClr val="0B1320"/>
                </a:solidFill>
                <a:latin typeface="League Spartan"/>
                <a:ea typeface="League Spartan"/>
                <a:cs typeface="League Spartan"/>
                <a:sym typeface="League Spartan"/>
              </a:rPr>
              <a:t> MENTOR-</a:t>
            </a:r>
          </a:p>
          <a:p>
            <a:pPr algn="ctr">
              <a:lnSpc>
                <a:spcPts val="4200"/>
              </a:lnSpc>
            </a:pPr>
            <a:r>
              <a:rPr lang="en-US" sz="3000" spc="150" dirty="0">
                <a:solidFill>
                  <a:srgbClr val="0B1320"/>
                </a:solidFill>
                <a:latin typeface="League Spartan"/>
                <a:ea typeface="League Spartan"/>
                <a:cs typeface="League Spartan"/>
                <a:sym typeface="League Spartan"/>
              </a:rPr>
              <a:t>KOORDINATOR?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556184" y="2416627"/>
            <a:ext cx="12868891" cy="7158113"/>
          </a:xfrm>
          <a:prstGeom prst="rect">
            <a:avLst/>
          </a:prstGeom>
        </p:spPr>
        <p:txBody>
          <a:bodyPr lIns="0" tIns="0" rIns="0" bIns="0" rtlCol="0" anchor="t">
            <a:spAutoFit/>
          </a:bodyPr>
          <a:lstStyle/>
          <a:p>
            <a:pPr marL="0" lvl="0" indent="0" algn="l">
              <a:lnSpc>
                <a:spcPts val="3464"/>
              </a:lnSpc>
              <a:spcBef>
                <a:spcPct val="0"/>
              </a:spcBef>
            </a:pPr>
            <a:r>
              <a:rPr lang="en-US" sz="2474" spc="284" dirty="0">
                <a:solidFill>
                  <a:srgbClr val="365679"/>
                </a:solidFill>
                <a:latin typeface="Poppins"/>
                <a:ea typeface="Poppins"/>
                <a:cs typeface="Poppins"/>
                <a:sym typeface="Poppins"/>
              </a:rPr>
              <a:t>T</a:t>
            </a:r>
          </a:p>
          <a:p>
            <a:pPr marL="0" lvl="0" indent="0" algn="l">
              <a:lnSpc>
                <a:spcPts val="3464"/>
              </a:lnSpc>
              <a:spcBef>
                <a:spcPct val="0"/>
              </a:spcBef>
            </a:pPr>
            <a:endParaRPr lang="en-US" sz="2474" spc="284" dirty="0">
              <a:solidFill>
                <a:srgbClr val="365679"/>
              </a:solidFill>
              <a:latin typeface="Poppins"/>
              <a:ea typeface="Poppins"/>
              <a:cs typeface="Poppins"/>
              <a:sym typeface="Poppins"/>
            </a:endParaRPr>
          </a:p>
          <a:p>
            <a:pPr marL="534284" lvl="1" indent="-267142" algn="l">
              <a:lnSpc>
                <a:spcPts val="3464"/>
              </a:lnSpc>
              <a:spcBef>
                <a:spcPct val="0"/>
              </a:spcBef>
              <a:buFont typeface="Arial"/>
              <a:buChar char="•"/>
            </a:pPr>
            <a:r>
              <a:rPr lang="en-US" sz="2474" b="1" u="none" strike="noStrike" spc="284" dirty="0" err="1">
                <a:solidFill>
                  <a:srgbClr val="365679"/>
                </a:solidFill>
                <a:latin typeface="Poppins Bold"/>
                <a:ea typeface="Poppins Bold"/>
                <a:cs typeface="Poppins Bold"/>
                <a:sym typeface="Poppins Bold"/>
              </a:rPr>
              <a:t>Programledelse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Overvågning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af</a:t>
            </a:r>
            <a:r>
              <a:rPr lang="en-US" sz="2474" u="none" strike="noStrike" spc="284" dirty="0">
                <a:solidFill>
                  <a:srgbClr val="365679"/>
                </a:solidFill>
                <a:latin typeface="Poppins"/>
                <a:ea typeface="Poppins"/>
                <a:cs typeface="Poppins"/>
                <a:sym typeface="Poppins"/>
              </a:rPr>
              <a:t> hele </a:t>
            </a:r>
            <a:r>
              <a:rPr lang="en-US" sz="2474" u="none" strike="noStrike" spc="284" dirty="0" err="1">
                <a:solidFill>
                  <a:srgbClr val="365679"/>
                </a:solidFill>
                <a:latin typeface="Poppins"/>
                <a:ea typeface="Poppins"/>
                <a:cs typeface="Poppins"/>
                <a:sym typeface="Poppins"/>
              </a:rPr>
              <a:t>mentorprogrammet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fra</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planlægning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implementering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til</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evaluering</a:t>
            </a:r>
            <a:r>
              <a:rPr lang="en-US" sz="2474" u="none" strike="noStrike" spc="284" dirty="0">
                <a:solidFill>
                  <a:srgbClr val="365679"/>
                </a:solidFill>
                <a:latin typeface="Poppins"/>
                <a:ea typeface="Poppins"/>
                <a:cs typeface="Poppins"/>
                <a:sym typeface="Poppins"/>
              </a:rPr>
              <a:t>.</a:t>
            </a:r>
          </a:p>
          <a:p>
            <a:pPr marL="534284" lvl="1" indent="-267142" algn="l">
              <a:lnSpc>
                <a:spcPts val="3464"/>
              </a:lnSpc>
              <a:buFont typeface="Arial"/>
              <a:buChar char="•"/>
            </a:pPr>
            <a:r>
              <a:rPr lang="en-US" sz="2474" b="1" u="none" strike="noStrike" spc="284" dirty="0" err="1">
                <a:solidFill>
                  <a:srgbClr val="365679"/>
                </a:solidFill>
                <a:latin typeface="Poppins Bold"/>
                <a:ea typeface="Poppins Bold"/>
                <a:cs typeface="Poppins Bold"/>
                <a:sym typeface="Poppins Bold"/>
              </a:rPr>
              <a:t>Rekruttering</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og</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uddannelse</a:t>
            </a:r>
            <a:r>
              <a:rPr lang="en-US" sz="2474" b="1" u="none" strike="noStrike" spc="284" dirty="0">
                <a:solidFill>
                  <a:srgbClr val="365679"/>
                </a:solidFill>
                <a:latin typeface="Poppins Bold"/>
                <a:ea typeface="Poppins Bold"/>
                <a:cs typeface="Poppins Bold"/>
                <a:sym typeface="Poppins Bold"/>
              </a:rPr>
              <a: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Udvælgelse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af</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egnede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mentorer</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mentees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nødvendig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uddannelse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af</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mentorer</a:t>
            </a:r>
            <a:r>
              <a:rPr lang="en-US" sz="2474" u="none" strike="noStrike" spc="284" dirty="0">
                <a:solidFill>
                  <a:srgbClr val="365679"/>
                </a:solidFill>
                <a:latin typeface="Poppins"/>
                <a:ea typeface="Poppins"/>
                <a:cs typeface="Poppins"/>
                <a:sym typeface="Poppins"/>
              </a:rPr>
              <a:t>.</a:t>
            </a:r>
          </a:p>
          <a:p>
            <a:pPr marL="534284" lvl="1" indent="-267142" algn="l">
              <a:lnSpc>
                <a:spcPts val="3464"/>
              </a:lnSpc>
              <a:buFont typeface="Arial"/>
              <a:buChar char="•"/>
            </a:pPr>
            <a:r>
              <a:rPr lang="en-US" sz="2474" b="1" u="none" strike="noStrike" spc="284" dirty="0">
                <a:solidFill>
                  <a:srgbClr val="365679"/>
                </a:solidFill>
                <a:latin typeface="Poppins Bold"/>
                <a:ea typeface="Poppins Bold"/>
                <a:cs typeface="Poppins Bold"/>
                <a:sym typeface="Poppins Bold"/>
              </a:rPr>
              <a:t>Matchmaking: </a:t>
            </a:r>
            <a:r>
              <a:rPr lang="en-US" sz="2474" u="none" strike="noStrike" spc="284" dirty="0">
                <a:solidFill>
                  <a:srgbClr val="365679"/>
                </a:solidFill>
                <a:latin typeface="Poppins"/>
                <a:ea typeface="Poppins"/>
                <a:cs typeface="Poppins"/>
                <a:sym typeface="Poppins"/>
              </a:rPr>
              <a:t>Parring </a:t>
            </a:r>
            <a:r>
              <a:rPr lang="en-US" sz="2474" u="none" strike="noStrike" spc="284" dirty="0" err="1">
                <a:solidFill>
                  <a:srgbClr val="365679"/>
                </a:solidFill>
                <a:latin typeface="Poppins"/>
                <a:ea typeface="Poppins"/>
                <a:cs typeface="Poppins"/>
                <a:sym typeface="Poppins"/>
              </a:rPr>
              <a:t>af</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mentorer</a:t>
            </a:r>
            <a:r>
              <a:rPr lang="en-US" sz="2474" u="none" strike="noStrike" spc="284" dirty="0">
                <a:solidFill>
                  <a:srgbClr val="365679"/>
                </a:solidFill>
                <a:latin typeface="Poppins"/>
                <a:ea typeface="Poppins"/>
                <a:cs typeface="Poppins"/>
                <a:sym typeface="Poppins"/>
              </a:rPr>
              <a:t> med mentees </a:t>
            </a:r>
            <a:r>
              <a:rPr lang="en-US" sz="2474" u="none" strike="noStrike" spc="284" dirty="0" err="1">
                <a:solidFill>
                  <a:srgbClr val="365679"/>
                </a:solidFill>
                <a:latin typeface="Poppins"/>
                <a:ea typeface="Poppins"/>
                <a:cs typeface="Poppins"/>
                <a:sym typeface="Poppins"/>
              </a:rPr>
              <a:t>baseret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på</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kompatibilitet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behov</a:t>
            </a:r>
            <a:r>
              <a:rPr lang="en-US" sz="2474" u="none" strike="noStrike" spc="284" dirty="0">
                <a:solidFill>
                  <a:srgbClr val="365679"/>
                </a:solidFill>
                <a:latin typeface="Poppins"/>
                <a:ea typeface="Poppins"/>
                <a:cs typeface="Poppins"/>
                <a:sym typeface="Poppins"/>
              </a:rPr>
              <a:t>.</a:t>
            </a:r>
          </a:p>
          <a:p>
            <a:pPr marL="534284" lvl="1" indent="-267142" algn="l">
              <a:lnSpc>
                <a:spcPts val="3464"/>
              </a:lnSpc>
              <a:buFont typeface="Arial"/>
              <a:buChar char="•"/>
            </a:pPr>
            <a:r>
              <a:rPr lang="en-US" sz="2474" b="1" u="none" strike="noStrike" spc="284" dirty="0" err="1">
                <a:solidFill>
                  <a:srgbClr val="365679"/>
                </a:solidFill>
                <a:latin typeface="Poppins Bold"/>
                <a:ea typeface="Poppins Bold"/>
                <a:cs typeface="Poppins Bold"/>
                <a:sym typeface="Poppins Bold"/>
              </a:rPr>
              <a:t>Støtte</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og</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vejledning</a:t>
            </a:r>
            <a:r>
              <a:rPr lang="en-US" sz="2474" b="1" u="none" strike="noStrike" spc="284" dirty="0">
                <a:solidFill>
                  <a:srgbClr val="365679"/>
                </a:solidFill>
                <a:latin typeface="Poppins Bold"/>
                <a:ea typeface="Poppins Bold"/>
                <a:cs typeface="Poppins Bold"/>
                <a:sym typeface="Poppins Bold"/>
              </a:rPr>
              <a:t>: </a:t>
            </a:r>
            <a:r>
              <a:rPr lang="en-US" sz="2474" u="none" strike="noStrike" spc="284" dirty="0" err="1">
                <a:solidFill>
                  <a:srgbClr val="365679"/>
                </a:solidFill>
                <a:latin typeface="Poppins"/>
                <a:ea typeface="Poppins"/>
                <a:cs typeface="Poppins"/>
                <a:sym typeface="Poppins"/>
              </a:rPr>
              <a:t>Tilbyder</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løbende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støtte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ressourcer</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til</a:t>
            </a:r>
            <a:r>
              <a:rPr lang="en-US" sz="2474" u="none" strike="noStrike" spc="284" dirty="0">
                <a:solidFill>
                  <a:srgbClr val="365679"/>
                </a:solidFill>
                <a:latin typeface="Poppins"/>
                <a:ea typeface="Poppins"/>
                <a:cs typeface="Poppins"/>
                <a:sym typeface="Poppins"/>
              </a:rPr>
              <a:t> at </a:t>
            </a:r>
            <a:r>
              <a:rPr lang="en-US" sz="2474" u="none" strike="noStrike" spc="284" dirty="0" err="1">
                <a:solidFill>
                  <a:srgbClr val="365679"/>
                </a:solidFill>
                <a:latin typeface="Poppins"/>
                <a:ea typeface="Poppins"/>
                <a:cs typeface="Poppins"/>
                <a:sym typeface="Poppins"/>
              </a:rPr>
              <a:t>løse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udfordringer</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maksimere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programmets</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fordele</a:t>
            </a:r>
            <a:r>
              <a:rPr lang="en-US" sz="2474" u="none" strike="noStrike" spc="284" dirty="0">
                <a:solidFill>
                  <a:srgbClr val="365679"/>
                </a:solidFill>
                <a:latin typeface="Poppins"/>
                <a:ea typeface="Poppins"/>
                <a:cs typeface="Poppins"/>
                <a:sym typeface="Poppins"/>
              </a:rPr>
              <a:t>.</a:t>
            </a:r>
          </a:p>
          <a:p>
            <a:pPr marL="534284" lvl="1" indent="-267142" algn="l">
              <a:lnSpc>
                <a:spcPts val="3464"/>
              </a:lnSpc>
              <a:spcBef>
                <a:spcPct val="0"/>
              </a:spcBef>
              <a:buFont typeface="Arial"/>
              <a:buChar char="•"/>
            </a:pPr>
            <a:r>
              <a:rPr lang="en-US" sz="2474" b="1" u="none" strike="noStrike" spc="284" dirty="0" err="1">
                <a:solidFill>
                  <a:srgbClr val="365679"/>
                </a:solidFill>
                <a:latin typeface="Poppins Bold"/>
                <a:ea typeface="Poppins Bold"/>
                <a:cs typeface="Poppins Bold"/>
                <a:sym typeface="Poppins Bold"/>
              </a:rPr>
              <a:t>Overvågning</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og</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evaluering</a:t>
            </a:r>
            <a:r>
              <a:rPr lang="en-US" sz="2474" b="1" u="none" strike="noStrike" spc="284" dirty="0">
                <a:solidFill>
                  <a:srgbClr val="365679"/>
                </a:solidFill>
                <a:latin typeface="Poppins Bold"/>
                <a:ea typeface="Poppins Bold"/>
                <a:cs typeface="Poppins Bold"/>
                <a:sym typeface="Poppins Bold"/>
              </a:rPr>
              <a: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Vurdering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af</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programmets</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fremskridt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effektivitet</a:t>
            </a:r>
            <a:r>
              <a:rPr lang="en-US" sz="2474" u="none" strike="noStrike" spc="284" dirty="0">
                <a:solidFill>
                  <a:srgbClr val="365679"/>
                </a:solidFill>
                <a:latin typeface="Poppins"/>
                <a:ea typeface="Poppins"/>
                <a:cs typeface="Poppins"/>
                <a:sym typeface="Poppins"/>
              </a:rPr>
              <a:t> for at </a:t>
            </a:r>
            <a:r>
              <a:rPr lang="en-US" sz="2474" u="none" strike="noStrike" spc="284" dirty="0" err="1">
                <a:solidFill>
                  <a:srgbClr val="365679"/>
                </a:solidFill>
                <a:latin typeface="Poppins"/>
                <a:ea typeface="Poppins"/>
                <a:cs typeface="Poppins"/>
                <a:sym typeface="Poppins"/>
              </a:rPr>
              <a:t>foretage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datadrevne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forbedringer</a:t>
            </a:r>
            <a:r>
              <a:rPr lang="en-US" sz="2474" u="none" strike="noStrike" spc="284" dirty="0">
                <a:solidFill>
                  <a:srgbClr val="365679"/>
                </a:solidFill>
                <a:latin typeface="Poppins"/>
                <a:ea typeface="Poppins"/>
                <a:cs typeface="Poppins"/>
                <a:sym typeface="Poppins"/>
              </a:rPr>
              <a:t>.</a:t>
            </a:r>
          </a:p>
          <a:p>
            <a:pPr marL="534284" lvl="1" indent="-267142" algn="l">
              <a:lnSpc>
                <a:spcPts val="3464"/>
              </a:lnSpc>
              <a:spcBef>
                <a:spcPct val="0"/>
              </a:spcBef>
              <a:buFont typeface="Arial"/>
              <a:buChar char="•"/>
            </a:pPr>
            <a:r>
              <a:rPr lang="en-US" sz="2474" b="1" u="none" strike="noStrike" spc="284" dirty="0" err="1">
                <a:solidFill>
                  <a:srgbClr val="365679"/>
                </a:solidFill>
                <a:latin typeface="Poppins Bold"/>
                <a:ea typeface="Poppins Bold"/>
                <a:cs typeface="Poppins Bold"/>
                <a:sym typeface="Poppins Bold"/>
              </a:rPr>
              <a:t>Kommunikation</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og</a:t>
            </a:r>
            <a:r>
              <a:rPr lang="en-US" sz="2474" b="1" u="none" strike="noStrike" spc="284" dirty="0">
                <a:solidFill>
                  <a:srgbClr val="365679"/>
                </a:solidFill>
                <a:latin typeface="Poppins Bold"/>
                <a:ea typeface="Poppins Bold"/>
                <a:cs typeface="Poppins Bold"/>
                <a:sym typeface="Poppins Bold"/>
              </a:rPr>
              <a:t> </a:t>
            </a:r>
            <a:r>
              <a:rPr lang="en-US" sz="2474" b="1" u="none" strike="noStrike" spc="284" dirty="0" err="1">
                <a:solidFill>
                  <a:srgbClr val="365679"/>
                </a:solidFill>
                <a:latin typeface="Poppins Bold"/>
                <a:ea typeface="Poppins Bold"/>
                <a:cs typeface="Poppins Bold"/>
                <a:sym typeface="Poppins Bold"/>
              </a:rPr>
              <a:t>fortalervirksomhed</a:t>
            </a:r>
            <a:r>
              <a:rPr lang="en-US" sz="2474" b="1" u="none" strike="noStrike" spc="284" dirty="0">
                <a:solidFill>
                  <a:srgbClr val="365679"/>
                </a:solidFill>
                <a:latin typeface="Poppins Bold"/>
                <a:ea typeface="Poppins Bold"/>
                <a:cs typeface="Poppins Bold"/>
                <a:sym typeface="Poppins Bold"/>
              </a:rPr>
              <a: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Holde</a:t>
            </a:r>
            <a:r>
              <a:rPr lang="en-US" sz="2474" u="none" strike="noStrike" spc="284" dirty="0">
                <a:solidFill>
                  <a:srgbClr val="365679"/>
                </a:solidFill>
                <a:latin typeface="Poppins"/>
                <a:ea typeface="Poppins"/>
                <a:cs typeface="Poppins"/>
                <a:sym typeface="Poppins"/>
              </a:rPr>
              <a:t> alle </a:t>
            </a:r>
            <a:r>
              <a:rPr lang="en-US" sz="2474" u="none" strike="noStrike" spc="284" dirty="0" err="1">
                <a:solidFill>
                  <a:srgbClr val="365679"/>
                </a:solidFill>
                <a:latin typeface="Poppins"/>
                <a:ea typeface="Poppins"/>
                <a:cs typeface="Poppins"/>
                <a:sym typeface="Poppins"/>
              </a:rPr>
              <a:t>interessenter</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informeret</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og</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fremme</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programmets</a:t>
            </a:r>
            <a:r>
              <a:rPr lang="en-US" sz="2474" u="none" strike="noStrike" spc="284" dirty="0">
                <a:solidFill>
                  <a:srgbClr val="365679"/>
                </a:solidFill>
                <a:latin typeface="Poppins"/>
                <a:ea typeface="Poppins"/>
                <a:cs typeface="Poppins"/>
                <a:sym typeface="Poppins"/>
              </a:rPr>
              <a:t> </a:t>
            </a:r>
            <a:r>
              <a:rPr lang="en-US" sz="2474" u="none" strike="noStrike" spc="284" dirty="0" err="1">
                <a:solidFill>
                  <a:srgbClr val="365679"/>
                </a:solidFill>
                <a:latin typeface="Poppins"/>
                <a:ea typeface="Poppins"/>
                <a:cs typeface="Poppins"/>
                <a:sym typeface="Poppins"/>
              </a:rPr>
              <a:t>betydning</a:t>
            </a:r>
            <a:r>
              <a:rPr lang="en-US" sz="2474" u="none" strike="noStrike" spc="284" dirty="0">
                <a:solidFill>
                  <a:srgbClr val="365679"/>
                </a:solidFill>
                <a:latin typeface="Poppins"/>
                <a:ea typeface="Poppins"/>
                <a:cs typeface="Poppins"/>
                <a:sym typeface="Poppins"/>
              </a:rPr>
              <a:t>.</a:t>
            </a:r>
          </a:p>
          <a:p>
            <a:pPr marL="0" lvl="0" indent="0" algn="l">
              <a:lnSpc>
                <a:spcPts val="3464"/>
              </a:lnSpc>
              <a:spcBef>
                <a:spcPct val="0"/>
              </a:spcBef>
            </a:pPr>
            <a:endParaRPr lang="en-US" sz="2474" u="none" strike="noStrike" spc="284" dirty="0">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4687280" y="7056906"/>
            <a:ext cx="4742991" cy="2353709"/>
          </a:xfrm>
          <a:custGeom>
            <a:avLst/>
            <a:gdLst/>
            <a:ahLst/>
            <a:cxnLst/>
            <a:rect l="l" t="t" r="r" b="b"/>
            <a:pathLst>
              <a:path w="4742991" h="2353709">
                <a:moveTo>
                  <a:pt x="0" y="2353709"/>
                </a:moveTo>
                <a:lnTo>
                  <a:pt x="4742992" y="2353709"/>
                </a:lnTo>
                <a:lnTo>
                  <a:pt x="4742992" y="0"/>
                </a:lnTo>
                <a:lnTo>
                  <a:pt x="0" y="0"/>
                </a:lnTo>
                <a:lnTo>
                  <a:pt x="0"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4687280" y="2313915"/>
            <a:ext cx="4742991" cy="2353709"/>
          </a:xfrm>
          <a:custGeom>
            <a:avLst/>
            <a:gdLst/>
            <a:ahLst/>
            <a:cxnLst/>
            <a:rect l="l" t="t" r="r" b="b"/>
            <a:pathLst>
              <a:path w="4742991" h="2353709">
                <a:moveTo>
                  <a:pt x="4742992" y="2353709"/>
                </a:moveTo>
                <a:lnTo>
                  <a:pt x="0" y="2353709"/>
                </a:lnTo>
                <a:lnTo>
                  <a:pt x="0" y="0"/>
                </a:lnTo>
                <a:lnTo>
                  <a:pt x="4742992" y="0"/>
                </a:lnTo>
                <a:lnTo>
                  <a:pt x="4742992"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TextBox 9"/>
          <p:cNvSpPr txBox="1"/>
          <p:nvPr/>
        </p:nvSpPr>
        <p:spPr>
          <a:xfrm>
            <a:off x="5226690" y="1185949"/>
            <a:ext cx="6489968"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EN MENTORKOORDINATORS CENTRALE ANSVARSOMRÅDER</a:t>
            </a:r>
          </a:p>
        </p:txBody>
      </p:sp>
      <p:sp>
        <p:nvSpPr>
          <p:cNvPr id="10" name="Freeform 10"/>
          <p:cNvSpPr/>
          <p:nvPr/>
        </p:nvSpPr>
        <p:spPr>
          <a:xfrm>
            <a:off x="13245158" y="-309476"/>
            <a:ext cx="4812632" cy="4114800"/>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5692655" y="3182565"/>
            <a:ext cx="10833775" cy="5271143"/>
          </a:xfrm>
          <a:prstGeom prst="rect">
            <a:avLst/>
          </a:prstGeom>
        </p:spPr>
        <p:txBody>
          <a:bodyPr lIns="0" tIns="0" rIns="0" bIns="0" rtlCol="0" anchor="t">
            <a:spAutoFit/>
          </a:bodyPr>
          <a:lstStyle/>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Erfaring: </a:t>
            </a:r>
            <a:r>
              <a:rPr lang="en-US" sz="2474" u="none" strike="noStrike" spc="284">
                <a:solidFill>
                  <a:srgbClr val="365679"/>
                </a:solidFill>
                <a:latin typeface="Poppins"/>
                <a:ea typeface="Poppins"/>
                <a:cs typeface="Poppins"/>
                <a:sym typeface="Poppins"/>
              </a:rPr>
              <a:t>Tidligere erfaring med mentorarbejde eller relaterede områder, ideelt set inden for kriminalforsorgen.</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Kommunikationsfærdigheder</a:t>
            </a:r>
            <a:r>
              <a:rPr lang="en-US" sz="2474" u="none" strike="noStrike" spc="284">
                <a:solidFill>
                  <a:srgbClr val="365679"/>
                </a:solidFill>
                <a:latin typeface="Poppins"/>
                <a:ea typeface="Poppins"/>
                <a:cs typeface="Poppins"/>
                <a:sym typeface="Poppins"/>
              </a:rPr>
              <a:t>: Stærke interpersonelle færdigheder til at opbygge tillid og facilitere effektive interaktioner.</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Organisatoriske færdigheder</a:t>
            </a:r>
            <a:r>
              <a:rPr lang="en-US" sz="2474" u="none" strike="noStrike" spc="284">
                <a:solidFill>
                  <a:srgbClr val="365679"/>
                </a:solidFill>
                <a:latin typeface="Poppins"/>
                <a:ea typeface="Poppins"/>
                <a:cs typeface="Poppins"/>
                <a:sym typeface="Poppins"/>
              </a:rPr>
              <a:t>: Evne til at håndtere flere opgaver og deadlines effektivt.</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Empati og støtte</a:t>
            </a:r>
            <a:r>
              <a:rPr lang="en-US" sz="2474" u="none" strike="noStrike" spc="284">
                <a:solidFill>
                  <a:srgbClr val="365679"/>
                </a:solidFill>
                <a:latin typeface="Poppins"/>
                <a:ea typeface="Poppins"/>
                <a:cs typeface="Poppins"/>
                <a:sym typeface="Poppins"/>
              </a:rPr>
              <a:t>: Forståelse og medfølende tilgang til de unikke udfordringer, som fængselspersonalet står over for.</a:t>
            </a:r>
          </a:p>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Tilpasningsevne: </a:t>
            </a:r>
            <a:r>
              <a:rPr lang="en-US" sz="2474" u="none" strike="noStrike" spc="284">
                <a:solidFill>
                  <a:srgbClr val="365679"/>
                </a:solidFill>
                <a:latin typeface="Poppins"/>
                <a:ea typeface="Poppins"/>
                <a:cs typeface="Poppins"/>
                <a:sym typeface="Poppins"/>
              </a:rPr>
              <a:t>Fleksibilitet til at navigere i det dynamiske fængselsmiljø og justere strategier efter behov.</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4687280" y="7056906"/>
            <a:ext cx="4742991" cy="2353709"/>
          </a:xfrm>
          <a:custGeom>
            <a:avLst/>
            <a:gdLst/>
            <a:ahLst/>
            <a:cxnLst/>
            <a:rect l="l" t="t" r="r" b="b"/>
            <a:pathLst>
              <a:path w="4742991" h="2353709">
                <a:moveTo>
                  <a:pt x="0" y="2353709"/>
                </a:moveTo>
                <a:lnTo>
                  <a:pt x="4742992" y="2353709"/>
                </a:lnTo>
                <a:lnTo>
                  <a:pt x="4742992" y="0"/>
                </a:lnTo>
                <a:lnTo>
                  <a:pt x="0" y="0"/>
                </a:lnTo>
                <a:lnTo>
                  <a:pt x="0"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4687280" y="2313915"/>
            <a:ext cx="4742991" cy="2353709"/>
          </a:xfrm>
          <a:custGeom>
            <a:avLst/>
            <a:gdLst/>
            <a:ahLst/>
            <a:cxnLst/>
            <a:rect l="l" t="t" r="r" b="b"/>
            <a:pathLst>
              <a:path w="4742991" h="2353709">
                <a:moveTo>
                  <a:pt x="4742992" y="2353709"/>
                </a:moveTo>
                <a:lnTo>
                  <a:pt x="0" y="2353709"/>
                </a:lnTo>
                <a:lnTo>
                  <a:pt x="0" y="0"/>
                </a:lnTo>
                <a:lnTo>
                  <a:pt x="4742992" y="0"/>
                </a:lnTo>
                <a:lnTo>
                  <a:pt x="4742992"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2709555" y="1747465"/>
            <a:ext cx="3372352" cy="4114800"/>
          </a:xfrm>
          <a:custGeom>
            <a:avLst/>
            <a:gdLst/>
            <a:ahLst/>
            <a:cxnLst/>
            <a:rect l="l" t="t" r="r" b="b"/>
            <a:pathLst>
              <a:path w="3372352" h="4114800">
                <a:moveTo>
                  <a:pt x="0" y="0"/>
                </a:moveTo>
                <a:lnTo>
                  <a:pt x="3372352" y="0"/>
                </a:lnTo>
                <a:lnTo>
                  <a:pt x="337235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5672969" y="1119274"/>
            <a:ext cx="6489968" cy="15906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KVALIFIKATIONER OG FÆRDIGHEDER HOS EN EFFEKTIV MENTORKOORDINATOR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5027873" y="1564443"/>
            <a:ext cx="11932113" cy="7158113"/>
          </a:xfrm>
          <a:prstGeom prst="rect">
            <a:avLst/>
          </a:prstGeom>
        </p:spPr>
        <p:txBody>
          <a:bodyPr wrap="square" lIns="0" tIns="0" rIns="0" bIns="0" rtlCol="0" anchor="t">
            <a:spAutoFit/>
          </a:bodyPr>
          <a:lstStyle/>
          <a:p>
            <a:pPr marL="0" lvl="0" indent="0" algn="l">
              <a:lnSpc>
                <a:spcPts val="3464"/>
              </a:lnSpc>
              <a:spcBef>
                <a:spcPct val="0"/>
              </a:spcBef>
            </a:pPr>
            <a:r>
              <a:rPr lang="en-US" sz="2474" spc="284" dirty="0" err="1">
                <a:solidFill>
                  <a:srgbClr val="365679"/>
                </a:solidFill>
                <a:latin typeface="Poppins"/>
                <a:ea typeface="Poppins"/>
                <a:cs typeface="Poppins"/>
                <a:sym typeface="Poppins"/>
              </a:rPr>
              <a:t>Effektiv</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mentorkoordinering</a:t>
            </a:r>
            <a:r>
              <a:rPr lang="en-US" sz="2474" spc="284" dirty="0">
                <a:solidFill>
                  <a:srgbClr val="365679"/>
                </a:solidFill>
                <a:latin typeface="Poppins"/>
                <a:ea typeface="Poppins"/>
                <a:cs typeface="Poppins"/>
                <a:sym typeface="Poppins"/>
              </a:rPr>
              <a:t> giver </a:t>
            </a:r>
            <a:r>
              <a:rPr lang="en-US" sz="2474" spc="284" dirty="0" err="1">
                <a:solidFill>
                  <a:srgbClr val="365679"/>
                </a:solidFill>
                <a:latin typeface="Poppins"/>
                <a:ea typeface="Poppins"/>
                <a:cs typeface="Poppins"/>
                <a:sym typeface="Poppins"/>
              </a:rPr>
              <a:t>betydelige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fordele</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både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fængselspersonalet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institutionen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som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helhed</a:t>
            </a:r>
            <a:r>
              <a:rPr lang="en-US" sz="2474" spc="284" dirty="0">
                <a:solidFill>
                  <a:srgbClr val="365679"/>
                </a:solidFill>
                <a:latin typeface="Poppins"/>
                <a:ea typeface="Poppins"/>
                <a:cs typeface="Poppins"/>
                <a:sym typeface="Poppins"/>
              </a:rPr>
              <a:t>. Ved at </a:t>
            </a:r>
            <a:r>
              <a:rPr lang="en-US" sz="2474" spc="284" dirty="0" err="1">
                <a:solidFill>
                  <a:srgbClr val="365679"/>
                </a:solidFill>
                <a:latin typeface="Poppins"/>
                <a:ea typeface="Poppins"/>
                <a:cs typeface="Poppins"/>
                <a:sym typeface="Poppins"/>
              </a:rPr>
              <a:t>fremme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støttende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relationer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mellem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mentees </a:t>
            </a:r>
            <a:r>
              <a:rPr lang="en-US" sz="2474" spc="284" dirty="0" err="1">
                <a:solidFill>
                  <a:srgbClr val="365679"/>
                </a:solidFill>
                <a:latin typeface="Poppins"/>
                <a:ea typeface="Poppins"/>
                <a:cs typeface="Poppins"/>
                <a:sym typeface="Poppins"/>
              </a:rPr>
              <a:t>hjælper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mentorkoordinatorer</a:t>
            </a:r>
            <a:r>
              <a:rPr lang="en-US" sz="2474" spc="284" dirty="0">
                <a:solidFill>
                  <a:srgbClr val="365679"/>
                </a:solidFill>
                <a:latin typeface="Poppins"/>
                <a:ea typeface="Poppins"/>
                <a:cs typeface="Poppins"/>
                <a:sym typeface="Poppins"/>
              </a:rPr>
              <a:t> med at </a:t>
            </a:r>
            <a:r>
              <a:rPr lang="en-US" sz="2474" spc="284" dirty="0" err="1">
                <a:solidFill>
                  <a:srgbClr val="365679"/>
                </a:solidFill>
                <a:latin typeface="Poppins"/>
                <a:ea typeface="Poppins"/>
                <a:cs typeface="Poppins"/>
                <a:sym typeface="Poppins"/>
              </a:rPr>
              <a:t>skabe</a:t>
            </a:r>
            <a:r>
              <a:rPr lang="en-US" sz="2474" spc="284" dirty="0">
                <a:solidFill>
                  <a:srgbClr val="365679"/>
                </a:solidFill>
                <a:latin typeface="Poppins"/>
                <a:ea typeface="Poppins"/>
                <a:cs typeface="Poppins"/>
                <a:sym typeface="Poppins"/>
              </a:rPr>
              <a:t> et </a:t>
            </a:r>
            <a:r>
              <a:rPr lang="en-US" sz="2474" spc="284" dirty="0" err="1">
                <a:solidFill>
                  <a:srgbClr val="365679"/>
                </a:solidFill>
                <a:latin typeface="Poppins"/>
                <a:ea typeface="Poppins"/>
                <a:cs typeface="Poppins"/>
                <a:sym typeface="Poppins"/>
              </a:rPr>
              <a:t>netværk</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vejledning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opmuntring</a:t>
            </a:r>
            <a:r>
              <a:rPr lang="en-US" sz="2474" spc="284" dirty="0">
                <a:solidFill>
                  <a:srgbClr val="365679"/>
                </a:solidFill>
                <a:latin typeface="Poppins"/>
                <a:ea typeface="Poppins"/>
                <a:cs typeface="Poppins"/>
                <a:sym typeface="Poppins"/>
              </a:rPr>
              <a:t>, der </a:t>
            </a:r>
            <a:r>
              <a:rPr lang="en-US" sz="2474" spc="284" dirty="0" err="1">
                <a:solidFill>
                  <a:srgbClr val="365679"/>
                </a:solidFill>
                <a:latin typeface="Poppins"/>
                <a:ea typeface="Poppins"/>
                <a:cs typeface="Poppins"/>
                <a:sym typeface="Poppins"/>
              </a:rPr>
              <a:t>bekæmper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følelser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a:t>
            </a:r>
            <a:r>
              <a:rPr lang="en-US" sz="2474" spc="284" dirty="0">
                <a:solidFill>
                  <a:srgbClr val="365679"/>
                </a:solidFill>
                <a:latin typeface="Poppins"/>
                <a:ea typeface="Poppins"/>
                <a:cs typeface="Poppins"/>
                <a:sym typeface="Poppins"/>
              </a:rPr>
              <a:t> isolation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opbygger</a:t>
            </a:r>
            <a:r>
              <a:rPr lang="en-US" sz="2474" spc="284" dirty="0">
                <a:solidFill>
                  <a:srgbClr val="365679"/>
                </a:solidFill>
                <a:latin typeface="Poppins"/>
                <a:ea typeface="Poppins"/>
                <a:cs typeface="Poppins"/>
                <a:sym typeface="Poppins"/>
              </a:rPr>
              <a:t> moral. Dette </a:t>
            </a:r>
            <a:r>
              <a:rPr lang="en-US" sz="2474" spc="284" dirty="0" err="1">
                <a:solidFill>
                  <a:srgbClr val="365679"/>
                </a:solidFill>
                <a:latin typeface="Poppins"/>
                <a:ea typeface="Poppins"/>
                <a:cs typeface="Poppins"/>
                <a:sym typeface="Poppins"/>
              </a:rPr>
              <a:t>støttende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miljø</a:t>
            </a:r>
            <a:r>
              <a:rPr lang="en-US" sz="2474" spc="284" dirty="0">
                <a:solidFill>
                  <a:srgbClr val="365679"/>
                </a:solidFill>
                <a:latin typeface="Poppins"/>
                <a:ea typeface="Poppins"/>
                <a:cs typeface="Poppins"/>
                <a:sym typeface="Poppins"/>
              </a:rPr>
              <a:t> er </a:t>
            </a:r>
            <a:r>
              <a:rPr lang="en-US" sz="2474" spc="284" dirty="0" err="1">
                <a:solidFill>
                  <a:srgbClr val="365679"/>
                </a:solidFill>
                <a:latin typeface="Poppins"/>
                <a:ea typeface="Poppins"/>
                <a:cs typeface="Poppins"/>
                <a:sym typeface="Poppins"/>
              </a:rPr>
              <a:t>afgørende</a:t>
            </a:r>
            <a:r>
              <a:rPr lang="en-US" sz="2474" spc="284" dirty="0">
                <a:solidFill>
                  <a:srgbClr val="365679"/>
                </a:solidFill>
                <a:latin typeface="Poppins"/>
                <a:ea typeface="Poppins"/>
                <a:cs typeface="Poppins"/>
                <a:sym typeface="Poppins"/>
              </a:rPr>
              <a:t> for den </a:t>
            </a:r>
            <a:r>
              <a:rPr lang="en-US" sz="2474" spc="284" dirty="0" err="1">
                <a:solidFill>
                  <a:srgbClr val="365679"/>
                </a:solidFill>
                <a:latin typeface="Poppins"/>
                <a:ea typeface="Poppins"/>
                <a:cs typeface="Poppins"/>
                <a:sym typeface="Poppins"/>
              </a:rPr>
              <a:t>faglige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udvikling</a:t>
            </a:r>
            <a:r>
              <a:rPr lang="en-US" sz="2474" spc="284" dirty="0">
                <a:solidFill>
                  <a:srgbClr val="365679"/>
                </a:solidFill>
                <a:latin typeface="Poppins"/>
                <a:ea typeface="Poppins"/>
                <a:cs typeface="Poppins"/>
                <a:sym typeface="Poppins"/>
              </a:rPr>
              <a:t>, da </a:t>
            </a:r>
            <a:r>
              <a:rPr lang="en-US" sz="2474" spc="284" dirty="0" err="1">
                <a:solidFill>
                  <a:srgbClr val="365679"/>
                </a:solidFill>
                <a:latin typeface="Poppins"/>
                <a:ea typeface="Poppins"/>
                <a:cs typeface="Poppins"/>
                <a:sym typeface="Poppins"/>
              </a:rPr>
              <a:t>skræddersyet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mentorskab</a:t>
            </a:r>
            <a:r>
              <a:rPr lang="en-US" sz="2474" spc="284" dirty="0">
                <a:solidFill>
                  <a:srgbClr val="365679"/>
                </a:solidFill>
                <a:latin typeface="Poppins"/>
                <a:ea typeface="Poppins"/>
                <a:cs typeface="Poppins"/>
                <a:sym typeface="Poppins"/>
              </a:rPr>
              <a:t> giver </a:t>
            </a:r>
            <a:r>
              <a:rPr lang="en-US" sz="2474" spc="284" dirty="0" err="1">
                <a:solidFill>
                  <a:srgbClr val="365679"/>
                </a:solidFill>
                <a:latin typeface="Poppins"/>
                <a:ea typeface="Poppins"/>
                <a:cs typeface="Poppins"/>
                <a:sym typeface="Poppins"/>
              </a:rPr>
              <a:t>medarbejderne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mulighed</a:t>
            </a:r>
            <a:r>
              <a:rPr lang="en-US" sz="2474" spc="284" dirty="0">
                <a:solidFill>
                  <a:srgbClr val="365679"/>
                </a:solidFill>
                <a:latin typeface="Poppins"/>
                <a:ea typeface="Poppins"/>
                <a:cs typeface="Poppins"/>
                <a:sym typeface="Poppins"/>
              </a:rPr>
              <a:t> for at </a:t>
            </a:r>
            <a:r>
              <a:rPr lang="en-US" sz="2474" spc="284" dirty="0" err="1">
                <a:solidFill>
                  <a:srgbClr val="365679"/>
                </a:solidFill>
                <a:latin typeface="Poppins"/>
                <a:ea typeface="Poppins"/>
                <a:cs typeface="Poppins"/>
                <a:sym typeface="Poppins"/>
              </a:rPr>
              <a:t>forbedre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færdigheder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udvide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viden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fremme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karriere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Derudover</a:t>
            </a:r>
            <a:r>
              <a:rPr lang="en-US" sz="2474" spc="284" dirty="0">
                <a:solidFill>
                  <a:srgbClr val="365679"/>
                </a:solidFill>
                <a:latin typeface="Poppins"/>
                <a:ea typeface="Poppins"/>
                <a:cs typeface="Poppins"/>
                <a:sym typeface="Poppins"/>
              </a:rPr>
              <a:t> spiller </a:t>
            </a:r>
            <a:r>
              <a:rPr lang="en-US" sz="2474" spc="284" dirty="0" err="1">
                <a:solidFill>
                  <a:srgbClr val="365679"/>
                </a:solidFill>
                <a:latin typeface="Poppins"/>
                <a:ea typeface="Poppins"/>
                <a:cs typeface="Poppins"/>
                <a:sym typeface="Poppins"/>
              </a:rPr>
              <a:t>mentorkoordinering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afgørende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rolle</a:t>
            </a:r>
            <a:r>
              <a:rPr lang="en-US" sz="2474" spc="284" dirty="0">
                <a:solidFill>
                  <a:srgbClr val="365679"/>
                </a:solidFill>
                <a:latin typeface="Poppins"/>
                <a:ea typeface="Poppins"/>
                <a:cs typeface="Poppins"/>
                <a:sym typeface="Poppins"/>
              </a:rPr>
              <a:t> for at </a:t>
            </a:r>
            <a:r>
              <a:rPr lang="en-US" sz="2474" spc="284" dirty="0" err="1">
                <a:solidFill>
                  <a:srgbClr val="365679"/>
                </a:solidFill>
                <a:latin typeface="Poppins"/>
                <a:ea typeface="Poppins"/>
                <a:cs typeface="Poppins"/>
                <a:sym typeface="Poppins"/>
              </a:rPr>
              <a:t>mindske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udbrændthed</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ved</a:t>
            </a:r>
            <a:r>
              <a:rPr lang="en-US" sz="2474" spc="284" dirty="0">
                <a:solidFill>
                  <a:srgbClr val="365679"/>
                </a:solidFill>
                <a:latin typeface="Poppins"/>
                <a:ea typeface="Poppins"/>
                <a:cs typeface="Poppins"/>
                <a:sym typeface="Poppins"/>
              </a:rPr>
              <a:t> at </a:t>
            </a:r>
            <a:r>
              <a:rPr lang="en-US" sz="2474" spc="284" dirty="0" err="1">
                <a:solidFill>
                  <a:srgbClr val="365679"/>
                </a:solidFill>
                <a:latin typeface="Poppins"/>
                <a:ea typeface="Poppins"/>
                <a:cs typeface="Poppins"/>
                <a:sym typeface="Poppins"/>
              </a:rPr>
              <a:t>tilbyde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proaktiv</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støtte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fremme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kultur med </a:t>
            </a:r>
            <a:r>
              <a:rPr lang="en-US" sz="2474" spc="284" dirty="0" err="1">
                <a:solidFill>
                  <a:srgbClr val="365679"/>
                </a:solidFill>
                <a:latin typeface="Poppins"/>
                <a:ea typeface="Poppins"/>
                <a:cs typeface="Poppins"/>
                <a:sym typeface="Poppins"/>
              </a:rPr>
              <a:t>modstandskraft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hvilket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fører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øget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jobtilfredshed</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reduceret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udskiftning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På</a:t>
            </a:r>
            <a:r>
              <a:rPr lang="en-US" sz="2474" spc="284" dirty="0">
                <a:solidFill>
                  <a:srgbClr val="365679"/>
                </a:solidFill>
                <a:latin typeface="Poppins"/>
                <a:ea typeface="Poppins"/>
                <a:cs typeface="Poppins"/>
                <a:sym typeface="Poppins"/>
              </a:rPr>
              <a:t> et </a:t>
            </a:r>
            <a:r>
              <a:rPr lang="en-US" sz="2474" spc="284" dirty="0" err="1">
                <a:solidFill>
                  <a:srgbClr val="365679"/>
                </a:solidFill>
                <a:latin typeface="Poppins"/>
                <a:ea typeface="Poppins"/>
                <a:cs typeface="Poppins"/>
                <a:sym typeface="Poppins"/>
              </a:rPr>
              <a:t>organisatorisk</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niveau</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forbedrer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effektiv</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mentorkoordinering</a:t>
            </a:r>
            <a:r>
              <a:rPr lang="en-US" sz="2474" spc="284" dirty="0">
                <a:solidFill>
                  <a:srgbClr val="365679"/>
                </a:solidFill>
                <a:latin typeface="Poppins"/>
                <a:ea typeface="Poppins"/>
                <a:cs typeface="Poppins"/>
                <a:sym typeface="Poppins"/>
              </a:rPr>
              <a:t> den </a:t>
            </a:r>
            <a:r>
              <a:rPr lang="en-US" sz="2474" spc="284" dirty="0" err="1">
                <a:solidFill>
                  <a:srgbClr val="365679"/>
                </a:solidFill>
                <a:latin typeface="Poppins"/>
                <a:ea typeface="Poppins"/>
                <a:cs typeface="Poppins"/>
                <a:sym typeface="Poppins"/>
              </a:rPr>
              <a:t>samlede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produktivitet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sikkerhed</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fængslet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hvilket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bidrager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et mere </a:t>
            </a:r>
            <a:r>
              <a:rPr lang="en-US" sz="2474" spc="284" dirty="0" err="1">
                <a:solidFill>
                  <a:srgbClr val="365679"/>
                </a:solidFill>
                <a:latin typeface="Poppins"/>
                <a:ea typeface="Poppins"/>
                <a:cs typeface="Poppins"/>
                <a:sym typeface="Poppins"/>
              </a:rPr>
              <a:t>effektivt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fængselsmiljø</a:t>
            </a:r>
            <a:r>
              <a:rPr lang="en-US" sz="2474" spc="284" dirty="0">
                <a:solidFill>
                  <a:srgbClr val="365679"/>
                </a:solidFill>
                <a:latin typeface="Poppins"/>
                <a:ea typeface="Poppins"/>
                <a:cs typeface="Poppins"/>
                <a:sym typeface="Poppins"/>
              </a:rPr>
              <a:t>.</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4424553" flipH="1" flipV="1">
            <a:off x="15130834" y="-148155"/>
            <a:ext cx="4742991" cy="2353709"/>
          </a:xfrm>
          <a:custGeom>
            <a:avLst/>
            <a:gdLst/>
            <a:ahLst/>
            <a:cxnLst/>
            <a:rect l="l" t="t" r="r" b="b"/>
            <a:pathLst>
              <a:path w="4742991" h="2353709">
                <a:moveTo>
                  <a:pt x="4742991" y="2353710"/>
                </a:moveTo>
                <a:lnTo>
                  <a:pt x="0" y="2353710"/>
                </a:lnTo>
                <a:lnTo>
                  <a:pt x="0" y="0"/>
                </a:lnTo>
                <a:lnTo>
                  <a:pt x="4742991" y="0"/>
                </a:lnTo>
                <a:lnTo>
                  <a:pt x="4742991"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467162" y="812283"/>
            <a:ext cx="3372352" cy="4114800"/>
          </a:xfrm>
          <a:custGeom>
            <a:avLst/>
            <a:gdLst/>
            <a:ahLst/>
            <a:cxnLst/>
            <a:rect l="l" t="t" r="r" b="b"/>
            <a:pathLst>
              <a:path w="3372352" h="4114800">
                <a:moveTo>
                  <a:pt x="0" y="0"/>
                </a:moveTo>
                <a:lnTo>
                  <a:pt x="3372352" y="0"/>
                </a:lnTo>
                <a:lnTo>
                  <a:pt x="337235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4419600" y="384361"/>
            <a:ext cx="6489968" cy="1057275"/>
          </a:xfrm>
          <a:prstGeom prst="rect">
            <a:avLst/>
          </a:prstGeom>
        </p:spPr>
        <p:txBody>
          <a:bodyPr lIns="0" tIns="0" rIns="0" bIns="0" rtlCol="0" anchor="t">
            <a:spAutoFit/>
          </a:bodyPr>
          <a:lstStyle/>
          <a:p>
            <a:pPr algn="ctr">
              <a:lnSpc>
                <a:spcPts val="4200"/>
              </a:lnSpc>
            </a:pPr>
            <a:r>
              <a:rPr lang="en-US" sz="3000" spc="150" dirty="0">
                <a:solidFill>
                  <a:srgbClr val="0B1320"/>
                </a:solidFill>
                <a:latin typeface="League Spartan"/>
                <a:ea typeface="League Spartan"/>
                <a:cs typeface="League Spartan"/>
                <a:sym typeface="League Spartan"/>
              </a:rPr>
              <a:t>EFFEKTEN AF EFFEKTIV MENTORKOORDINERING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028700" y="1213804"/>
            <a:ext cx="12974782" cy="7023743"/>
          </a:xfrm>
          <a:prstGeom prst="rect">
            <a:avLst/>
          </a:prstGeom>
        </p:spPr>
        <p:txBody>
          <a:bodyPr lIns="0" tIns="0" rIns="0" bIns="0" rtlCol="0" anchor="t">
            <a:spAutoFit/>
          </a:bodyPr>
          <a:lstStyle/>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Rekruttering og uddannelse:</a:t>
            </a:r>
            <a:r>
              <a:rPr lang="en-US" sz="2474" spc="284">
                <a:solidFill>
                  <a:srgbClr val="365679"/>
                </a:solidFill>
                <a:latin typeface="Poppins"/>
                <a:ea typeface="Poppins"/>
                <a:cs typeface="Poppins"/>
                <a:sym typeface="Poppins"/>
              </a:rPr>
              <a:t> Overvåg udvælgelsen og uddannelsen af mentorer og mentees og sørg for, at de er velforberedte med færdigheder som aktiv lytning og konfliktløsning.</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Parring af mentorer og mentees:</a:t>
            </a:r>
            <a:r>
              <a:rPr lang="en-US" sz="2474" spc="284">
                <a:solidFill>
                  <a:srgbClr val="365679"/>
                </a:solidFill>
                <a:latin typeface="Poppins"/>
                <a:ea typeface="Poppins"/>
                <a:cs typeface="Poppins"/>
                <a:sym typeface="Poppins"/>
              </a:rPr>
              <a:t> Match strategisk mentorer med mentees baseret på deres behov og styrker for at fremme effektive relationer.</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Løbende støtte: </a:t>
            </a:r>
            <a:r>
              <a:rPr lang="en-US" sz="2474" spc="284">
                <a:solidFill>
                  <a:srgbClr val="365679"/>
                </a:solidFill>
                <a:latin typeface="Poppins"/>
                <a:ea typeface="Poppins"/>
                <a:cs typeface="Poppins"/>
                <a:sym typeface="Poppins"/>
              </a:rPr>
              <a:t>Giv løbende vejledning og ressourcer til både mentorer og mentees, tag fat på udfordringer og støt deres udvikling.</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Programledelse:</a:t>
            </a:r>
            <a:r>
              <a:rPr lang="en-US" sz="2474" spc="284">
                <a:solidFill>
                  <a:srgbClr val="365679"/>
                </a:solidFill>
                <a:latin typeface="Poppins"/>
                <a:ea typeface="Poppins"/>
                <a:cs typeface="Poppins"/>
                <a:sym typeface="Poppins"/>
              </a:rPr>
              <a:t> Udvikle og administrere programpolitikker og gennemføre evalueringer for at vurdere og forbedre programmets effektivitet.</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Inddragelse af interessenter: </a:t>
            </a:r>
            <a:r>
              <a:rPr lang="en-US" sz="2474" spc="284">
                <a:solidFill>
                  <a:srgbClr val="365679"/>
                </a:solidFill>
                <a:latin typeface="Poppins"/>
                <a:ea typeface="Poppins"/>
                <a:cs typeface="Poppins"/>
                <a:sym typeface="Poppins"/>
              </a:rPr>
              <a:t>Vær fortaler for mentorprogrammet, engager dig i interessenter og promover fordelene ved det inden for fængselssystemet.</a:t>
            </a:r>
          </a:p>
          <a:p>
            <a:pPr marL="0" lvl="0" indent="0" algn="l">
              <a:lnSpc>
                <a:spcPts val="3464"/>
              </a:lnSpc>
              <a:spcBef>
                <a:spcPct val="0"/>
              </a:spcBef>
            </a:pPr>
            <a:endParaRPr lang="en-US" sz="2474" spc="284">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4424553" flipH="1" flipV="1">
            <a:off x="15916504" y="-526038"/>
            <a:ext cx="4742991" cy="2353709"/>
          </a:xfrm>
          <a:custGeom>
            <a:avLst/>
            <a:gdLst/>
            <a:ahLst/>
            <a:cxnLst/>
            <a:rect l="l" t="t" r="r" b="b"/>
            <a:pathLst>
              <a:path w="4742991" h="2353709">
                <a:moveTo>
                  <a:pt x="4742992" y="2353709"/>
                </a:moveTo>
                <a:lnTo>
                  <a:pt x="0" y="2353709"/>
                </a:lnTo>
                <a:lnTo>
                  <a:pt x="0" y="0"/>
                </a:lnTo>
                <a:lnTo>
                  <a:pt x="4742992" y="0"/>
                </a:lnTo>
                <a:lnTo>
                  <a:pt x="4742992"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4584680" y="2706375"/>
            <a:ext cx="3703320" cy="4114800"/>
          </a:xfrm>
          <a:custGeom>
            <a:avLst/>
            <a:gdLst/>
            <a:ahLst/>
            <a:cxnLst/>
            <a:rect l="l" t="t" r="r" b="b"/>
            <a:pathLst>
              <a:path w="3703320" h="4114800">
                <a:moveTo>
                  <a:pt x="0" y="0"/>
                </a:moveTo>
                <a:lnTo>
                  <a:pt x="3703320" y="0"/>
                </a:lnTo>
                <a:lnTo>
                  <a:pt x="370332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3930897" y="190444"/>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DETALJEREDE ANSVARSOMRÅDER FOR MENTORKOORDINATORER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526229" y="1962859"/>
            <a:ext cx="12212782" cy="264224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Mentorkoordinatorer er afgørende for, at mentorprogrammer som M4Pris-projektet bliver en succes. Deres rolle rækker længere end blot ledelse; de er katalysatorer for positiv forandring. Ved at udnytte deres ekspertise sikrer mentorkoordinatorer effektiviteten af mentorskabsinitiativer, former resultaterne og påvirker programmernes succes.</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2332676" y="3883875"/>
            <a:ext cx="4161618" cy="4114800"/>
          </a:xfrm>
          <a:custGeom>
            <a:avLst/>
            <a:gdLst/>
            <a:ahLst/>
            <a:cxnLst/>
            <a:rect l="l" t="t" r="r" b="b"/>
            <a:pathLst>
              <a:path w="4161618" h="4114800">
                <a:moveTo>
                  <a:pt x="0" y="0"/>
                </a:moveTo>
                <a:lnTo>
                  <a:pt x="4161618" y="0"/>
                </a:lnTo>
                <a:lnTo>
                  <a:pt x="41616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da-DK"/>
          </a:p>
        </p:txBody>
      </p:sp>
      <p:sp>
        <p:nvSpPr>
          <p:cNvPr id="10" name="TextBox 10"/>
          <p:cNvSpPr txBox="1"/>
          <p:nvPr/>
        </p:nvSpPr>
        <p:spPr>
          <a:xfrm>
            <a:off x="3810000" y="485807"/>
            <a:ext cx="12897695" cy="1057275"/>
          </a:xfrm>
          <a:prstGeom prst="rect">
            <a:avLst/>
          </a:prstGeom>
        </p:spPr>
        <p:txBody>
          <a:bodyPr lIns="0" tIns="0" rIns="0" bIns="0" rtlCol="0" anchor="t">
            <a:spAutoFit/>
          </a:bodyPr>
          <a:lstStyle/>
          <a:p>
            <a:pPr algn="ctr">
              <a:lnSpc>
                <a:spcPts val="4200"/>
              </a:lnSpc>
            </a:pPr>
            <a:r>
              <a:rPr lang="en-US" sz="3000" spc="150" dirty="0">
                <a:solidFill>
                  <a:srgbClr val="0B1320"/>
                </a:solidFill>
                <a:latin typeface="League Spartan"/>
                <a:ea typeface="League Spartan"/>
                <a:cs typeface="League Spartan"/>
                <a:sym typeface="League Spartan"/>
              </a:rPr>
              <a:t>MENTORKOORDINATORERNES VIGTIGE ROLLE I MENTORSKABSPROGRAMMERNE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425749" y="1678935"/>
            <a:ext cx="10849362" cy="5709293"/>
          </a:xfrm>
          <a:prstGeom prst="rect">
            <a:avLst/>
          </a:prstGeom>
        </p:spPr>
        <p:txBody>
          <a:bodyPr lIns="0" tIns="0" rIns="0" bIns="0" rtlCol="0" anchor="t">
            <a:spAutoFit/>
          </a:bodyPr>
          <a:lstStyle/>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Strategisk overvågning: </a:t>
            </a:r>
            <a:r>
              <a:rPr lang="en-US" sz="2474" spc="284">
                <a:solidFill>
                  <a:srgbClr val="365679"/>
                </a:solidFill>
                <a:latin typeface="Poppins"/>
                <a:ea typeface="Poppins"/>
                <a:cs typeface="Poppins"/>
                <a:sym typeface="Poppins"/>
              </a:rPr>
              <a:t>Mentorkoordinatorer skaber en struktureret ramme, der optimerer potentialet for positive resultater. Deres strategiske ledelse sikrer, at mentorskabsprogrammerne er velorganiserede og fokuserede på at nå specifikke mål.</a:t>
            </a:r>
          </a:p>
          <a:p>
            <a:pPr algn="l">
              <a:lnSpc>
                <a:spcPts val="3464"/>
              </a:lnSpc>
            </a:pPr>
            <a:endParaRPr lang="en-US" sz="2474" spc="284">
              <a:solidFill>
                <a:srgbClr val="365679"/>
              </a:solidFill>
              <a:latin typeface="Poppins"/>
              <a:ea typeface="Poppins"/>
              <a:cs typeface="Poppins"/>
              <a:sym typeface="Poppins"/>
            </a:endParaRPr>
          </a:p>
          <a:p>
            <a:pPr marL="534284" lvl="1" indent="-267142" algn="l">
              <a:lnSpc>
                <a:spcPts val="3464"/>
              </a:lnSpc>
              <a:spcBef>
                <a:spcPct val="0"/>
              </a:spcBef>
              <a:buFont typeface="Arial"/>
              <a:buChar char="•"/>
            </a:pPr>
            <a:r>
              <a:rPr lang="en-US" sz="2474" b="1" spc="284">
                <a:solidFill>
                  <a:srgbClr val="365679"/>
                </a:solidFill>
                <a:latin typeface="Poppins Bold"/>
                <a:ea typeface="Poppins Bold"/>
                <a:cs typeface="Poppins Bold"/>
                <a:sym typeface="Poppins Bold"/>
              </a:rPr>
              <a:t>Personlig </a:t>
            </a:r>
            <a:r>
              <a:rPr lang="en-US" sz="2474" spc="284">
                <a:solidFill>
                  <a:srgbClr val="365679"/>
                </a:solidFill>
                <a:latin typeface="Poppins"/>
                <a:ea typeface="Poppins"/>
                <a:cs typeface="Poppins"/>
                <a:sym typeface="Poppins"/>
              </a:rPr>
              <a:t>matchning</a:t>
            </a:r>
            <a:r>
              <a:rPr lang="en-US" sz="2474" b="1" spc="284">
                <a:solidFill>
                  <a:srgbClr val="365679"/>
                </a:solidFill>
                <a:latin typeface="Poppins Bold"/>
                <a:ea typeface="Poppins Bold"/>
                <a:cs typeface="Poppins Bold"/>
                <a:sym typeface="Poppins Bold"/>
              </a:rPr>
              <a:t>:</a:t>
            </a:r>
            <a:r>
              <a:rPr lang="en-US" sz="2474" spc="284">
                <a:solidFill>
                  <a:srgbClr val="365679"/>
                </a:solidFill>
                <a:latin typeface="Poppins"/>
                <a:ea typeface="Poppins"/>
                <a:cs typeface="Poppins"/>
                <a:sym typeface="Poppins"/>
              </a:rPr>
              <a:t> Ved omhyggeligt at matche mentorer med mentees baseret på individuelle behov og styrker fremmer mentorkoordinatorerne produktive relationer. Denne personlige tilgang øger relevansen og effekten af mentoroplevelsen og fremmer effektiv læring og vækst.</a:t>
            </a:r>
          </a:p>
          <a:p>
            <a:pPr marL="0" lvl="0" indent="0" algn="l">
              <a:lnSpc>
                <a:spcPts val="3464"/>
              </a:lnSpc>
              <a:spcBef>
                <a:spcPct val="0"/>
              </a:spcBef>
            </a:pPr>
            <a:endParaRPr lang="en-US" sz="2474" spc="284">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2401318" y="740805"/>
            <a:ext cx="4125113" cy="4114800"/>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0" y="674130"/>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SIKRE PROGRAMMETS EFFEKTIVITET</a:t>
            </a:r>
          </a:p>
        </p:txBody>
      </p:sp>
      <p:sp>
        <p:nvSpPr>
          <p:cNvPr id="11" name="Freeform 11"/>
          <p:cNvSpPr/>
          <p:nvPr/>
        </p:nvSpPr>
        <p:spPr>
          <a:xfrm>
            <a:off x="11887278" y="4122747"/>
            <a:ext cx="4125113" cy="4114800"/>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a-DK"/>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425749" y="1678935"/>
            <a:ext cx="10121998" cy="5271143"/>
          </a:xfrm>
          <a:prstGeom prst="rect">
            <a:avLst/>
          </a:prstGeom>
        </p:spPr>
        <p:txBody>
          <a:bodyPr lIns="0" tIns="0" rIns="0" bIns="0" rtlCol="0" anchor="t">
            <a:spAutoFit/>
          </a:bodyPr>
          <a:lstStyle/>
          <a:p>
            <a:pPr algn="l">
              <a:lnSpc>
                <a:spcPts val="3464"/>
              </a:lnSpc>
            </a:pPr>
            <a:r>
              <a:rPr lang="en-US" sz="2474" spc="284">
                <a:solidFill>
                  <a:srgbClr val="365679"/>
                </a:solidFill>
                <a:latin typeface="Poppins"/>
                <a:ea typeface="Poppins"/>
                <a:cs typeface="Poppins"/>
                <a:sym typeface="Poppins"/>
              </a:rPr>
              <a:t>Mentorkoordinatorer spiller en dobbeltrolle i forhold til at give vejledning og støtte. De fungerer som mentorer for mentorerne og tilbyder vigtig vejledning, ressourcer og træning for at hjælpe dem med at udfylde deres rolle effektivt. Det omfatter coaching og løbende supervision for at sikre, at mentorerne er velforberedte til at støtte deres mentees. Derudover tilbyder mentorkoordinatorer vigtig støtte til mentees og hjælper dem med at navigere i udfordringer, sætte mål og få adgang til ressourcer, der fremmer deres professionelle udvikling og generelle trivsel.</a:t>
            </a:r>
          </a:p>
          <a:p>
            <a:pPr marL="0" lvl="0" indent="0" algn="l">
              <a:lnSpc>
                <a:spcPts val="3464"/>
              </a:lnSpc>
              <a:spcBef>
                <a:spcPct val="0"/>
              </a:spcBef>
            </a:pPr>
            <a:endParaRPr lang="en-US" sz="2474" spc="284">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1334912" y="740805"/>
            <a:ext cx="5924388" cy="5954159"/>
          </a:xfrm>
          <a:custGeom>
            <a:avLst/>
            <a:gdLst/>
            <a:ahLst/>
            <a:cxnLst/>
            <a:rect l="l" t="t" r="r" b="b"/>
            <a:pathLst>
              <a:path w="5924388" h="5954159">
                <a:moveTo>
                  <a:pt x="0" y="0"/>
                </a:moveTo>
                <a:lnTo>
                  <a:pt x="5924388" y="0"/>
                </a:lnTo>
                <a:lnTo>
                  <a:pt x="5924388" y="5954159"/>
                </a:lnTo>
                <a:lnTo>
                  <a:pt x="0" y="59541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762000"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GIVER VEJLEDNING OG STØTTE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4470091" y="1678935"/>
            <a:ext cx="11760509" cy="4465068"/>
          </a:xfrm>
          <a:prstGeom prst="rect">
            <a:avLst/>
          </a:prstGeom>
        </p:spPr>
        <p:txBody>
          <a:bodyPr wrap="square" lIns="0" tIns="0" rIns="0" bIns="0" rtlCol="0" anchor="t">
            <a:spAutoFit/>
          </a:bodyPr>
          <a:lstStyle/>
          <a:p>
            <a:pPr marL="0" lvl="0" indent="0" algn="l">
              <a:lnSpc>
                <a:spcPts val="3464"/>
              </a:lnSpc>
              <a:spcBef>
                <a:spcPct val="0"/>
              </a:spcBef>
            </a:pPr>
            <a:r>
              <a:rPr lang="en-US" sz="2474" spc="284" dirty="0">
                <a:solidFill>
                  <a:srgbClr val="365679"/>
                </a:solidFill>
                <a:latin typeface="Poppins"/>
                <a:ea typeface="Poppins"/>
                <a:cs typeface="Poppins"/>
                <a:sym typeface="Poppins"/>
              </a:rPr>
              <a:t>Det er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mentorkoordinatorernes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vigtigste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opgaver</a:t>
            </a:r>
            <a:r>
              <a:rPr lang="en-US" sz="2474" spc="284" dirty="0">
                <a:solidFill>
                  <a:srgbClr val="365679"/>
                </a:solidFill>
                <a:latin typeface="Poppins"/>
                <a:ea typeface="Poppins"/>
                <a:cs typeface="Poppins"/>
                <a:sym typeface="Poppins"/>
              </a:rPr>
              <a:t> at </a:t>
            </a:r>
            <a:r>
              <a:rPr lang="en-US" sz="2474" spc="284" dirty="0" err="1">
                <a:solidFill>
                  <a:srgbClr val="365679"/>
                </a:solidFill>
                <a:latin typeface="Poppins"/>
                <a:ea typeface="Poppins"/>
                <a:cs typeface="Poppins"/>
                <a:sym typeface="Poppins"/>
              </a:rPr>
              <a:t>fremme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samarbejde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forbindelser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inden</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mentorprogrammer</a:t>
            </a:r>
            <a:r>
              <a:rPr lang="en-US" sz="2474" spc="284" dirty="0">
                <a:solidFill>
                  <a:srgbClr val="365679"/>
                </a:solidFill>
                <a:latin typeface="Poppins"/>
                <a:ea typeface="Poppins"/>
                <a:cs typeface="Poppins"/>
                <a:sym typeface="Poppins"/>
              </a:rPr>
              <a:t>. De </a:t>
            </a:r>
            <a:r>
              <a:rPr lang="en-US" sz="2474" spc="284" dirty="0" err="1">
                <a:solidFill>
                  <a:srgbClr val="365679"/>
                </a:solidFill>
                <a:latin typeface="Poppins"/>
                <a:ea typeface="Poppins"/>
                <a:cs typeface="Poppins"/>
                <a:sym typeface="Poppins"/>
              </a:rPr>
              <a:t>faciliterer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kommunikation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interaktion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mellem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mentees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skaber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muligheder</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gensidig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læring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erfaringsudveksling</a:t>
            </a:r>
            <a:r>
              <a:rPr lang="en-US" sz="2474" spc="284" dirty="0">
                <a:solidFill>
                  <a:srgbClr val="365679"/>
                </a:solidFill>
                <a:latin typeface="Poppins"/>
                <a:ea typeface="Poppins"/>
                <a:cs typeface="Poppins"/>
                <a:sym typeface="Poppins"/>
              </a:rPr>
              <a:t>. Ved at </a:t>
            </a:r>
            <a:r>
              <a:rPr lang="en-US" sz="2474" spc="284" dirty="0" err="1">
                <a:solidFill>
                  <a:srgbClr val="365679"/>
                </a:solidFill>
                <a:latin typeface="Poppins"/>
                <a:ea typeface="Poppins"/>
                <a:cs typeface="Poppins"/>
                <a:sym typeface="Poppins"/>
              </a:rPr>
              <a:t>opdyrke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følelse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fællesskab</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tilhørsforhold</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hjælper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mentorkoordinatorer</a:t>
            </a:r>
            <a:r>
              <a:rPr lang="en-US" sz="2474" spc="284" dirty="0">
                <a:solidFill>
                  <a:srgbClr val="365679"/>
                </a:solidFill>
                <a:latin typeface="Poppins"/>
                <a:ea typeface="Poppins"/>
                <a:cs typeface="Poppins"/>
                <a:sym typeface="Poppins"/>
              </a:rPr>
              <a:t> med at </a:t>
            </a:r>
            <a:r>
              <a:rPr lang="en-US" sz="2474" spc="284" dirty="0" err="1">
                <a:solidFill>
                  <a:srgbClr val="365679"/>
                </a:solidFill>
                <a:latin typeface="Poppins"/>
                <a:ea typeface="Poppins"/>
                <a:cs typeface="Poppins"/>
                <a:sym typeface="Poppins"/>
              </a:rPr>
              <a:t>skabe</a:t>
            </a:r>
            <a:r>
              <a:rPr lang="en-US" sz="2474" spc="284" dirty="0">
                <a:solidFill>
                  <a:srgbClr val="365679"/>
                </a:solidFill>
                <a:latin typeface="Poppins"/>
                <a:ea typeface="Poppins"/>
                <a:cs typeface="Poppins"/>
                <a:sym typeface="Poppins"/>
              </a:rPr>
              <a:t> et </a:t>
            </a:r>
            <a:r>
              <a:rPr lang="en-US" sz="2474" spc="284" dirty="0" err="1">
                <a:solidFill>
                  <a:srgbClr val="365679"/>
                </a:solidFill>
                <a:latin typeface="Poppins"/>
                <a:ea typeface="Poppins"/>
                <a:cs typeface="Poppins"/>
                <a:sym typeface="Poppins"/>
              </a:rPr>
              <a:t>miljø</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hvor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både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mentees </a:t>
            </a:r>
            <a:r>
              <a:rPr lang="en-US" sz="2474" spc="284" dirty="0" err="1">
                <a:solidFill>
                  <a:srgbClr val="365679"/>
                </a:solidFill>
                <a:latin typeface="Poppins"/>
                <a:ea typeface="Poppins"/>
                <a:cs typeface="Poppins"/>
                <a:sym typeface="Poppins"/>
              </a:rPr>
              <a:t>føler</a:t>
            </a:r>
            <a:r>
              <a:rPr lang="en-US" sz="2474" spc="284" dirty="0">
                <a:solidFill>
                  <a:srgbClr val="365679"/>
                </a:solidFill>
                <a:latin typeface="Poppins"/>
                <a:ea typeface="Poppins"/>
                <a:cs typeface="Poppins"/>
                <a:sym typeface="Poppins"/>
              </a:rPr>
              <a:t> sig </a:t>
            </a:r>
            <a:r>
              <a:rPr lang="en-US" sz="2474" spc="284" dirty="0" err="1">
                <a:solidFill>
                  <a:srgbClr val="365679"/>
                </a:solidFill>
                <a:latin typeface="Poppins"/>
                <a:ea typeface="Poppins"/>
                <a:cs typeface="Poppins"/>
                <a:sym typeface="Poppins"/>
              </a:rPr>
              <a:t>støttet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værdsat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motiveret</a:t>
            </a:r>
            <a:r>
              <a:rPr lang="en-US" sz="2474" spc="284" dirty="0">
                <a:solidFill>
                  <a:srgbClr val="365679"/>
                </a:solidFill>
                <a:latin typeface="Poppins"/>
                <a:ea typeface="Poppins"/>
                <a:cs typeface="Poppins"/>
                <a:sym typeface="Poppins"/>
              </a:rPr>
              <a:t>. Denne </a:t>
            </a:r>
            <a:r>
              <a:rPr lang="en-US" sz="2474" spc="284" dirty="0" err="1">
                <a:solidFill>
                  <a:srgbClr val="365679"/>
                </a:solidFill>
                <a:latin typeface="Poppins"/>
                <a:ea typeface="Poppins"/>
                <a:cs typeface="Poppins"/>
                <a:sym typeface="Poppins"/>
              </a:rPr>
              <a:t>støttende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atmosfære</a:t>
            </a:r>
            <a:r>
              <a:rPr lang="en-US" sz="2474" spc="284" dirty="0">
                <a:solidFill>
                  <a:srgbClr val="365679"/>
                </a:solidFill>
                <a:latin typeface="Poppins"/>
                <a:ea typeface="Poppins"/>
                <a:cs typeface="Poppins"/>
                <a:sym typeface="Poppins"/>
              </a:rPr>
              <a:t> er </a:t>
            </a:r>
            <a:r>
              <a:rPr lang="en-US" sz="2474" spc="284" dirty="0" err="1">
                <a:solidFill>
                  <a:srgbClr val="365679"/>
                </a:solidFill>
                <a:latin typeface="Poppins"/>
                <a:ea typeface="Poppins"/>
                <a:cs typeface="Poppins"/>
                <a:sym typeface="Poppins"/>
              </a:rPr>
              <a:t>afgørende</a:t>
            </a:r>
            <a:r>
              <a:rPr lang="en-US" sz="2474" spc="284" dirty="0">
                <a:solidFill>
                  <a:srgbClr val="365679"/>
                </a:solidFill>
                <a:latin typeface="Poppins"/>
                <a:ea typeface="Poppins"/>
                <a:cs typeface="Poppins"/>
                <a:sym typeface="Poppins"/>
              </a:rPr>
              <a:t> for at </a:t>
            </a:r>
            <a:r>
              <a:rPr lang="en-US" sz="2474" spc="284" dirty="0" err="1">
                <a:solidFill>
                  <a:srgbClr val="365679"/>
                </a:solidFill>
                <a:latin typeface="Poppins"/>
                <a:ea typeface="Poppins"/>
                <a:cs typeface="Poppins"/>
                <a:sym typeface="Poppins"/>
              </a:rPr>
              <a:t>opmuntre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aktivt</a:t>
            </a:r>
            <a:r>
              <a:rPr lang="en-US" sz="2474" spc="284" dirty="0">
                <a:solidFill>
                  <a:srgbClr val="365679"/>
                </a:solidFill>
                <a:latin typeface="Poppins"/>
                <a:ea typeface="Poppins"/>
                <a:cs typeface="Poppins"/>
                <a:sym typeface="Poppins"/>
              </a:rPr>
              <a:t> engagement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styrke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mentorskabsrelationer</a:t>
            </a:r>
            <a:r>
              <a:rPr lang="en-US" sz="2474" spc="284" dirty="0">
                <a:solidFill>
                  <a:srgbClr val="365679"/>
                </a:solidFill>
                <a:latin typeface="Poppins"/>
                <a:ea typeface="Poppins"/>
                <a:cs typeface="Poppins"/>
                <a:sym typeface="Poppins"/>
              </a:rPr>
              <a:t>.</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238125" y="2698730"/>
            <a:ext cx="5476505" cy="5538817"/>
          </a:xfrm>
          <a:custGeom>
            <a:avLst/>
            <a:gdLst/>
            <a:ahLst/>
            <a:cxnLst/>
            <a:rect l="l" t="t" r="r" b="b"/>
            <a:pathLst>
              <a:path w="5476505" h="5538817">
                <a:moveTo>
                  <a:pt x="0" y="0"/>
                </a:moveTo>
                <a:lnTo>
                  <a:pt x="5476505" y="0"/>
                </a:lnTo>
                <a:lnTo>
                  <a:pt x="5476505" y="5538817"/>
                </a:lnTo>
                <a:lnTo>
                  <a:pt x="0" y="55388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3969128"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FREMME AF SAMARBEJDE OG FORBINDELSE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410442" y="3532670"/>
            <a:ext cx="10917372" cy="2956707"/>
          </a:xfrm>
          <a:prstGeom prst="rect">
            <a:avLst/>
          </a:prstGeom>
        </p:spPr>
        <p:txBody>
          <a:bodyPr lIns="0" tIns="0" rIns="0" bIns="0" rtlCol="0" anchor="t">
            <a:spAutoFit/>
          </a:bodyPr>
          <a:lstStyle/>
          <a:p>
            <a:pPr algn="ctr">
              <a:lnSpc>
                <a:spcPts val="2904"/>
              </a:lnSpc>
              <a:spcBef>
                <a:spcPct val="0"/>
              </a:spcBef>
            </a:pPr>
            <a:r>
              <a:rPr lang="en-US" sz="2074" spc="238" dirty="0">
                <a:solidFill>
                  <a:srgbClr val="365679"/>
                </a:solidFill>
                <a:latin typeface="Poppins"/>
                <a:ea typeface="Poppins"/>
                <a:cs typeface="Poppins"/>
                <a:sym typeface="Poppins"/>
              </a:rPr>
              <a:t>Dette </a:t>
            </a:r>
            <a:r>
              <a:rPr lang="en-US" sz="2074" spc="238" dirty="0" err="1">
                <a:solidFill>
                  <a:srgbClr val="365679"/>
                </a:solidFill>
                <a:latin typeface="Poppins"/>
                <a:ea typeface="Poppins"/>
                <a:cs typeface="Poppins"/>
                <a:sym typeface="Poppins"/>
              </a:rPr>
              <a:t>modul</a:t>
            </a:r>
            <a:r>
              <a:rPr lang="en-US" sz="2074" spc="238" dirty="0">
                <a:solidFill>
                  <a:srgbClr val="365679"/>
                </a:solidFill>
                <a:latin typeface="Poppins"/>
                <a:ea typeface="Poppins"/>
                <a:cs typeface="Poppins"/>
                <a:sym typeface="Poppins"/>
              </a:rPr>
              <a:t> giver et </a:t>
            </a:r>
            <a:r>
              <a:rPr lang="en-US" sz="2074" spc="238" dirty="0" err="1">
                <a:solidFill>
                  <a:srgbClr val="365679"/>
                </a:solidFill>
                <a:latin typeface="Poppins"/>
                <a:ea typeface="Poppins"/>
                <a:cs typeface="Poppins"/>
                <a:sym typeface="Poppins"/>
              </a:rPr>
              <a:t>overblik</a:t>
            </a:r>
            <a:r>
              <a:rPr lang="en-US" sz="2074" spc="238" dirty="0">
                <a:solidFill>
                  <a:srgbClr val="365679"/>
                </a:solidFill>
                <a:latin typeface="Poppins"/>
                <a:ea typeface="Poppins"/>
                <a:cs typeface="Poppins"/>
                <a:sym typeface="Poppins"/>
              </a:rPr>
              <a:t> over </a:t>
            </a:r>
            <a:r>
              <a:rPr lang="en-US" sz="2074" spc="238" dirty="0" err="1">
                <a:solidFill>
                  <a:srgbClr val="365679"/>
                </a:solidFill>
                <a:latin typeface="Poppins"/>
                <a:ea typeface="Poppins"/>
                <a:cs typeface="Poppins"/>
                <a:sym typeface="Poppins"/>
              </a:rPr>
              <a:t>mentorkoordinatorens</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rolle</a:t>
            </a:r>
            <a:r>
              <a:rPr lang="en-US" sz="2074" spc="238" dirty="0">
                <a:solidFill>
                  <a:srgbClr val="365679"/>
                </a:solidFill>
                <a:latin typeface="Poppins"/>
                <a:ea typeface="Poppins"/>
                <a:cs typeface="Poppins"/>
                <a:sym typeface="Poppins"/>
              </a:rPr>
              <a:t> i </a:t>
            </a:r>
            <a:r>
              <a:rPr lang="en-US" sz="2074" spc="238" dirty="0" err="1">
                <a:solidFill>
                  <a:srgbClr val="365679"/>
                </a:solidFill>
                <a:latin typeface="Poppins"/>
                <a:ea typeface="Poppins"/>
                <a:cs typeface="Poppins"/>
                <a:sym typeface="Poppins"/>
              </a:rPr>
              <a:t>fængslerne</a:t>
            </a:r>
            <a:r>
              <a:rPr lang="en-US" sz="2074" spc="238" dirty="0">
                <a:solidFill>
                  <a:srgbClr val="365679"/>
                </a:solidFill>
                <a:latin typeface="Poppins"/>
                <a:ea typeface="Poppins"/>
                <a:cs typeface="Poppins"/>
                <a:sym typeface="Poppins"/>
              </a:rPr>
              <a:t>. Det </a:t>
            </a:r>
            <a:r>
              <a:rPr lang="en-US" sz="2074" spc="238" dirty="0" err="1">
                <a:solidFill>
                  <a:srgbClr val="365679"/>
                </a:solidFill>
                <a:latin typeface="Poppins"/>
                <a:ea typeface="Poppins"/>
                <a:cs typeface="Poppins"/>
                <a:sym typeface="Poppins"/>
              </a:rPr>
              <a:t>definerer</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stillingen</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skitserer</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ansvarsområderne</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og</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diskuterer</a:t>
            </a:r>
            <a:r>
              <a:rPr lang="en-US" sz="2074" spc="238" dirty="0">
                <a:solidFill>
                  <a:srgbClr val="365679"/>
                </a:solidFill>
                <a:latin typeface="Poppins"/>
                <a:ea typeface="Poppins"/>
                <a:cs typeface="Poppins"/>
                <a:sym typeface="Poppins"/>
              </a:rPr>
              <a:t> de </a:t>
            </a:r>
            <a:r>
              <a:rPr lang="en-US" sz="2074" spc="238" dirty="0" err="1">
                <a:solidFill>
                  <a:srgbClr val="365679"/>
                </a:solidFill>
                <a:latin typeface="Poppins"/>
                <a:ea typeface="Poppins"/>
                <a:cs typeface="Poppins"/>
                <a:sym typeface="Poppins"/>
              </a:rPr>
              <a:t>kvalifikationer</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og</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færdigheder</a:t>
            </a:r>
            <a:r>
              <a:rPr lang="en-US" sz="2074" spc="238" dirty="0">
                <a:solidFill>
                  <a:srgbClr val="365679"/>
                </a:solidFill>
                <a:latin typeface="Poppins"/>
                <a:ea typeface="Poppins"/>
                <a:cs typeface="Poppins"/>
                <a:sym typeface="Poppins"/>
              </a:rPr>
              <a:t>, der er </a:t>
            </a:r>
            <a:r>
              <a:rPr lang="en-US" sz="2074" spc="238" dirty="0" err="1">
                <a:solidFill>
                  <a:srgbClr val="365679"/>
                </a:solidFill>
                <a:latin typeface="Poppins"/>
                <a:ea typeface="Poppins"/>
                <a:cs typeface="Poppins"/>
                <a:sym typeface="Poppins"/>
              </a:rPr>
              <a:t>nødvendige</a:t>
            </a:r>
            <a:r>
              <a:rPr lang="en-US" sz="2074" spc="238" dirty="0">
                <a:solidFill>
                  <a:srgbClr val="365679"/>
                </a:solidFill>
                <a:latin typeface="Poppins"/>
                <a:ea typeface="Poppins"/>
                <a:cs typeface="Poppins"/>
                <a:sym typeface="Poppins"/>
              </a:rPr>
              <a:t> for </a:t>
            </a:r>
            <a:r>
              <a:rPr lang="en-US" sz="2074" spc="238" dirty="0" err="1">
                <a:solidFill>
                  <a:srgbClr val="365679"/>
                </a:solidFill>
                <a:latin typeface="Poppins"/>
                <a:ea typeface="Poppins"/>
                <a:cs typeface="Poppins"/>
                <a:sym typeface="Poppins"/>
              </a:rPr>
              <a:t>en</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effektiv</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mentorkoordinering</a:t>
            </a:r>
            <a:r>
              <a:rPr lang="en-US" sz="2074" spc="238" dirty="0">
                <a:solidFill>
                  <a:srgbClr val="365679"/>
                </a:solidFill>
                <a:latin typeface="Poppins"/>
                <a:ea typeface="Poppins"/>
                <a:cs typeface="Poppins"/>
                <a:sym typeface="Poppins"/>
              </a:rPr>
              <a:t>. Der </a:t>
            </a:r>
            <a:r>
              <a:rPr lang="en-US" sz="2074" spc="238" dirty="0" err="1">
                <a:solidFill>
                  <a:srgbClr val="365679"/>
                </a:solidFill>
                <a:latin typeface="Poppins"/>
                <a:ea typeface="Poppins"/>
                <a:cs typeface="Poppins"/>
                <a:sym typeface="Poppins"/>
              </a:rPr>
              <a:t>lægges</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vægt</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på</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mentorkoordinatorens</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betydning</a:t>
            </a:r>
            <a:r>
              <a:rPr lang="en-US" sz="2074" spc="238" dirty="0">
                <a:solidFill>
                  <a:srgbClr val="365679"/>
                </a:solidFill>
                <a:latin typeface="Poppins"/>
                <a:ea typeface="Poppins"/>
                <a:cs typeface="Poppins"/>
                <a:sym typeface="Poppins"/>
              </a:rPr>
              <a:t> for at </a:t>
            </a:r>
            <a:r>
              <a:rPr lang="en-US" sz="2074" spc="238" dirty="0" err="1">
                <a:solidFill>
                  <a:srgbClr val="365679"/>
                </a:solidFill>
                <a:latin typeface="Poppins"/>
                <a:ea typeface="Poppins"/>
                <a:cs typeface="Poppins"/>
                <a:sym typeface="Poppins"/>
              </a:rPr>
              <a:t>fremme</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støttende</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relationer</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styrke</a:t>
            </a:r>
            <a:r>
              <a:rPr lang="en-US" sz="2074" spc="238" dirty="0">
                <a:solidFill>
                  <a:srgbClr val="365679"/>
                </a:solidFill>
                <a:latin typeface="Poppins"/>
                <a:ea typeface="Poppins"/>
                <a:cs typeface="Poppins"/>
                <a:sym typeface="Poppins"/>
              </a:rPr>
              <a:t> den </a:t>
            </a:r>
            <a:r>
              <a:rPr lang="en-US" sz="2074" spc="238" dirty="0" err="1">
                <a:solidFill>
                  <a:srgbClr val="365679"/>
                </a:solidFill>
                <a:latin typeface="Poppins"/>
                <a:ea typeface="Poppins"/>
                <a:cs typeface="Poppins"/>
                <a:sym typeface="Poppins"/>
              </a:rPr>
              <a:t>professionelle</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udvikling</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mindske</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udbrændthed</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og</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forbedre</a:t>
            </a:r>
            <a:r>
              <a:rPr lang="en-US" sz="2074" spc="238" dirty="0">
                <a:solidFill>
                  <a:srgbClr val="365679"/>
                </a:solidFill>
                <a:latin typeface="Poppins"/>
                <a:ea typeface="Poppins"/>
                <a:cs typeface="Poppins"/>
                <a:sym typeface="Poppins"/>
              </a:rPr>
              <a:t> den </a:t>
            </a:r>
            <a:r>
              <a:rPr lang="en-US" sz="2074" spc="238" dirty="0" err="1">
                <a:solidFill>
                  <a:srgbClr val="365679"/>
                </a:solidFill>
                <a:latin typeface="Poppins"/>
                <a:ea typeface="Poppins"/>
                <a:cs typeface="Poppins"/>
                <a:sym typeface="Poppins"/>
              </a:rPr>
              <a:t>organisatoriske</a:t>
            </a:r>
            <a:r>
              <a:rPr lang="en-US" sz="2074" spc="238" dirty="0">
                <a:solidFill>
                  <a:srgbClr val="365679"/>
                </a:solidFill>
                <a:latin typeface="Poppins"/>
                <a:ea typeface="Poppins"/>
                <a:cs typeface="Poppins"/>
                <a:sym typeface="Poppins"/>
              </a:rPr>
              <a:t> </a:t>
            </a:r>
            <a:r>
              <a:rPr lang="en-US" sz="2074" spc="238" dirty="0" err="1">
                <a:solidFill>
                  <a:srgbClr val="365679"/>
                </a:solidFill>
                <a:latin typeface="Poppins"/>
                <a:ea typeface="Poppins"/>
                <a:cs typeface="Poppins"/>
                <a:sym typeface="Poppins"/>
              </a:rPr>
              <a:t>effektivitet</a:t>
            </a:r>
            <a:r>
              <a:rPr lang="en-US" sz="2074" spc="238" dirty="0">
                <a:solidFill>
                  <a:srgbClr val="365679"/>
                </a:solidFill>
                <a:latin typeface="Poppins"/>
                <a:ea typeface="Poppins"/>
                <a:cs typeface="Poppins"/>
                <a:sym typeface="Poppins"/>
              </a:rPr>
              <a:t> i </a:t>
            </a:r>
            <a:r>
              <a:rPr lang="en-US" sz="2074" spc="238" dirty="0" err="1">
                <a:solidFill>
                  <a:srgbClr val="365679"/>
                </a:solidFill>
                <a:latin typeface="Poppins"/>
                <a:ea typeface="Poppins"/>
                <a:cs typeface="Poppins"/>
                <a:sym typeface="Poppins"/>
              </a:rPr>
              <a:t>fængselsmiljøet</a:t>
            </a:r>
            <a:r>
              <a:rPr lang="en-US" sz="2074" spc="238" dirty="0">
                <a:solidFill>
                  <a:srgbClr val="365679"/>
                </a:solidFill>
                <a:latin typeface="Poppins"/>
                <a:ea typeface="Poppins"/>
                <a:cs typeface="Poppins"/>
                <a:sym typeface="Poppins"/>
              </a:rPr>
              <a:t>. </a:t>
            </a:r>
          </a:p>
        </p:txBody>
      </p:sp>
      <p:sp>
        <p:nvSpPr>
          <p:cNvPr id="3" name="Freeform 3"/>
          <p:cNvSpPr/>
          <p:nvPr/>
        </p:nvSpPr>
        <p:spPr>
          <a:xfrm rot="5400000">
            <a:off x="-1705353" y="1578863"/>
            <a:ext cx="6268440" cy="3110713"/>
          </a:xfrm>
          <a:custGeom>
            <a:avLst/>
            <a:gdLst/>
            <a:ahLst/>
            <a:cxnLst/>
            <a:rect l="l" t="t" r="r" b="b"/>
            <a:pathLst>
              <a:path w="6268440" h="3110713">
                <a:moveTo>
                  <a:pt x="0" y="0"/>
                </a:moveTo>
                <a:lnTo>
                  <a:pt x="6268440" y="0"/>
                </a:lnTo>
                <a:lnTo>
                  <a:pt x="6268440" y="3110714"/>
                </a:lnTo>
                <a:lnTo>
                  <a:pt x="0" y="3110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TextBox 4"/>
          <p:cNvSpPr txBox="1"/>
          <p:nvPr/>
        </p:nvSpPr>
        <p:spPr>
          <a:xfrm>
            <a:off x="2984223" y="1696010"/>
            <a:ext cx="12149479" cy="742003"/>
          </a:xfrm>
          <a:prstGeom prst="rect">
            <a:avLst/>
          </a:prstGeom>
        </p:spPr>
        <p:txBody>
          <a:bodyPr lIns="0" tIns="0" rIns="0" bIns="0" rtlCol="0" anchor="t">
            <a:spAutoFit/>
          </a:bodyPr>
          <a:lstStyle/>
          <a:p>
            <a:pPr algn="ctr">
              <a:lnSpc>
                <a:spcPts val="6064"/>
              </a:lnSpc>
            </a:pPr>
            <a:r>
              <a:rPr lang="en-US" sz="4332" spc="216">
                <a:solidFill>
                  <a:srgbClr val="0B1320"/>
                </a:solidFill>
                <a:latin typeface="League Spartan"/>
                <a:ea typeface="League Spartan"/>
                <a:cs typeface="League Spartan"/>
                <a:sym typeface="League Spartan"/>
              </a:rPr>
              <a:t>MODULOVERSIGT/ HOVEDINDHOLD</a:t>
            </a:r>
          </a:p>
        </p:txBody>
      </p:sp>
      <p:sp>
        <p:nvSpPr>
          <p:cNvPr id="5" name="Freeform 5"/>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6" name="Freeform 6"/>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7" name="Freeform 7"/>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8" name="Freeform 8"/>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526000" y="1713571"/>
            <a:ext cx="11027442" cy="5362750"/>
          </a:xfrm>
          <a:prstGeom prst="rect">
            <a:avLst/>
          </a:prstGeom>
        </p:spPr>
        <p:txBody>
          <a:bodyPr lIns="0" tIns="0" rIns="0" bIns="0" rtlCol="0" anchor="t">
            <a:spAutoFit/>
          </a:bodyPr>
          <a:lstStyle/>
          <a:p>
            <a:pPr marL="0" lvl="0" indent="0" algn="l">
              <a:lnSpc>
                <a:spcPts val="3464"/>
              </a:lnSpc>
              <a:spcBef>
                <a:spcPct val="0"/>
              </a:spcBef>
            </a:pPr>
            <a:r>
              <a:rPr lang="en-US" sz="2474" spc="284" dirty="0" err="1">
                <a:solidFill>
                  <a:srgbClr val="365679"/>
                </a:solidFill>
                <a:latin typeface="Poppins"/>
                <a:ea typeface="Poppins"/>
                <a:cs typeface="Poppins"/>
                <a:sym typeface="Poppins"/>
              </a:rPr>
              <a:t>Mentorkoordinatorer</a:t>
            </a:r>
            <a:r>
              <a:rPr lang="en-US" sz="2474" spc="284" dirty="0">
                <a:solidFill>
                  <a:srgbClr val="365679"/>
                </a:solidFill>
                <a:latin typeface="Poppins"/>
                <a:ea typeface="Poppins"/>
                <a:cs typeface="Poppins"/>
                <a:sym typeface="Poppins"/>
              </a:rPr>
              <a:t> er </a:t>
            </a:r>
            <a:r>
              <a:rPr lang="en-US" sz="2474" spc="284" dirty="0" err="1">
                <a:solidFill>
                  <a:srgbClr val="365679"/>
                </a:solidFill>
                <a:latin typeface="Poppins"/>
                <a:ea typeface="Poppins"/>
                <a:cs typeface="Poppins"/>
                <a:sym typeface="Poppins"/>
              </a:rPr>
              <a:t>ansvarlige</a:t>
            </a:r>
            <a:r>
              <a:rPr lang="en-US" sz="2474" spc="284" dirty="0">
                <a:solidFill>
                  <a:srgbClr val="365679"/>
                </a:solidFill>
                <a:latin typeface="Poppins"/>
                <a:ea typeface="Poppins"/>
                <a:cs typeface="Poppins"/>
                <a:sym typeface="Poppins"/>
              </a:rPr>
              <a:t> for at </a:t>
            </a:r>
            <a:r>
              <a:rPr lang="en-US" sz="2474" spc="284" dirty="0" err="1">
                <a:solidFill>
                  <a:srgbClr val="365679"/>
                </a:solidFill>
                <a:latin typeface="Poppins"/>
                <a:ea typeface="Poppins"/>
                <a:cs typeface="Poppins"/>
                <a:sym typeface="Poppins"/>
              </a:rPr>
              <a:t>overvåge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udviklingen</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mentorskabsrelationerne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evaluere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programmets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samlede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a:t>
            </a:r>
            <a:r>
              <a:rPr lang="en-US" sz="2474" spc="284" dirty="0">
                <a:solidFill>
                  <a:srgbClr val="365679"/>
                </a:solidFill>
                <a:latin typeface="Poppins"/>
                <a:ea typeface="Poppins"/>
                <a:cs typeface="Poppins"/>
                <a:sym typeface="Poppins"/>
              </a:rPr>
              <a:t>. De </a:t>
            </a:r>
            <a:r>
              <a:rPr lang="en-US" sz="2474" spc="284" dirty="0" err="1">
                <a:solidFill>
                  <a:srgbClr val="365679"/>
                </a:solidFill>
                <a:latin typeface="Poppins"/>
                <a:ea typeface="Poppins"/>
                <a:cs typeface="Poppins"/>
                <a:sym typeface="Poppins"/>
              </a:rPr>
              <a:t>samler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nøgletal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indsamler</a:t>
            </a:r>
            <a:r>
              <a:rPr lang="en-US" sz="2474" spc="284" dirty="0">
                <a:solidFill>
                  <a:srgbClr val="365679"/>
                </a:solidFill>
                <a:latin typeface="Poppins"/>
                <a:ea typeface="Poppins"/>
                <a:cs typeface="Poppins"/>
                <a:sym typeface="Poppins"/>
              </a:rPr>
              <a:t> feedback </a:t>
            </a:r>
            <a:r>
              <a:rPr lang="en-US" sz="2474" spc="284" dirty="0" err="1">
                <a:solidFill>
                  <a:srgbClr val="365679"/>
                </a:solidFill>
                <a:latin typeface="Poppins"/>
                <a:ea typeface="Poppins"/>
                <a:cs typeface="Poppins"/>
                <a:sym typeface="Poppins"/>
              </a:rPr>
              <a:t>fra</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deltagerne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vurderer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resultaterne</a:t>
            </a:r>
            <a:r>
              <a:rPr lang="en-US" sz="2474" spc="284" dirty="0">
                <a:solidFill>
                  <a:srgbClr val="365679"/>
                </a:solidFill>
                <a:latin typeface="Poppins"/>
                <a:ea typeface="Poppins"/>
                <a:cs typeface="Poppins"/>
                <a:sym typeface="Poppins"/>
              </a:rPr>
              <a:t> for at </a:t>
            </a:r>
            <a:r>
              <a:rPr lang="en-US" sz="2474" spc="284" dirty="0" err="1">
                <a:solidFill>
                  <a:srgbClr val="365679"/>
                </a:solidFill>
                <a:latin typeface="Poppins"/>
                <a:ea typeface="Poppins"/>
                <a:cs typeface="Poppins"/>
                <a:sym typeface="Poppins"/>
              </a:rPr>
              <a:t>måle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effektiviteten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Gennem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løbende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evaluering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dataanalyse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identificerer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mentorkoordinatorerne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områder</a:t>
            </a:r>
            <a:r>
              <a:rPr lang="en-US" sz="2474" spc="284" dirty="0">
                <a:solidFill>
                  <a:srgbClr val="365679"/>
                </a:solidFill>
                <a:latin typeface="Poppins"/>
                <a:ea typeface="Poppins"/>
                <a:cs typeface="Poppins"/>
                <a:sym typeface="Poppins"/>
              </a:rPr>
              <a:t>, der </a:t>
            </a:r>
            <a:r>
              <a:rPr lang="en-US" sz="2474" spc="284" dirty="0" err="1">
                <a:solidFill>
                  <a:srgbClr val="365679"/>
                </a:solidFill>
                <a:latin typeface="Poppins"/>
                <a:ea typeface="Poppins"/>
                <a:cs typeface="Poppins"/>
                <a:sym typeface="Poppins"/>
              </a:rPr>
              <a:t>kan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forbedres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foretager</a:t>
            </a:r>
            <a:r>
              <a:rPr lang="en-US" sz="2474" spc="284" dirty="0">
                <a:solidFill>
                  <a:srgbClr val="365679"/>
                </a:solidFill>
                <a:latin typeface="Poppins"/>
                <a:ea typeface="Poppins"/>
                <a:cs typeface="Poppins"/>
                <a:sym typeface="Poppins"/>
              </a:rPr>
              <a:t> de </a:t>
            </a:r>
            <a:r>
              <a:rPr lang="en-US" sz="2474" spc="284" dirty="0" err="1">
                <a:solidFill>
                  <a:srgbClr val="365679"/>
                </a:solidFill>
                <a:latin typeface="Poppins"/>
                <a:ea typeface="Poppins"/>
                <a:cs typeface="Poppins"/>
                <a:sym typeface="Poppins"/>
              </a:rPr>
              <a:t>nødvendige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justeringer</a:t>
            </a:r>
            <a:r>
              <a:rPr lang="en-US" sz="2474" spc="284" dirty="0">
                <a:solidFill>
                  <a:srgbClr val="365679"/>
                </a:solidFill>
                <a:latin typeface="Poppins"/>
                <a:ea typeface="Poppins"/>
                <a:cs typeface="Poppins"/>
                <a:sym typeface="Poppins"/>
              </a:rPr>
              <a:t> for at </a:t>
            </a:r>
            <a:r>
              <a:rPr lang="en-US" sz="2474" spc="284" dirty="0" err="1">
                <a:solidFill>
                  <a:srgbClr val="365679"/>
                </a:solidFill>
                <a:latin typeface="Poppins"/>
                <a:ea typeface="Poppins"/>
                <a:cs typeface="Poppins"/>
                <a:sym typeface="Poppins"/>
              </a:rPr>
              <a:t>optimere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programmets</a:t>
            </a:r>
            <a:r>
              <a:rPr lang="en-US" sz="2474" spc="284" dirty="0">
                <a:solidFill>
                  <a:srgbClr val="365679"/>
                </a:solidFill>
                <a:latin typeface="Poppins"/>
                <a:ea typeface="Poppins"/>
                <a:cs typeface="Poppins"/>
                <a:sym typeface="Poppins"/>
              </a:rPr>
              <a:t> levering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a:t>
            </a:r>
            <a:r>
              <a:rPr lang="en-US" sz="2474" spc="284" dirty="0">
                <a:solidFill>
                  <a:srgbClr val="365679"/>
                </a:solidFill>
                <a:latin typeface="Poppins"/>
                <a:ea typeface="Poppins"/>
                <a:cs typeface="Poppins"/>
                <a:sym typeface="Poppins"/>
              </a:rPr>
              <a:t>. Denne </a:t>
            </a:r>
            <a:r>
              <a:rPr lang="en-US" sz="2474" spc="284" dirty="0" err="1">
                <a:solidFill>
                  <a:srgbClr val="365679"/>
                </a:solidFill>
                <a:latin typeface="Poppins"/>
                <a:ea typeface="Poppins"/>
                <a:cs typeface="Poppins"/>
                <a:sym typeface="Poppins"/>
              </a:rPr>
              <a:t>kontinuerlige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proces</a:t>
            </a:r>
            <a:r>
              <a:rPr lang="en-US" sz="2474" spc="284" dirty="0">
                <a:solidFill>
                  <a:srgbClr val="365679"/>
                </a:solidFill>
                <a:latin typeface="Poppins"/>
                <a:ea typeface="Poppins"/>
                <a:cs typeface="Poppins"/>
                <a:sym typeface="Poppins"/>
              </a:rPr>
              <a:t> med </a:t>
            </a:r>
            <a:r>
              <a:rPr lang="en-US" sz="2474" spc="284" dirty="0" err="1">
                <a:solidFill>
                  <a:srgbClr val="365679"/>
                </a:solidFill>
                <a:latin typeface="Poppins"/>
                <a:ea typeface="Poppins"/>
                <a:cs typeface="Poppins"/>
                <a:sym typeface="Poppins"/>
              </a:rPr>
              <a:t>vurdering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forbedring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sikrer</a:t>
            </a:r>
            <a:r>
              <a:rPr lang="en-US" sz="2474" spc="284" dirty="0">
                <a:solidFill>
                  <a:srgbClr val="365679"/>
                </a:solidFill>
                <a:latin typeface="Poppins"/>
                <a:ea typeface="Poppins"/>
                <a:cs typeface="Poppins"/>
                <a:sym typeface="Poppins"/>
              </a:rPr>
              <a:t>, at </a:t>
            </a:r>
            <a:r>
              <a:rPr lang="en-US" sz="2474" spc="284" dirty="0" err="1">
                <a:solidFill>
                  <a:srgbClr val="365679"/>
                </a:solidFill>
                <a:latin typeface="Poppins"/>
                <a:ea typeface="Poppins"/>
                <a:cs typeface="Poppins"/>
                <a:sym typeface="Poppins"/>
              </a:rPr>
              <a:t>mentorprogrammet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forbliver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effektivt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lydhørt</a:t>
            </a:r>
            <a:r>
              <a:rPr lang="en-US" sz="2474" spc="284" dirty="0">
                <a:solidFill>
                  <a:srgbClr val="365679"/>
                </a:solidFill>
                <a:latin typeface="Poppins"/>
                <a:ea typeface="Poppins"/>
                <a:cs typeface="Poppins"/>
                <a:sym typeface="Poppins"/>
              </a:rPr>
              <a:t> over for </a:t>
            </a:r>
            <a:r>
              <a:rPr lang="en-US" sz="2474" spc="284" dirty="0" err="1">
                <a:solidFill>
                  <a:srgbClr val="365679"/>
                </a:solidFill>
                <a:latin typeface="Poppins"/>
                <a:ea typeface="Poppins"/>
                <a:cs typeface="Poppins"/>
                <a:sym typeface="Poppins"/>
              </a:rPr>
              <a:t>deltagernes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behov</a:t>
            </a:r>
            <a:r>
              <a:rPr lang="en-US" sz="2474" spc="284" dirty="0">
                <a:solidFill>
                  <a:srgbClr val="365679"/>
                </a:solidFill>
                <a:latin typeface="Poppins"/>
                <a:ea typeface="Poppins"/>
                <a:cs typeface="Poppins"/>
                <a:sym typeface="Poppins"/>
              </a:rPr>
              <a:t>.</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3144500" y="25142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401582"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OVERVÅGNING AF FREMSKRIDT OG EVALUERING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526000" y="1713571"/>
            <a:ext cx="9218200" cy="4913909"/>
          </a:xfrm>
          <a:prstGeom prst="rect">
            <a:avLst/>
          </a:prstGeom>
        </p:spPr>
        <p:txBody>
          <a:bodyPr wrap="square" lIns="0" tIns="0" rIns="0" bIns="0" rtlCol="0" anchor="t">
            <a:spAutoFit/>
          </a:bodyPr>
          <a:lstStyle/>
          <a:p>
            <a:pPr marL="0" lvl="0" indent="0" algn="l">
              <a:lnSpc>
                <a:spcPts val="3464"/>
              </a:lnSpc>
              <a:spcBef>
                <a:spcPct val="0"/>
              </a:spcBef>
            </a:pPr>
            <a:r>
              <a:rPr lang="en-US" sz="2474" spc="284" dirty="0" err="1">
                <a:solidFill>
                  <a:srgbClr val="365679"/>
                </a:solidFill>
                <a:latin typeface="Poppins"/>
                <a:ea typeface="Poppins"/>
                <a:cs typeface="Poppins"/>
                <a:sym typeface="Poppins"/>
              </a:rPr>
              <a:t>Mentorkoordinatorer</a:t>
            </a:r>
            <a:r>
              <a:rPr lang="en-US" sz="2474" spc="284" dirty="0">
                <a:solidFill>
                  <a:srgbClr val="365679"/>
                </a:solidFill>
                <a:latin typeface="Poppins"/>
                <a:ea typeface="Poppins"/>
                <a:cs typeface="Poppins"/>
                <a:sym typeface="Poppins"/>
              </a:rPr>
              <a:t> spiller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afgørende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rolle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som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fortalere</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mentorskabets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betydning</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organisationer</a:t>
            </a:r>
            <a:r>
              <a:rPr lang="en-US" sz="2474" spc="284" dirty="0">
                <a:solidFill>
                  <a:srgbClr val="365679"/>
                </a:solidFill>
                <a:latin typeface="Poppins"/>
                <a:ea typeface="Poppins"/>
                <a:cs typeface="Poppins"/>
                <a:sym typeface="Poppins"/>
              </a:rPr>
              <a:t>. De </a:t>
            </a:r>
            <a:r>
              <a:rPr lang="en-US" sz="2474" spc="284" dirty="0" err="1">
                <a:solidFill>
                  <a:srgbClr val="365679"/>
                </a:solidFill>
                <a:latin typeface="Poppins"/>
                <a:ea typeface="Poppins"/>
                <a:cs typeface="Poppins"/>
                <a:sym typeface="Poppins"/>
              </a:rPr>
              <a:t>øger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bevidstheden</a:t>
            </a:r>
            <a:r>
              <a:rPr lang="en-US" sz="2474" spc="284" dirty="0">
                <a:solidFill>
                  <a:srgbClr val="365679"/>
                </a:solidFill>
                <a:latin typeface="Poppins"/>
                <a:ea typeface="Poppins"/>
                <a:cs typeface="Poppins"/>
                <a:sym typeface="Poppins"/>
              </a:rPr>
              <a:t> om </a:t>
            </a:r>
            <a:r>
              <a:rPr lang="en-US" sz="2474" spc="284" dirty="0" err="1">
                <a:solidFill>
                  <a:srgbClr val="365679"/>
                </a:solidFill>
                <a:latin typeface="Poppins"/>
                <a:ea typeface="Poppins"/>
                <a:cs typeface="Poppins"/>
                <a:sym typeface="Poppins"/>
              </a:rPr>
              <a:t>fordelene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ved</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mentorskab</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afliver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myter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fremmer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en</a:t>
            </a:r>
            <a:r>
              <a:rPr lang="en-US" sz="2474" spc="284" dirty="0">
                <a:solidFill>
                  <a:srgbClr val="365679"/>
                </a:solidFill>
                <a:latin typeface="Poppins"/>
                <a:ea typeface="Poppins"/>
                <a:cs typeface="Poppins"/>
                <a:sym typeface="Poppins"/>
              </a:rPr>
              <a:t> kultur, der </a:t>
            </a:r>
            <a:r>
              <a:rPr lang="en-US" sz="2474" spc="284" dirty="0" err="1">
                <a:solidFill>
                  <a:srgbClr val="365679"/>
                </a:solidFill>
                <a:latin typeface="Poppins"/>
                <a:ea typeface="Poppins"/>
                <a:cs typeface="Poppins"/>
                <a:sym typeface="Poppins"/>
              </a:rPr>
              <a:t>værdsætter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mentorskab</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som</a:t>
            </a:r>
            <a:r>
              <a:rPr lang="en-US" sz="2474" spc="284" dirty="0">
                <a:solidFill>
                  <a:srgbClr val="365679"/>
                </a:solidFill>
                <a:latin typeface="Poppins"/>
                <a:ea typeface="Poppins"/>
                <a:cs typeface="Poppins"/>
                <a:sym typeface="Poppins"/>
              </a:rPr>
              <a:t> et </a:t>
            </a:r>
            <a:r>
              <a:rPr lang="en-US" sz="2474" spc="284" dirty="0" err="1">
                <a:solidFill>
                  <a:srgbClr val="365679"/>
                </a:solidFill>
                <a:latin typeface="Poppins"/>
                <a:ea typeface="Poppins"/>
                <a:cs typeface="Poppins"/>
                <a:sym typeface="Poppins"/>
              </a:rPr>
              <a:t>vigtigt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redskab</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professionel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udvikling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vækst</a:t>
            </a:r>
            <a:r>
              <a:rPr lang="en-US" sz="2474" spc="284" dirty="0">
                <a:solidFill>
                  <a:srgbClr val="365679"/>
                </a:solidFill>
                <a:latin typeface="Poppins"/>
                <a:ea typeface="Poppins"/>
                <a:cs typeface="Poppins"/>
                <a:sym typeface="Poppins"/>
              </a:rPr>
              <a:t>. Ved at </a:t>
            </a:r>
            <a:r>
              <a:rPr lang="en-US" sz="2474" spc="284" dirty="0" err="1">
                <a:solidFill>
                  <a:srgbClr val="365679"/>
                </a:solidFill>
                <a:latin typeface="Poppins"/>
                <a:ea typeface="Poppins"/>
                <a:cs typeface="Poppins"/>
                <a:sym typeface="Poppins"/>
              </a:rPr>
              <a:t>kæmpe</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mentorinitiativer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inspirerer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mentorkoordinatorer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andre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t>
            </a:r>
            <a:r>
              <a:rPr lang="en-US" sz="2474" spc="284" dirty="0" err="1">
                <a:solidFill>
                  <a:srgbClr val="365679"/>
                </a:solidFill>
                <a:latin typeface="Poppins"/>
                <a:ea typeface="Poppins"/>
                <a:cs typeface="Poppins"/>
                <a:sym typeface="Poppins"/>
              </a:rPr>
              <a:t>engagere</a:t>
            </a:r>
            <a:r>
              <a:rPr lang="en-US" sz="2474" spc="284" dirty="0">
                <a:solidFill>
                  <a:srgbClr val="365679"/>
                </a:solidFill>
                <a:latin typeface="Poppins"/>
                <a:ea typeface="Poppins"/>
                <a:cs typeface="Poppins"/>
                <a:sym typeface="Poppins"/>
              </a:rPr>
              <a:t> sig i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investere</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disse</a:t>
            </a:r>
            <a:r>
              <a:rPr lang="en-US" sz="2474" spc="284" dirty="0">
                <a:solidFill>
                  <a:srgbClr val="365679"/>
                </a:solidFill>
                <a:latin typeface="Poppins"/>
                <a:ea typeface="Poppins"/>
                <a:cs typeface="Poppins"/>
                <a:sym typeface="Poppins"/>
              </a:rPr>
              <a:t> programmer, </a:t>
            </a:r>
            <a:r>
              <a:rPr lang="en-US" sz="2474" spc="284" dirty="0" err="1">
                <a:solidFill>
                  <a:srgbClr val="365679"/>
                </a:solidFill>
                <a:latin typeface="Poppins"/>
                <a:ea typeface="Poppins"/>
                <a:cs typeface="Poppins"/>
                <a:sym typeface="Poppins"/>
              </a:rPr>
              <a:t>hvilket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bidrager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succes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bæredygtighed</a:t>
            </a:r>
            <a:r>
              <a:rPr lang="en-US" sz="2474" spc="284" dirty="0">
                <a:solidFill>
                  <a:srgbClr val="365679"/>
                </a:solidFill>
                <a:latin typeface="Poppins"/>
                <a:ea typeface="Poppins"/>
                <a:cs typeface="Poppins"/>
                <a:sym typeface="Poppins"/>
              </a:rPr>
              <a:t>.</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0954662" y="4510117"/>
            <a:ext cx="4689231" cy="4114800"/>
          </a:xfrm>
          <a:custGeom>
            <a:avLst/>
            <a:gdLst/>
            <a:ahLst/>
            <a:cxnLst/>
            <a:rect l="l" t="t" r="r" b="b"/>
            <a:pathLst>
              <a:path w="4689231" h="4114800">
                <a:moveTo>
                  <a:pt x="0" y="0"/>
                </a:moveTo>
                <a:lnTo>
                  <a:pt x="4689231" y="0"/>
                </a:lnTo>
                <a:lnTo>
                  <a:pt x="468923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401582"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FORTALER FOR MENTORSKAB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872451" y="2902427"/>
            <a:ext cx="11626825" cy="132779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Eksempler fra det virkelige liv og casestudier understreger den praktiske anvendelse og effekten af mentorkoordinering i fængsler. </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6625898" y="4122747"/>
            <a:ext cx="4369981" cy="4114800"/>
          </a:xfrm>
          <a:custGeom>
            <a:avLst/>
            <a:gdLst/>
            <a:ahLst/>
            <a:cxnLst/>
            <a:rect l="l" t="t" r="r" b="b"/>
            <a:pathLst>
              <a:path w="4369981" h="4114800">
                <a:moveTo>
                  <a:pt x="0" y="0"/>
                </a:moveTo>
                <a:lnTo>
                  <a:pt x="4369982" y="0"/>
                </a:lnTo>
                <a:lnTo>
                  <a:pt x="436998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1207615" y="2001009"/>
            <a:ext cx="12897695" cy="523875"/>
          </a:xfrm>
          <a:prstGeom prst="rect">
            <a:avLst/>
          </a:prstGeom>
        </p:spPr>
        <p:txBody>
          <a:bodyPr lIns="0" tIns="0" rIns="0" bIns="0" rtlCol="0" anchor="t">
            <a:spAutoFit/>
          </a:bodyPr>
          <a:lstStyle/>
          <a:p>
            <a:pPr algn="ctr">
              <a:lnSpc>
                <a:spcPts val="4200"/>
              </a:lnSpc>
            </a:pPr>
            <a:r>
              <a:rPr lang="en-US" sz="3000" spc="150" dirty="0">
                <a:solidFill>
                  <a:srgbClr val="0B1320"/>
                </a:solidFill>
                <a:latin typeface="League Spartan"/>
                <a:ea typeface="League Spartan"/>
                <a:cs typeface="League Spartan"/>
                <a:sym typeface="League Spartan"/>
              </a:rPr>
              <a:t>EKSEMPLER FRA DET VIRKELIGE LIV OG CASESTUDIER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5208322" y="3276364"/>
            <a:ext cx="12050978" cy="439484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Opbygning af tillid og kontakt er afgørende for et effektivt mentorforhold. Mentorkoordinatorer bør etablere klare forventninger ved at definere roller og ansvarsområder for både mentorer og mentees. Aktiv lytning og åben, ærlig kommunikation fremmer et miljø, hvor mentees føler sig hørt og forstået. At lægge vægt på respekt og empati, opretholde fortrolighed og udvise konsekvens og pålidelighed er afgørende for at opbygge et stærkt fundament. At fejre succeser og håndtere udfordringer proaktivt er også med til at styrke båndet mellem mentor og mentee.</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flipH="1">
            <a:off x="1271155" y="679362"/>
            <a:ext cx="5072173" cy="4114800"/>
          </a:xfrm>
          <a:custGeom>
            <a:avLst/>
            <a:gdLst/>
            <a:ahLst/>
            <a:cxnLst/>
            <a:rect l="l" t="t" r="r" b="b"/>
            <a:pathLst>
              <a:path w="5072173" h="4114800">
                <a:moveTo>
                  <a:pt x="5072172" y="0"/>
                </a:moveTo>
                <a:lnTo>
                  <a:pt x="0" y="0"/>
                </a:lnTo>
                <a:lnTo>
                  <a:pt x="0" y="4114800"/>
                </a:lnTo>
                <a:lnTo>
                  <a:pt x="5072172" y="4114800"/>
                </a:lnTo>
                <a:lnTo>
                  <a:pt x="507217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2833340" y="2752489"/>
            <a:ext cx="12897695" cy="523875"/>
          </a:xfrm>
          <a:prstGeom prst="rect">
            <a:avLst/>
          </a:prstGeom>
        </p:spPr>
        <p:txBody>
          <a:bodyPr lIns="0" tIns="0" rIns="0" bIns="0" rtlCol="0" anchor="t">
            <a:spAutoFit/>
          </a:bodyPr>
          <a:lstStyle/>
          <a:p>
            <a:pPr algn="ctr">
              <a:lnSpc>
                <a:spcPts val="4200"/>
              </a:lnSpc>
            </a:pPr>
            <a:r>
              <a:rPr lang="en-US" sz="3000" spc="150" dirty="0">
                <a:solidFill>
                  <a:srgbClr val="0B1320"/>
                </a:solidFill>
                <a:latin typeface="League Spartan"/>
                <a:ea typeface="League Spartan"/>
                <a:cs typeface="League Spartan"/>
                <a:sym typeface="League Spartan"/>
              </a:rPr>
              <a:t>OPBYGNING AF TILLID OG RELATIONER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714990" y="5095875"/>
            <a:ext cx="16858019" cy="264224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Ved at opfordre til gruppediskussioner om mentorkoordinatorens erfaringer kan man fremme peer-læring og opbygge et støttende fællesskab. Start med at skabe et trygt miljø med grundregler for aktiv lytning og respekt. Strukturér diskussionen omkring specifikke temaer, og brug faciliterede spørgsmål til at styre deltagelsen. Opfordr koordinatorerne til at dele personlige erfaringer og tilbyde peer-støtte. Reflekter over de vigtigste indsigter, og følg op med yderligere støtte og ressourcer til at fortsætte dialogen og spore fremskridt.</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Freeform 9"/>
          <p:cNvSpPr/>
          <p:nvPr/>
        </p:nvSpPr>
        <p:spPr>
          <a:xfrm>
            <a:off x="11233811" y="456881"/>
            <a:ext cx="5288801" cy="4114800"/>
          </a:xfrm>
          <a:custGeom>
            <a:avLst/>
            <a:gdLst/>
            <a:ahLst/>
            <a:cxnLst/>
            <a:rect l="l" t="t" r="r" b="b"/>
            <a:pathLst>
              <a:path w="5288801" h="4114800">
                <a:moveTo>
                  <a:pt x="0" y="0"/>
                </a:moveTo>
                <a:lnTo>
                  <a:pt x="5288801" y="0"/>
                </a:lnTo>
                <a:lnTo>
                  <a:pt x="528880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0" name="TextBox 10"/>
          <p:cNvSpPr txBox="1"/>
          <p:nvPr/>
        </p:nvSpPr>
        <p:spPr>
          <a:xfrm>
            <a:off x="1813649" y="4009706"/>
            <a:ext cx="12897695"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OPMUNTRE TIL GRUPPEDISKUSSIONER OM MENTORKOORDINATORENS ERFARINGER</a:t>
            </a:r>
          </a:p>
        </p:txBody>
      </p:sp>
      <p:sp>
        <p:nvSpPr>
          <p:cNvPr id="11" name="Freeform 11"/>
          <p:cNvSpPr/>
          <p:nvPr/>
        </p:nvSpPr>
        <p:spPr>
          <a:xfrm flipH="1">
            <a:off x="1561629" y="456881"/>
            <a:ext cx="5288801" cy="4114800"/>
          </a:xfrm>
          <a:custGeom>
            <a:avLst/>
            <a:gdLst/>
            <a:ahLst/>
            <a:cxnLst/>
            <a:rect l="l" t="t" r="r" b="b"/>
            <a:pathLst>
              <a:path w="5288801" h="4114800">
                <a:moveTo>
                  <a:pt x="5288801" y="0"/>
                </a:moveTo>
                <a:lnTo>
                  <a:pt x="0" y="0"/>
                </a:lnTo>
                <a:lnTo>
                  <a:pt x="0" y="4114800"/>
                </a:lnTo>
                <a:lnTo>
                  <a:pt x="5288801" y="4114800"/>
                </a:lnTo>
                <a:lnTo>
                  <a:pt x="528880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987255" y="1307562"/>
            <a:ext cx="14313489" cy="570929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Konklusionen er, at mentorkoordinatorer er afgørende for, at mentorprogrammer som M4Pris-projektet bliver en succes. Deres strategiske overblik, vejledning og personlige tilgang sikrer, at mentorskabsinitiativer trives til gavn for både mentorer og mentees. Ved at fremme samarbejde, overvåge fremskridt og advokere for vigtigheden af mentorskab skaber mentorkoordinatorer et struktureret og støttende miljø, der fremmer professionel vækst og udvikling. Eksemplerne fra det virkelige liv i danske fængsler illustrerer den store betydning, som mentorkoordinatorer har for at forme mentorlandskabet, forbedre uddannelsen og skabe positive resultater. I sidste ende styrker deres engagement ikke kun enkeltpersoner, men også organisationer og sikrer, at mentorskab fortsætter med at være et stærkt værktøj til transformation og succes.</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0273" y="0"/>
            <a:ext cx="5995204" cy="1303133"/>
            <a:chOff x="0" y="0"/>
            <a:chExt cx="2804530" cy="609600"/>
          </a:xfrm>
        </p:grpSpPr>
        <p:sp>
          <p:nvSpPr>
            <p:cNvPr id="6" name="Freeform 6"/>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txBody>
            <a:bodyPr/>
            <a:lstStyle/>
            <a:p>
              <a:endParaRPr lang="da-DK"/>
            </a:p>
          </p:txBody>
        </p:sp>
        <p:sp>
          <p:nvSpPr>
            <p:cNvPr id="7" name="TextBox 7"/>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2375054" y="9448108"/>
            <a:ext cx="6580569" cy="838892"/>
            <a:chOff x="0" y="0"/>
            <a:chExt cx="3770039" cy="480605"/>
          </a:xfrm>
        </p:grpSpPr>
        <p:sp>
          <p:nvSpPr>
            <p:cNvPr id="9" name="Freeform 9"/>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0" name="TextBox 10"/>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1" name="Freeform 11"/>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2" name="Freeform 12">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3" name="Freeform 13"/>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14" name="Freeform 14"/>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15" name="Freeform 15"/>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16" name="Freeform 16"/>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17" name="AutoShape 17"/>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18" name="Freeform 18"/>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19" name="Freeform 19"/>
          <p:cNvSpPr/>
          <p:nvPr/>
        </p:nvSpPr>
        <p:spPr>
          <a:xfrm>
            <a:off x="1227060" y="1838954"/>
            <a:ext cx="4828848" cy="6609092"/>
          </a:xfrm>
          <a:custGeom>
            <a:avLst/>
            <a:gdLst/>
            <a:ahLst/>
            <a:cxnLst/>
            <a:rect l="l" t="t" r="r" b="b"/>
            <a:pathLst>
              <a:path w="4828848" h="6609092">
                <a:moveTo>
                  <a:pt x="0" y="0"/>
                </a:moveTo>
                <a:lnTo>
                  <a:pt x="4828848" y="0"/>
                </a:lnTo>
                <a:lnTo>
                  <a:pt x="4828848" y="6609092"/>
                </a:lnTo>
                <a:lnTo>
                  <a:pt x="0" y="6609092"/>
                </a:lnTo>
                <a:lnTo>
                  <a:pt x="0" y="0"/>
                </a:lnTo>
                <a:close/>
              </a:path>
            </a:pathLst>
          </a:custGeom>
          <a:blipFill>
            <a:blip r:embed="rId10"/>
            <a:stretch>
              <a:fillRect l="-66611" t="-44689" r="-68496" b="-27089"/>
            </a:stretch>
          </a:blipFill>
        </p:spPr>
        <p:txBody>
          <a:bodyPr/>
          <a:lstStyle/>
          <a:p>
            <a:endParaRPr lang="da-DK"/>
          </a:p>
        </p:txBody>
      </p:sp>
      <p:sp>
        <p:nvSpPr>
          <p:cNvPr id="20" name="Freeform 20"/>
          <p:cNvSpPr/>
          <p:nvPr/>
        </p:nvSpPr>
        <p:spPr>
          <a:xfrm>
            <a:off x="10164950" y="1957852"/>
            <a:ext cx="5257308" cy="5270484"/>
          </a:xfrm>
          <a:custGeom>
            <a:avLst/>
            <a:gdLst/>
            <a:ahLst/>
            <a:cxnLst/>
            <a:rect l="l" t="t" r="r" b="b"/>
            <a:pathLst>
              <a:path w="5257308" h="5270484">
                <a:moveTo>
                  <a:pt x="0" y="0"/>
                </a:moveTo>
                <a:lnTo>
                  <a:pt x="5257307" y="0"/>
                </a:lnTo>
                <a:lnTo>
                  <a:pt x="5257307" y="5270484"/>
                </a:lnTo>
                <a:lnTo>
                  <a:pt x="0" y="52704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
        <p:nvSpPr>
          <p:cNvPr id="21" name="TextBox 21"/>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505442" y="4528066"/>
            <a:ext cx="5779327" cy="3380733"/>
            <a:chOff x="0" y="0"/>
            <a:chExt cx="1211386" cy="708624"/>
          </a:xfrm>
        </p:grpSpPr>
        <p:sp>
          <p:nvSpPr>
            <p:cNvPr id="6" name="Freeform 6"/>
            <p:cNvSpPr/>
            <p:nvPr/>
          </p:nvSpPr>
          <p:spPr>
            <a:xfrm>
              <a:off x="0" y="0"/>
              <a:ext cx="1211386" cy="708624"/>
            </a:xfrm>
            <a:custGeom>
              <a:avLst/>
              <a:gdLst/>
              <a:ahLst/>
              <a:cxnLst/>
              <a:rect l="l" t="t" r="r" b="b"/>
              <a:pathLst>
                <a:path w="1211386" h="708624">
                  <a:moveTo>
                    <a:pt x="68319" y="0"/>
                  </a:moveTo>
                  <a:lnTo>
                    <a:pt x="1143067" y="0"/>
                  </a:lnTo>
                  <a:cubicBezTo>
                    <a:pt x="1161186" y="0"/>
                    <a:pt x="1178563" y="7198"/>
                    <a:pt x="1191376" y="20010"/>
                  </a:cubicBezTo>
                  <a:cubicBezTo>
                    <a:pt x="1204188" y="32822"/>
                    <a:pt x="1211386" y="50200"/>
                    <a:pt x="1211386" y="68319"/>
                  </a:cubicBezTo>
                  <a:lnTo>
                    <a:pt x="1211386" y="640305"/>
                  </a:lnTo>
                  <a:cubicBezTo>
                    <a:pt x="1211386" y="658425"/>
                    <a:pt x="1204188" y="675802"/>
                    <a:pt x="1191376" y="688614"/>
                  </a:cubicBezTo>
                  <a:cubicBezTo>
                    <a:pt x="1178563" y="701426"/>
                    <a:pt x="1161186" y="708624"/>
                    <a:pt x="1143067" y="708624"/>
                  </a:cubicBezTo>
                  <a:lnTo>
                    <a:pt x="68319" y="708624"/>
                  </a:lnTo>
                  <a:cubicBezTo>
                    <a:pt x="50200" y="708624"/>
                    <a:pt x="32822" y="701426"/>
                    <a:pt x="20010" y="688614"/>
                  </a:cubicBezTo>
                  <a:cubicBezTo>
                    <a:pt x="7198" y="675802"/>
                    <a:pt x="0" y="658425"/>
                    <a:pt x="0" y="640305"/>
                  </a:cubicBezTo>
                  <a:lnTo>
                    <a:pt x="0" y="68319"/>
                  </a:lnTo>
                  <a:cubicBezTo>
                    <a:pt x="0" y="50200"/>
                    <a:pt x="7198" y="32822"/>
                    <a:pt x="20010" y="20010"/>
                  </a:cubicBezTo>
                  <a:cubicBezTo>
                    <a:pt x="32822" y="7198"/>
                    <a:pt x="50200" y="0"/>
                    <a:pt x="68319" y="0"/>
                  </a:cubicBezTo>
                  <a:close/>
                </a:path>
              </a:pathLst>
            </a:custGeom>
            <a:solidFill>
              <a:srgbClr val="AFC1D0"/>
            </a:solidFill>
          </p:spPr>
          <p:txBody>
            <a:bodyPr/>
            <a:lstStyle/>
            <a:p>
              <a:endParaRPr lang="da-DK"/>
            </a:p>
          </p:txBody>
        </p:sp>
        <p:sp>
          <p:nvSpPr>
            <p:cNvPr id="7" name="TextBox 7"/>
            <p:cNvSpPr txBox="1"/>
            <p:nvPr/>
          </p:nvSpPr>
          <p:spPr>
            <a:xfrm>
              <a:off x="0" y="-66675"/>
              <a:ext cx="1211386" cy="775299"/>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020273" y="0"/>
            <a:ext cx="5995204" cy="1303133"/>
            <a:chOff x="0" y="0"/>
            <a:chExt cx="2804530" cy="609600"/>
          </a:xfrm>
        </p:grpSpPr>
        <p:sp>
          <p:nvSpPr>
            <p:cNvPr id="9" name="Freeform 9"/>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txBody>
            <a:bodyPr/>
            <a:lstStyle/>
            <a:p>
              <a:endParaRPr lang="da-DK"/>
            </a:p>
          </p:txBody>
        </p:sp>
        <p:sp>
          <p:nvSpPr>
            <p:cNvPr id="10" name="TextBox 10"/>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2375054" y="9448108"/>
            <a:ext cx="6580569" cy="838892"/>
            <a:chOff x="0" y="0"/>
            <a:chExt cx="3770039" cy="480605"/>
          </a:xfrm>
        </p:grpSpPr>
        <p:sp>
          <p:nvSpPr>
            <p:cNvPr id="12" name="Freeform 12"/>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3" name="TextBox 13"/>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4" name="Freeform 14"/>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5" name="Freeform 15">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6" name="Freeform 16"/>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17" name="Freeform 17"/>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18" name="Freeform 18"/>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19" name="Freeform 19"/>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20" name="AutoShape 20"/>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1" name="Freeform 21"/>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22" name="Freeform 22"/>
          <p:cNvSpPr/>
          <p:nvPr/>
        </p:nvSpPr>
        <p:spPr>
          <a:xfrm>
            <a:off x="14613379" y="3793999"/>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txBody>
          <a:bodyPr/>
          <a:lstStyle/>
          <a:p>
            <a:endParaRPr lang="da-DK"/>
          </a:p>
        </p:txBody>
      </p:sp>
      <p:sp>
        <p:nvSpPr>
          <p:cNvPr id="23" name="Freeform 23"/>
          <p:cNvSpPr/>
          <p:nvPr/>
        </p:nvSpPr>
        <p:spPr>
          <a:xfrm>
            <a:off x="8599725" y="3927321"/>
            <a:ext cx="3775329" cy="4114800"/>
          </a:xfrm>
          <a:custGeom>
            <a:avLst/>
            <a:gdLst/>
            <a:ahLst/>
            <a:cxnLst/>
            <a:rect l="l" t="t" r="r" b="b"/>
            <a:pathLst>
              <a:path w="3775329" h="4114800">
                <a:moveTo>
                  <a:pt x="0" y="0"/>
                </a:moveTo>
                <a:lnTo>
                  <a:pt x="3775329" y="0"/>
                </a:lnTo>
                <a:lnTo>
                  <a:pt x="377532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
        <p:nvSpPr>
          <p:cNvPr id="24" name="TextBox 24"/>
          <p:cNvSpPr txBox="1"/>
          <p:nvPr/>
        </p:nvSpPr>
        <p:spPr>
          <a:xfrm>
            <a:off x="1798605" y="1791519"/>
            <a:ext cx="13515126" cy="1803097"/>
          </a:xfrm>
          <a:prstGeom prst="rect">
            <a:avLst/>
          </a:prstGeom>
        </p:spPr>
        <p:txBody>
          <a:bodyPr lIns="0" tIns="0" rIns="0" bIns="0" rtlCol="0" anchor="t">
            <a:spAutoFit/>
          </a:bodyPr>
          <a:lstStyle/>
          <a:p>
            <a:pPr algn="l">
              <a:lnSpc>
                <a:spcPts val="7235"/>
              </a:lnSpc>
            </a:pPr>
            <a:r>
              <a:rPr lang="en-US" sz="5566">
                <a:solidFill>
                  <a:srgbClr val="365679"/>
                </a:solidFill>
                <a:latin typeface="League Spartan"/>
                <a:ea typeface="League Spartan"/>
                <a:cs typeface="League Spartan"/>
                <a:sym typeface="League Spartan"/>
              </a:rPr>
              <a:t>Det danske fængselsmentorprogram</a:t>
            </a:r>
          </a:p>
          <a:p>
            <a:pPr algn="l">
              <a:lnSpc>
                <a:spcPts val="7235"/>
              </a:lnSpc>
            </a:pPr>
            <a:endParaRPr lang="en-US" sz="5566">
              <a:solidFill>
                <a:srgbClr val="365679"/>
              </a:solidFill>
              <a:latin typeface="League Spartan"/>
              <a:ea typeface="League Spartan"/>
              <a:cs typeface="League Spartan"/>
              <a:sym typeface="League Spartan"/>
            </a:endParaRPr>
          </a:p>
        </p:txBody>
      </p:sp>
      <p:sp>
        <p:nvSpPr>
          <p:cNvPr id="25" name="TextBox 25"/>
          <p:cNvSpPr txBox="1"/>
          <p:nvPr/>
        </p:nvSpPr>
        <p:spPr>
          <a:xfrm>
            <a:off x="849790" y="4893309"/>
            <a:ext cx="5090631" cy="2740419"/>
          </a:xfrm>
          <a:prstGeom prst="rect">
            <a:avLst/>
          </a:prstGeom>
        </p:spPr>
        <p:txBody>
          <a:bodyPr lIns="0" tIns="0" rIns="0" bIns="0" rtlCol="0" anchor="t">
            <a:spAutoFit/>
          </a:bodyPr>
          <a:lstStyle/>
          <a:p>
            <a:pPr marL="0" lvl="0" indent="0" algn="l">
              <a:lnSpc>
                <a:spcPts val="7287"/>
              </a:lnSpc>
              <a:spcBef>
                <a:spcPct val="0"/>
              </a:spcBef>
            </a:pPr>
            <a:r>
              <a:rPr lang="en-US" sz="4554" b="1" u="none" strike="noStrike">
                <a:solidFill>
                  <a:srgbClr val="365679"/>
                </a:solidFill>
                <a:latin typeface="Helios Extended Bold"/>
                <a:ea typeface="Helios Extended Bold"/>
                <a:cs typeface="Helios Extended Bold"/>
                <a:sym typeface="Helios Extended Bold"/>
              </a:rPr>
              <a:t>Det danske fængselsmentorprogram</a:t>
            </a:r>
          </a:p>
        </p:txBody>
      </p:sp>
      <p:sp>
        <p:nvSpPr>
          <p:cNvPr id="26" name="TextBox 26"/>
          <p:cNvSpPr txBox="1"/>
          <p:nvPr/>
        </p:nvSpPr>
        <p:spPr>
          <a:xfrm>
            <a:off x="5401510" y="287152"/>
            <a:ext cx="13311474" cy="808739"/>
          </a:xfrm>
          <a:prstGeom prst="rect">
            <a:avLst/>
          </a:prstGeom>
        </p:spPr>
        <p:txBody>
          <a:bodyPr lIns="0" tIns="0" rIns="0" bIns="0" rtlCol="0" anchor="t">
            <a:spAutoFit/>
          </a:bodyPr>
          <a:lstStyle/>
          <a:p>
            <a:pPr algn="l">
              <a:lnSpc>
                <a:spcPts val="6537"/>
              </a:lnSpc>
            </a:pPr>
            <a:r>
              <a:rPr lang="en-US" sz="5029">
                <a:solidFill>
                  <a:srgbClr val="0B1320"/>
                </a:solidFill>
                <a:latin typeface="League Spartan"/>
                <a:ea typeface="League Spartan"/>
                <a:cs typeface="League Spartan"/>
                <a:sym typeface="League Spartan"/>
              </a:rPr>
              <a:t> Forbedring af professionel udvikling</a:t>
            </a:r>
          </a:p>
        </p:txBody>
      </p:sp>
      <p:sp>
        <p:nvSpPr>
          <p:cNvPr id="27" name="TextBox 27"/>
          <p:cNvSpPr txBox="1"/>
          <p:nvPr/>
        </p:nvSpPr>
        <p:spPr>
          <a:xfrm>
            <a:off x="290387" y="239527"/>
            <a:ext cx="4529262" cy="666211"/>
          </a:xfrm>
          <a:prstGeom prst="rect">
            <a:avLst/>
          </a:prstGeom>
        </p:spPr>
        <p:txBody>
          <a:bodyPr lIns="0" tIns="0" rIns="0" bIns="0" rtlCol="0" anchor="t">
            <a:spAutoFit/>
          </a:bodyPr>
          <a:lstStyle/>
          <a:p>
            <a:pPr algn="l">
              <a:lnSpc>
                <a:spcPts val="5279"/>
              </a:lnSpc>
            </a:pPr>
            <a:r>
              <a:rPr lang="en-US" sz="3771" b="1">
                <a:solidFill>
                  <a:srgbClr val="FFFFFF"/>
                </a:solidFill>
                <a:latin typeface="Helios Extended Bold"/>
                <a:ea typeface="Helios Extended Bold"/>
                <a:cs typeface="Helios Extended Bold"/>
                <a:sym typeface="Helios Extended Bold"/>
              </a:rPr>
              <a:t>Casestudie 1 </a:t>
            </a:r>
          </a:p>
        </p:txBody>
      </p:sp>
      <p:sp>
        <p:nvSpPr>
          <p:cNvPr id="28" name="TextBox 28"/>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505442" y="4528066"/>
            <a:ext cx="5779327" cy="3380733"/>
            <a:chOff x="0" y="0"/>
            <a:chExt cx="1211386" cy="708624"/>
          </a:xfrm>
        </p:grpSpPr>
        <p:sp>
          <p:nvSpPr>
            <p:cNvPr id="6" name="Freeform 6"/>
            <p:cNvSpPr/>
            <p:nvPr/>
          </p:nvSpPr>
          <p:spPr>
            <a:xfrm>
              <a:off x="0" y="0"/>
              <a:ext cx="1211386" cy="708624"/>
            </a:xfrm>
            <a:custGeom>
              <a:avLst/>
              <a:gdLst/>
              <a:ahLst/>
              <a:cxnLst/>
              <a:rect l="l" t="t" r="r" b="b"/>
              <a:pathLst>
                <a:path w="1211386" h="708624">
                  <a:moveTo>
                    <a:pt x="68319" y="0"/>
                  </a:moveTo>
                  <a:lnTo>
                    <a:pt x="1143067" y="0"/>
                  </a:lnTo>
                  <a:cubicBezTo>
                    <a:pt x="1161186" y="0"/>
                    <a:pt x="1178563" y="7198"/>
                    <a:pt x="1191376" y="20010"/>
                  </a:cubicBezTo>
                  <a:cubicBezTo>
                    <a:pt x="1204188" y="32822"/>
                    <a:pt x="1211386" y="50200"/>
                    <a:pt x="1211386" y="68319"/>
                  </a:cubicBezTo>
                  <a:lnTo>
                    <a:pt x="1211386" y="640305"/>
                  </a:lnTo>
                  <a:cubicBezTo>
                    <a:pt x="1211386" y="658425"/>
                    <a:pt x="1204188" y="675802"/>
                    <a:pt x="1191376" y="688614"/>
                  </a:cubicBezTo>
                  <a:cubicBezTo>
                    <a:pt x="1178563" y="701426"/>
                    <a:pt x="1161186" y="708624"/>
                    <a:pt x="1143067" y="708624"/>
                  </a:cubicBezTo>
                  <a:lnTo>
                    <a:pt x="68319" y="708624"/>
                  </a:lnTo>
                  <a:cubicBezTo>
                    <a:pt x="50200" y="708624"/>
                    <a:pt x="32822" y="701426"/>
                    <a:pt x="20010" y="688614"/>
                  </a:cubicBezTo>
                  <a:cubicBezTo>
                    <a:pt x="7198" y="675802"/>
                    <a:pt x="0" y="658425"/>
                    <a:pt x="0" y="640305"/>
                  </a:cubicBezTo>
                  <a:lnTo>
                    <a:pt x="0" y="68319"/>
                  </a:lnTo>
                  <a:cubicBezTo>
                    <a:pt x="0" y="50200"/>
                    <a:pt x="7198" y="32822"/>
                    <a:pt x="20010" y="20010"/>
                  </a:cubicBezTo>
                  <a:cubicBezTo>
                    <a:pt x="32822" y="7198"/>
                    <a:pt x="50200" y="0"/>
                    <a:pt x="68319" y="0"/>
                  </a:cubicBezTo>
                  <a:close/>
                </a:path>
              </a:pathLst>
            </a:custGeom>
            <a:solidFill>
              <a:srgbClr val="AFC1D0"/>
            </a:solidFill>
          </p:spPr>
          <p:txBody>
            <a:bodyPr/>
            <a:lstStyle/>
            <a:p>
              <a:endParaRPr lang="da-DK"/>
            </a:p>
          </p:txBody>
        </p:sp>
        <p:sp>
          <p:nvSpPr>
            <p:cNvPr id="7" name="TextBox 7"/>
            <p:cNvSpPr txBox="1"/>
            <p:nvPr/>
          </p:nvSpPr>
          <p:spPr>
            <a:xfrm>
              <a:off x="0" y="-66675"/>
              <a:ext cx="1211386" cy="775299"/>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020273" y="0"/>
            <a:ext cx="5995204" cy="1303133"/>
            <a:chOff x="0" y="0"/>
            <a:chExt cx="2804530" cy="609600"/>
          </a:xfrm>
        </p:grpSpPr>
        <p:sp>
          <p:nvSpPr>
            <p:cNvPr id="9" name="Freeform 9"/>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txBody>
            <a:bodyPr/>
            <a:lstStyle/>
            <a:p>
              <a:endParaRPr lang="da-DK"/>
            </a:p>
          </p:txBody>
        </p:sp>
        <p:sp>
          <p:nvSpPr>
            <p:cNvPr id="10" name="TextBox 10"/>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2375054" y="9448108"/>
            <a:ext cx="6580569" cy="838892"/>
            <a:chOff x="0" y="0"/>
            <a:chExt cx="3770039" cy="480605"/>
          </a:xfrm>
        </p:grpSpPr>
        <p:sp>
          <p:nvSpPr>
            <p:cNvPr id="12" name="Freeform 12"/>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3" name="TextBox 13"/>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4" name="Freeform 14"/>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5" name="Freeform 15">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6" name="Freeform 16"/>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17" name="Freeform 17"/>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18" name="Freeform 18"/>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19" name="Freeform 19"/>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20" name="AutoShape 20"/>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1" name="Freeform 21"/>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22" name="Freeform 22"/>
          <p:cNvSpPr/>
          <p:nvPr/>
        </p:nvSpPr>
        <p:spPr>
          <a:xfrm>
            <a:off x="14613379" y="3793999"/>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txBody>
          <a:bodyPr/>
          <a:lstStyle/>
          <a:p>
            <a:endParaRPr lang="da-DK"/>
          </a:p>
        </p:txBody>
      </p:sp>
      <p:sp>
        <p:nvSpPr>
          <p:cNvPr id="23" name="Freeform 23"/>
          <p:cNvSpPr/>
          <p:nvPr/>
        </p:nvSpPr>
        <p:spPr>
          <a:xfrm>
            <a:off x="8868104" y="3793999"/>
            <a:ext cx="3785616" cy="4114800"/>
          </a:xfrm>
          <a:custGeom>
            <a:avLst/>
            <a:gdLst/>
            <a:ahLst/>
            <a:cxnLst/>
            <a:rect l="l" t="t" r="r" b="b"/>
            <a:pathLst>
              <a:path w="3785616" h="4114800">
                <a:moveTo>
                  <a:pt x="0" y="0"/>
                </a:moveTo>
                <a:lnTo>
                  <a:pt x="3785616" y="0"/>
                </a:lnTo>
                <a:lnTo>
                  <a:pt x="3785616"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
        <p:nvSpPr>
          <p:cNvPr id="24" name="TextBox 24"/>
          <p:cNvSpPr txBox="1"/>
          <p:nvPr/>
        </p:nvSpPr>
        <p:spPr>
          <a:xfrm>
            <a:off x="1798605" y="1791519"/>
            <a:ext cx="13515126" cy="1803097"/>
          </a:xfrm>
          <a:prstGeom prst="rect">
            <a:avLst/>
          </a:prstGeom>
        </p:spPr>
        <p:txBody>
          <a:bodyPr lIns="0" tIns="0" rIns="0" bIns="0" rtlCol="0" anchor="t">
            <a:spAutoFit/>
          </a:bodyPr>
          <a:lstStyle/>
          <a:p>
            <a:pPr algn="l">
              <a:lnSpc>
                <a:spcPts val="7235"/>
              </a:lnSpc>
            </a:pPr>
            <a:r>
              <a:rPr lang="en-US" sz="5566">
                <a:solidFill>
                  <a:srgbClr val="365679"/>
                </a:solidFill>
                <a:latin typeface="League Spartan"/>
                <a:ea typeface="League Spartan"/>
                <a:cs typeface="League Spartan"/>
                <a:sym typeface="League Spartan"/>
              </a:rPr>
              <a:t>Det danske fængselsmentorprogram</a:t>
            </a:r>
          </a:p>
          <a:p>
            <a:pPr algn="l">
              <a:lnSpc>
                <a:spcPts val="7235"/>
              </a:lnSpc>
            </a:pPr>
            <a:endParaRPr lang="en-US" sz="5566">
              <a:solidFill>
                <a:srgbClr val="365679"/>
              </a:solidFill>
              <a:latin typeface="League Spartan"/>
              <a:ea typeface="League Spartan"/>
              <a:cs typeface="League Spartan"/>
              <a:sym typeface="League Spartan"/>
            </a:endParaRPr>
          </a:p>
        </p:txBody>
      </p:sp>
      <p:sp>
        <p:nvSpPr>
          <p:cNvPr id="25" name="TextBox 25"/>
          <p:cNvSpPr txBox="1"/>
          <p:nvPr/>
        </p:nvSpPr>
        <p:spPr>
          <a:xfrm>
            <a:off x="849790" y="4893309"/>
            <a:ext cx="5090631" cy="2740419"/>
          </a:xfrm>
          <a:prstGeom prst="rect">
            <a:avLst/>
          </a:prstGeom>
        </p:spPr>
        <p:txBody>
          <a:bodyPr lIns="0" tIns="0" rIns="0" bIns="0" rtlCol="0" anchor="t">
            <a:spAutoFit/>
          </a:bodyPr>
          <a:lstStyle/>
          <a:p>
            <a:pPr algn="l">
              <a:lnSpc>
                <a:spcPts val="7287"/>
              </a:lnSpc>
            </a:pPr>
            <a:r>
              <a:rPr lang="en-US" sz="4554" b="1">
                <a:solidFill>
                  <a:srgbClr val="365679"/>
                </a:solidFill>
                <a:latin typeface="Helios Extended Bold"/>
                <a:ea typeface="Helios Extended Bold"/>
                <a:cs typeface="Helios Extended Bold"/>
                <a:sym typeface="Helios Extended Bold"/>
              </a:rPr>
              <a:t>Mentorkursus 2023 i Danmark</a:t>
            </a:r>
          </a:p>
        </p:txBody>
      </p:sp>
      <p:sp>
        <p:nvSpPr>
          <p:cNvPr id="26" name="TextBox 26"/>
          <p:cNvSpPr txBox="1"/>
          <p:nvPr/>
        </p:nvSpPr>
        <p:spPr>
          <a:xfrm>
            <a:off x="5401510" y="287152"/>
            <a:ext cx="13311474" cy="808739"/>
          </a:xfrm>
          <a:prstGeom prst="rect">
            <a:avLst/>
          </a:prstGeom>
        </p:spPr>
        <p:txBody>
          <a:bodyPr lIns="0" tIns="0" rIns="0" bIns="0" rtlCol="0" anchor="t">
            <a:spAutoFit/>
          </a:bodyPr>
          <a:lstStyle/>
          <a:p>
            <a:pPr algn="l">
              <a:lnSpc>
                <a:spcPts val="6537"/>
              </a:lnSpc>
            </a:pPr>
            <a:r>
              <a:rPr lang="en-US" sz="5029">
                <a:solidFill>
                  <a:srgbClr val="0B1320"/>
                </a:solidFill>
                <a:latin typeface="League Spartan"/>
                <a:ea typeface="League Spartan"/>
                <a:cs typeface="League Spartan"/>
                <a:sym typeface="League Spartan"/>
              </a:rPr>
              <a:t>Styrkelse af mentorskabsfærdigheder</a:t>
            </a:r>
          </a:p>
        </p:txBody>
      </p:sp>
      <p:sp>
        <p:nvSpPr>
          <p:cNvPr id="27" name="TextBox 27"/>
          <p:cNvSpPr txBox="1"/>
          <p:nvPr/>
        </p:nvSpPr>
        <p:spPr>
          <a:xfrm>
            <a:off x="290387" y="239527"/>
            <a:ext cx="4529262" cy="666211"/>
          </a:xfrm>
          <a:prstGeom prst="rect">
            <a:avLst/>
          </a:prstGeom>
        </p:spPr>
        <p:txBody>
          <a:bodyPr lIns="0" tIns="0" rIns="0" bIns="0" rtlCol="0" anchor="t">
            <a:spAutoFit/>
          </a:bodyPr>
          <a:lstStyle/>
          <a:p>
            <a:pPr algn="l">
              <a:lnSpc>
                <a:spcPts val="5279"/>
              </a:lnSpc>
            </a:pPr>
            <a:r>
              <a:rPr lang="en-US" sz="3771" b="1">
                <a:solidFill>
                  <a:srgbClr val="FFFFFF"/>
                </a:solidFill>
                <a:latin typeface="Helios Extended Bold"/>
                <a:ea typeface="Helios Extended Bold"/>
                <a:cs typeface="Helios Extended Bold"/>
                <a:sym typeface="Helios Extended Bold"/>
              </a:rPr>
              <a:t>Casestudie 2 </a:t>
            </a:r>
          </a:p>
        </p:txBody>
      </p:sp>
      <p:sp>
        <p:nvSpPr>
          <p:cNvPr id="28" name="TextBox 28"/>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505442" y="4528066"/>
            <a:ext cx="5779327" cy="3380733"/>
            <a:chOff x="0" y="0"/>
            <a:chExt cx="1211386" cy="708624"/>
          </a:xfrm>
        </p:grpSpPr>
        <p:sp>
          <p:nvSpPr>
            <p:cNvPr id="6" name="Freeform 6"/>
            <p:cNvSpPr/>
            <p:nvPr/>
          </p:nvSpPr>
          <p:spPr>
            <a:xfrm>
              <a:off x="0" y="0"/>
              <a:ext cx="1211386" cy="708624"/>
            </a:xfrm>
            <a:custGeom>
              <a:avLst/>
              <a:gdLst/>
              <a:ahLst/>
              <a:cxnLst/>
              <a:rect l="l" t="t" r="r" b="b"/>
              <a:pathLst>
                <a:path w="1211386" h="708624">
                  <a:moveTo>
                    <a:pt x="68319" y="0"/>
                  </a:moveTo>
                  <a:lnTo>
                    <a:pt x="1143067" y="0"/>
                  </a:lnTo>
                  <a:cubicBezTo>
                    <a:pt x="1161186" y="0"/>
                    <a:pt x="1178563" y="7198"/>
                    <a:pt x="1191376" y="20010"/>
                  </a:cubicBezTo>
                  <a:cubicBezTo>
                    <a:pt x="1204188" y="32822"/>
                    <a:pt x="1211386" y="50200"/>
                    <a:pt x="1211386" y="68319"/>
                  </a:cubicBezTo>
                  <a:lnTo>
                    <a:pt x="1211386" y="640305"/>
                  </a:lnTo>
                  <a:cubicBezTo>
                    <a:pt x="1211386" y="658425"/>
                    <a:pt x="1204188" y="675802"/>
                    <a:pt x="1191376" y="688614"/>
                  </a:cubicBezTo>
                  <a:cubicBezTo>
                    <a:pt x="1178563" y="701426"/>
                    <a:pt x="1161186" y="708624"/>
                    <a:pt x="1143067" y="708624"/>
                  </a:cubicBezTo>
                  <a:lnTo>
                    <a:pt x="68319" y="708624"/>
                  </a:lnTo>
                  <a:cubicBezTo>
                    <a:pt x="50200" y="708624"/>
                    <a:pt x="32822" y="701426"/>
                    <a:pt x="20010" y="688614"/>
                  </a:cubicBezTo>
                  <a:cubicBezTo>
                    <a:pt x="7198" y="675802"/>
                    <a:pt x="0" y="658425"/>
                    <a:pt x="0" y="640305"/>
                  </a:cubicBezTo>
                  <a:lnTo>
                    <a:pt x="0" y="68319"/>
                  </a:lnTo>
                  <a:cubicBezTo>
                    <a:pt x="0" y="50200"/>
                    <a:pt x="7198" y="32822"/>
                    <a:pt x="20010" y="20010"/>
                  </a:cubicBezTo>
                  <a:cubicBezTo>
                    <a:pt x="32822" y="7198"/>
                    <a:pt x="50200" y="0"/>
                    <a:pt x="68319" y="0"/>
                  </a:cubicBezTo>
                  <a:close/>
                </a:path>
              </a:pathLst>
            </a:custGeom>
            <a:solidFill>
              <a:srgbClr val="AFC1D0"/>
            </a:solidFill>
          </p:spPr>
          <p:txBody>
            <a:bodyPr/>
            <a:lstStyle/>
            <a:p>
              <a:endParaRPr lang="da-DK"/>
            </a:p>
          </p:txBody>
        </p:sp>
        <p:sp>
          <p:nvSpPr>
            <p:cNvPr id="7" name="TextBox 7"/>
            <p:cNvSpPr txBox="1"/>
            <p:nvPr/>
          </p:nvSpPr>
          <p:spPr>
            <a:xfrm>
              <a:off x="0" y="-66675"/>
              <a:ext cx="1211386" cy="775299"/>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020273" y="0"/>
            <a:ext cx="5995204" cy="1303133"/>
            <a:chOff x="0" y="0"/>
            <a:chExt cx="2804530" cy="609600"/>
          </a:xfrm>
        </p:grpSpPr>
        <p:sp>
          <p:nvSpPr>
            <p:cNvPr id="9" name="Freeform 9"/>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txBody>
            <a:bodyPr/>
            <a:lstStyle/>
            <a:p>
              <a:endParaRPr lang="da-DK"/>
            </a:p>
          </p:txBody>
        </p:sp>
        <p:sp>
          <p:nvSpPr>
            <p:cNvPr id="10" name="TextBox 10"/>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2375054" y="9448108"/>
            <a:ext cx="6580569" cy="838892"/>
            <a:chOff x="0" y="0"/>
            <a:chExt cx="3770039" cy="480605"/>
          </a:xfrm>
        </p:grpSpPr>
        <p:sp>
          <p:nvSpPr>
            <p:cNvPr id="12" name="Freeform 12"/>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3" name="TextBox 13"/>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4" name="Freeform 14"/>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5" name="Freeform 15">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6" name="Freeform 16"/>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17" name="Freeform 17"/>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18" name="Freeform 18"/>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19" name="Freeform 19"/>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20" name="AutoShape 20"/>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1" name="Freeform 21"/>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22" name="Freeform 22"/>
          <p:cNvSpPr/>
          <p:nvPr/>
        </p:nvSpPr>
        <p:spPr>
          <a:xfrm>
            <a:off x="15171592" y="4460214"/>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txBody>
          <a:bodyPr/>
          <a:lstStyle/>
          <a:p>
            <a:endParaRPr lang="da-DK"/>
          </a:p>
        </p:txBody>
      </p:sp>
      <p:sp>
        <p:nvSpPr>
          <p:cNvPr id="23" name="Freeform 23"/>
          <p:cNvSpPr/>
          <p:nvPr/>
        </p:nvSpPr>
        <p:spPr>
          <a:xfrm>
            <a:off x="7174013" y="565562"/>
            <a:ext cx="5981873" cy="5652870"/>
          </a:xfrm>
          <a:custGeom>
            <a:avLst/>
            <a:gdLst/>
            <a:ahLst/>
            <a:cxnLst/>
            <a:rect l="l" t="t" r="r" b="b"/>
            <a:pathLst>
              <a:path w="5981873" h="5652870">
                <a:moveTo>
                  <a:pt x="0" y="0"/>
                </a:moveTo>
                <a:lnTo>
                  <a:pt x="5981873" y="0"/>
                </a:lnTo>
                <a:lnTo>
                  <a:pt x="5981873" y="5652871"/>
                </a:lnTo>
                <a:lnTo>
                  <a:pt x="0" y="56528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
        <p:nvSpPr>
          <p:cNvPr id="24" name="TextBox 24"/>
          <p:cNvSpPr txBox="1"/>
          <p:nvPr/>
        </p:nvSpPr>
        <p:spPr>
          <a:xfrm>
            <a:off x="669636" y="4857803"/>
            <a:ext cx="5526247" cy="1785104"/>
          </a:xfrm>
          <a:prstGeom prst="rect">
            <a:avLst/>
          </a:prstGeom>
        </p:spPr>
        <p:txBody>
          <a:bodyPr wrap="square" lIns="0" tIns="0" rIns="0" bIns="0" rtlCol="0" anchor="t">
            <a:spAutoFit/>
          </a:bodyPr>
          <a:lstStyle/>
          <a:p>
            <a:pPr marL="0" lvl="0" indent="0" algn="l">
              <a:lnSpc>
                <a:spcPts val="7287"/>
              </a:lnSpc>
              <a:spcBef>
                <a:spcPct val="0"/>
              </a:spcBef>
            </a:pPr>
            <a:r>
              <a:rPr lang="en-US" sz="4554" b="1" u="none" strike="noStrike" dirty="0">
                <a:solidFill>
                  <a:srgbClr val="365679"/>
                </a:solidFill>
                <a:latin typeface="Helios Extended Bold"/>
                <a:ea typeface="Helios Extended Bold"/>
                <a:cs typeface="Helios Extended Bold"/>
                <a:sym typeface="Helios Extended Bold"/>
              </a:rPr>
              <a:t>Det </a:t>
            </a:r>
            <a:r>
              <a:rPr lang="en-US" sz="4554" b="1" u="none" strike="noStrike" dirty="0" err="1">
                <a:solidFill>
                  <a:srgbClr val="365679"/>
                </a:solidFill>
                <a:latin typeface="Helios Extended Bold"/>
                <a:ea typeface="Helios Extended Bold"/>
                <a:cs typeface="Helios Extended Bold"/>
                <a:sym typeface="Helios Extended Bold"/>
              </a:rPr>
              <a:t>danske</a:t>
            </a:r>
            <a:r>
              <a:rPr lang="en-US" sz="4554" b="1" u="none" strike="noStrike" dirty="0">
                <a:solidFill>
                  <a:srgbClr val="365679"/>
                </a:solidFill>
                <a:latin typeface="Helios Extended Bold"/>
                <a:ea typeface="Helios Extended Bold"/>
                <a:cs typeface="Helios Extended Bold"/>
                <a:sym typeface="Helios Extended Bold"/>
              </a:rPr>
              <a:t> </a:t>
            </a:r>
            <a:r>
              <a:rPr lang="en-US" sz="4554" b="1" u="none" strike="noStrike" dirty="0" err="1">
                <a:solidFill>
                  <a:srgbClr val="365679"/>
                </a:solidFill>
                <a:latin typeface="Helios Extended Bold"/>
                <a:ea typeface="Helios Extended Bold"/>
                <a:cs typeface="Helios Extended Bold"/>
                <a:sym typeface="Helios Extended Bold"/>
              </a:rPr>
              <a:t>mentorprogram</a:t>
            </a:r>
            <a:endParaRPr lang="en-US" sz="4554" b="1" u="none" strike="noStrike" dirty="0">
              <a:solidFill>
                <a:srgbClr val="365679"/>
              </a:solidFill>
              <a:latin typeface="Helios Extended Bold"/>
              <a:ea typeface="Helios Extended Bold"/>
              <a:cs typeface="Helios Extended Bold"/>
              <a:sym typeface="Helios Extended Bold"/>
            </a:endParaRPr>
          </a:p>
        </p:txBody>
      </p:sp>
      <p:sp>
        <p:nvSpPr>
          <p:cNvPr id="25" name="TextBox 25"/>
          <p:cNvSpPr txBox="1"/>
          <p:nvPr/>
        </p:nvSpPr>
        <p:spPr>
          <a:xfrm>
            <a:off x="290387" y="239527"/>
            <a:ext cx="4529262" cy="666211"/>
          </a:xfrm>
          <a:prstGeom prst="rect">
            <a:avLst/>
          </a:prstGeom>
        </p:spPr>
        <p:txBody>
          <a:bodyPr lIns="0" tIns="0" rIns="0" bIns="0" rtlCol="0" anchor="t">
            <a:spAutoFit/>
          </a:bodyPr>
          <a:lstStyle/>
          <a:p>
            <a:pPr algn="l">
              <a:lnSpc>
                <a:spcPts val="5279"/>
              </a:lnSpc>
            </a:pPr>
            <a:r>
              <a:rPr lang="en-US" sz="3771" b="1">
                <a:solidFill>
                  <a:srgbClr val="FFFFFF"/>
                </a:solidFill>
                <a:latin typeface="Helios Extended Bold"/>
                <a:ea typeface="Helios Extended Bold"/>
                <a:cs typeface="Helios Extended Bold"/>
                <a:sym typeface="Helios Extended Bold"/>
              </a:rPr>
              <a:t>Casestudie 3 </a:t>
            </a:r>
          </a:p>
        </p:txBody>
      </p:sp>
      <p:sp>
        <p:nvSpPr>
          <p:cNvPr id="26" name="TextBox 26"/>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27" name="TextBox 27"/>
          <p:cNvSpPr txBox="1"/>
          <p:nvPr/>
        </p:nvSpPr>
        <p:spPr>
          <a:xfrm>
            <a:off x="505442" y="1815303"/>
            <a:ext cx="8886421" cy="3693319"/>
          </a:xfrm>
          <a:prstGeom prst="rect">
            <a:avLst/>
          </a:prstGeom>
        </p:spPr>
        <p:txBody>
          <a:bodyPr lIns="0" tIns="0" rIns="0" bIns="0" rtlCol="0" anchor="t">
            <a:spAutoFit/>
          </a:bodyPr>
          <a:lstStyle/>
          <a:p>
            <a:pPr algn="l">
              <a:lnSpc>
                <a:spcPts val="7235"/>
              </a:lnSpc>
            </a:pPr>
            <a:r>
              <a:rPr lang="en-US" sz="5566" dirty="0">
                <a:solidFill>
                  <a:srgbClr val="365679"/>
                </a:solidFill>
                <a:latin typeface="League Spartan"/>
                <a:ea typeface="League Spartan"/>
                <a:cs typeface="League Spartan"/>
                <a:sym typeface="League Spartan"/>
              </a:rPr>
              <a:t>Det </a:t>
            </a:r>
            <a:r>
              <a:rPr lang="en-US" sz="5566" dirty="0" err="1">
                <a:solidFill>
                  <a:srgbClr val="365679"/>
                </a:solidFill>
                <a:latin typeface="League Spartan"/>
                <a:ea typeface="League Spartan"/>
                <a:cs typeface="League Spartan"/>
                <a:sym typeface="League Spartan"/>
              </a:rPr>
              <a:t>danske</a:t>
            </a:r>
            <a:r>
              <a:rPr lang="en-US" sz="5566" dirty="0">
                <a:solidFill>
                  <a:srgbClr val="365679"/>
                </a:solidFill>
                <a:latin typeface="League Spartan"/>
                <a:ea typeface="League Spartan"/>
                <a:cs typeface="League Spartan"/>
                <a:sym typeface="League Spartan"/>
              </a:rPr>
              <a:t> </a:t>
            </a:r>
            <a:r>
              <a:rPr lang="en-US" sz="5566" dirty="0" err="1">
                <a:solidFill>
                  <a:srgbClr val="365679"/>
                </a:solidFill>
                <a:latin typeface="League Spartan"/>
                <a:ea typeface="League Spartan"/>
                <a:cs typeface="League Spartan"/>
                <a:sym typeface="League Spartan"/>
              </a:rPr>
              <a:t>fængselsmentor</a:t>
            </a:r>
            <a:r>
              <a:rPr lang="en-US" sz="5566" dirty="0">
                <a:solidFill>
                  <a:srgbClr val="365679"/>
                </a:solidFill>
                <a:latin typeface="League Spartan"/>
                <a:ea typeface="League Spartan"/>
                <a:cs typeface="League Spartan"/>
                <a:sym typeface="League Spartan"/>
              </a:rPr>
              <a:t>-program</a:t>
            </a:r>
          </a:p>
          <a:p>
            <a:pPr algn="l">
              <a:lnSpc>
                <a:spcPts val="7235"/>
              </a:lnSpc>
            </a:pPr>
            <a:endParaRPr lang="en-US" sz="5566" dirty="0">
              <a:solidFill>
                <a:srgbClr val="365679"/>
              </a:solidFill>
              <a:latin typeface="League Spartan"/>
              <a:ea typeface="League Spartan"/>
              <a:cs typeface="League Spartan"/>
              <a:sym typeface="League Spartan"/>
            </a:endParaRPr>
          </a:p>
        </p:txBody>
      </p:sp>
      <p:sp>
        <p:nvSpPr>
          <p:cNvPr id="28" name="TextBox 28"/>
          <p:cNvSpPr txBox="1"/>
          <p:nvPr/>
        </p:nvSpPr>
        <p:spPr>
          <a:xfrm>
            <a:off x="6515694" y="6452264"/>
            <a:ext cx="8336088" cy="1641105"/>
          </a:xfrm>
          <a:prstGeom prst="rect">
            <a:avLst/>
          </a:prstGeom>
        </p:spPr>
        <p:txBody>
          <a:bodyPr lIns="0" tIns="0" rIns="0" bIns="0" rtlCol="0" anchor="t">
            <a:spAutoFit/>
          </a:bodyPr>
          <a:lstStyle/>
          <a:p>
            <a:pPr marL="0" lvl="0" indent="0" algn="l">
              <a:lnSpc>
                <a:spcPts val="6537"/>
              </a:lnSpc>
              <a:spcBef>
                <a:spcPct val="0"/>
              </a:spcBef>
            </a:pPr>
            <a:r>
              <a:rPr lang="en-US" sz="5029" b="1" u="none" strike="noStrike">
                <a:solidFill>
                  <a:srgbClr val="0B1320"/>
                </a:solidFill>
                <a:latin typeface="League Spartan"/>
                <a:ea typeface="League Spartan"/>
                <a:cs typeface="League Spartan"/>
                <a:sym typeface="League Spartan"/>
              </a:rPr>
              <a:t>Standardisering af træning for nye fængselsbetjente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028700" y="1468372"/>
            <a:ext cx="9085607" cy="3883025"/>
          </a:xfrm>
          <a:prstGeom prst="rect">
            <a:avLst/>
          </a:prstGeom>
        </p:spPr>
        <p:txBody>
          <a:bodyPr lIns="0" tIns="0" rIns="0" bIns="0" rtlCol="0" anchor="t">
            <a:spAutoFit/>
          </a:bodyPr>
          <a:lstStyle/>
          <a:p>
            <a:pPr marL="431799" lvl="1" indent="-215899" algn="l">
              <a:lnSpc>
                <a:spcPts val="2799"/>
              </a:lnSpc>
              <a:buFont typeface="Arial"/>
              <a:buChar char="•"/>
            </a:pPr>
            <a:r>
              <a:rPr lang="en-US" sz="1999" spc="229">
                <a:solidFill>
                  <a:srgbClr val="365679"/>
                </a:solidFill>
                <a:latin typeface="Poppins"/>
                <a:ea typeface="Poppins"/>
                <a:cs typeface="Poppins"/>
                <a:sym typeface="Poppins"/>
              </a:rPr>
              <a:t>Definere en mentorkoordinators rolle og ansvar i et fængsel.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Identificer de vigtigste kvalifikationer og færdigheder, der kræves for effektiv mentorkoordinering.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Forklar vigtigheden af støttende relationer i mentorprogrammer.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Beskriv strategier til at forbedre den faglige udvikling og mindske udbrændthed blandt fængselspersonalet.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Skitsere metoder til overvågning og evaluering af mentorprogrammer. </a:t>
            </a:r>
          </a:p>
          <a:p>
            <a:pPr algn="l">
              <a:lnSpc>
                <a:spcPts val="2799"/>
              </a:lnSpc>
            </a:pPr>
            <a:endParaRPr lang="en-US" sz="1999" spc="229">
              <a:solidFill>
                <a:srgbClr val="365679"/>
              </a:solidFill>
              <a:latin typeface="Poppins"/>
              <a:ea typeface="Poppins"/>
              <a:cs typeface="Poppins"/>
              <a:sym typeface="Poppins"/>
            </a:endParaRPr>
          </a:p>
        </p:txBody>
      </p:sp>
      <p:sp>
        <p:nvSpPr>
          <p:cNvPr id="3" name="Freeform 3"/>
          <p:cNvSpPr/>
          <p:nvPr/>
        </p:nvSpPr>
        <p:spPr>
          <a:xfrm rot="5400000">
            <a:off x="-964304" y="837814"/>
            <a:ext cx="3326310" cy="1650681"/>
          </a:xfrm>
          <a:custGeom>
            <a:avLst/>
            <a:gdLst/>
            <a:ahLst/>
            <a:cxnLst/>
            <a:rect l="l" t="t" r="r" b="b"/>
            <a:pathLst>
              <a:path w="3326310" h="1650681">
                <a:moveTo>
                  <a:pt x="0" y="0"/>
                </a:moveTo>
                <a:lnTo>
                  <a:pt x="3326310" y="0"/>
                </a:lnTo>
                <a:lnTo>
                  <a:pt x="3326310" y="1650682"/>
                </a:lnTo>
                <a:lnTo>
                  <a:pt x="0" y="16506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624917"/>
            <a:ext cx="1331502" cy="1448836"/>
          </a:xfrm>
          <a:custGeom>
            <a:avLst/>
            <a:gdLst/>
            <a:ahLst/>
            <a:cxnLst/>
            <a:rect l="l" t="t" r="r" b="b"/>
            <a:pathLst>
              <a:path w="1331502" h="1448836">
                <a:moveTo>
                  <a:pt x="0" y="0"/>
                </a:moveTo>
                <a:lnTo>
                  <a:pt x="1331503" y="0"/>
                </a:lnTo>
                <a:lnTo>
                  <a:pt x="1331503" y="1448836"/>
                </a:lnTo>
                <a:lnTo>
                  <a:pt x="0" y="144883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5228300" y="8581264"/>
            <a:ext cx="1635613" cy="1630906"/>
          </a:xfrm>
          <a:custGeom>
            <a:avLst/>
            <a:gdLst/>
            <a:ahLst/>
            <a:cxnLst/>
            <a:rect l="l" t="t" r="r" b="b"/>
            <a:pathLst>
              <a:path w="1635613" h="1630906">
                <a:moveTo>
                  <a:pt x="0" y="0"/>
                </a:moveTo>
                <a:lnTo>
                  <a:pt x="1635613" y="0"/>
                </a:lnTo>
                <a:lnTo>
                  <a:pt x="1635613"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7649312" y="92583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5701718" y="7235312"/>
            <a:ext cx="3979093" cy="1974625"/>
          </a:xfrm>
          <a:custGeom>
            <a:avLst/>
            <a:gdLst/>
            <a:ahLst/>
            <a:cxnLst/>
            <a:rect l="l" t="t" r="r" b="b"/>
            <a:pathLst>
              <a:path w="3979093" h="1974625">
                <a:moveTo>
                  <a:pt x="0" y="1974624"/>
                </a:moveTo>
                <a:lnTo>
                  <a:pt x="3979093" y="1974624"/>
                </a:lnTo>
                <a:lnTo>
                  <a:pt x="3979093" y="0"/>
                </a:lnTo>
                <a:lnTo>
                  <a:pt x="0" y="0"/>
                </a:lnTo>
                <a:lnTo>
                  <a:pt x="0" y="197462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5701718" y="3256219"/>
            <a:ext cx="3979093" cy="1974625"/>
          </a:xfrm>
          <a:custGeom>
            <a:avLst/>
            <a:gdLst/>
            <a:ahLst/>
            <a:cxnLst/>
            <a:rect l="l" t="t" r="r" b="b"/>
            <a:pathLst>
              <a:path w="3979093" h="1974625">
                <a:moveTo>
                  <a:pt x="3979093" y="1974625"/>
                </a:moveTo>
                <a:lnTo>
                  <a:pt x="0" y="1974625"/>
                </a:lnTo>
                <a:lnTo>
                  <a:pt x="0" y="0"/>
                </a:lnTo>
                <a:lnTo>
                  <a:pt x="3979093" y="0"/>
                </a:lnTo>
                <a:lnTo>
                  <a:pt x="3979093" y="197462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TextBox 9"/>
          <p:cNvSpPr txBox="1"/>
          <p:nvPr/>
        </p:nvSpPr>
        <p:spPr>
          <a:xfrm>
            <a:off x="1516452" y="-20608"/>
            <a:ext cx="5520150" cy="21240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LÆRING </a:t>
            </a:r>
          </a:p>
          <a:p>
            <a:pPr algn="ctr">
              <a:lnSpc>
                <a:spcPts val="4200"/>
              </a:lnSpc>
            </a:pPr>
            <a:r>
              <a:rPr lang="en-US" sz="3000" spc="150">
                <a:solidFill>
                  <a:srgbClr val="0B1320"/>
                </a:solidFill>
                <a:latin typeface="League Spartan"/>
                <a:ea typeface="League Spartan"/>
                <a:cs typeface="League Spartan"/>
                <a:sym typeface="League Spartan"/>
              </a:rPr>
              <a:t>RESULTATER AF MODULET</a:t>
            </a:r>
          </a:p>
          <a:p>
            <a:pPr algn="ctr">
              <a:lnSpc>
                <a:spcPts val="4200"/>
              </a:lnSpc>
            </a:pPr>
            <a:endParaRPr lang="en-US" sz="3000" spc="150">
              <a:solidFill>
                <a:srgbClr val="0B1320"/>
              </a:solidFill>
              <a:latin typeface="League Spartan"/>
              <a:ea typeface="League Spartan"/>
              <a:cs typeface="League Spartan"/>
              <a:sym typeface="League Spartan"/>
            </a:endParaRPr>
          </a:p>
        </p:txBody>
      </p:sp>
      <p:sp>
        <p:nvSpPr>
          <p:cNvPr id="10" name="TextBox 10"/>
          <p:cNvSpPr txBox="1"/>
          <p:nvPr/>
        </p:nvSpPr>
        <p:spPr>
          <a:xfrm>
            <a:off x="11251400" y="285062"/>
            <a:ext cx="3671109" cy="1057275"/>
          </a:xfrm>
          <a:prstGeom prst="rect">
            <a:avLst/>
          </a:prstGeom>
        </p:spPr>
        <p:txBody>
          <a:bodyPr wrap="square" lIns="0" tIns="0" rIns="0" bIns="0" rtlCol="0" anchor="t">
            <a:spAutoFit/>
          </a:bodyPr>
          <a:lstStyle/>
          <a:p>
            <a:pPr marL="0" lvl="0" indent="0" algn="ctr">
              <a:lnSpc>
                <a:spcPts val="4200"/>
              </a:lnSpc>
              <a:spcBef>
                <a:spcPct val="0"/>
              </a:spcBef>
            </a:pPr>
            <a:r>
              <a:rPr lang="en-US" sz="3000" b="1" u="none" strike="noStrike" spc="150" dirty="0">
                <a:solidFill>
                  <a:srgbClr val="0B1320"/>
                </a:solidFill>
                <a:latin typeface="League Spartan"/>
                <a:ea typeface="League Spartan"/>
                <a:cs typeface="League Spartan"/>
                <a:sym typeface="League Spartan"/>
              </a:rPr>
              <a:t>MÅLSÆTNINGER </a:t>
            </a:r>
          </a:p>
          <a:p>
            <a:pPr marL="0" lvl="0" indent="0" algn="ctr">
              <a:lnSpc>
                <a:spcPts val="4200"/>
              </a:lnSpc>
              <a:spcBef>
                <a:spcPct val="0"/>
              </a:spcBef>
            </a:pPr>
            <a:r>
              <a:rPr lang="en-US" sz="3000" b="1" u="none" strike="noStrike" spc="150" dirty="0">
                <a:solidFill>
                  <a:srgbClr val="0B1320"/>
                </a:solidFill>
                <a:latin typeface="League Spartan"/>
                <a:ea typeface="League Spartan"/>
                <a:cs typeface="League Spartan"/>
                <a:sym typeface="League Spartan"/>
              </a:rPr>
              <a:t>AF MODULET</a:t>
            </a:r>
          </a:p>
        </p:txBody>
      </p:sp>
      <p:sp>
        <p:nvSpPr>
          <p:cNvPr id="11" name="TextBox 11"/>
          <p:cNvSpPr txBox="1"/>
          <p:nvPr/>
        </p:nvSpPr>
        <p:spPr>
          <a:xfrm>
            <a:off x="10096448" y="1710412"/>
            <a:ext cx="7292187" cy="4649927"/>
          </a:xfrm>
          <a:prstGeom prst="rect">
            <a:avLst/>
          </a:prstGeom>
        </p:spPr>
        <p:txBody>
          <a:bodyPr wrap="square" lIns="0" tIns="0" rIns="0" bIns="0" rtlCol="0" anchor="t">
            <a:spAutoFit/>
          </a:bodyPr>
          <a:lstStyle/>
          <a:p>
            <a:pPr marL="431799" lvl="1" indent="-215899" algn="l">
              <a:lnSpc>
                <a:spcPts val="2799"/>
              </a:lnSpc>
              <a:buFont typeface="Arial"/>
              <a:buChar char="•"/>
            </a:pPr>
            <a:r>
              <a:rPr lang="en-US" sz="1999" spc="229">
                <a:solidFill>
                  <a:srgbClr val="365679"/>
                </a:solidFill>
                <a:latin typeface="Poppins"/>
                <a:ea typeface="Poppins"/>
                <a:cs typeface="Poppins"/>
                <a:sym typeface="Poppins"/>
              </a:rPr>
              <a:t>Præsenter definitionen og omfanget af mentorkoordinatorrollen.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Fremhæv det ansvar og de opgaver, der er forbundet med effektiv mentorkoordinering.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Anerkend de væsentlige kvalifikationer og færdigheder, der er nødvendige for mentorkoordinatorer.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Fremme betydningen af mentorskab for at forbedre medarbejdernes trivsel og professionelle udvikling.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Demonstrere strategier for effektiv matchning af mentor og mentee og løbende støtte. </a:t>
            </a:r>
          </a:p>
          <a:p>
            <a:pPr algn="l">
              <a:lnSpc>
                <a:spcPts val="2799"/>
              </a:lnSpc>
              <a:spcBef>
                <a:spcPct val="0"/>
              </a:spcBef>
            </a:pPr>
            <a:endParaRPr lang="en-US" sz="1999" spc="229">
              <a:solidFill>
                <a:srgbClr val="365679"/>
              </a:solidFill>
              <a:latin typeface="Poppins"/>
              <a:ea typeface="Poppins"/>
              <a:cs typeface="Poppins"/>
              <a:sym typeface="Poppins"/>
            </a:endParaRPr>
          </a:p>
        </p:txBody>
      </p:sp>
      <p:sp>
        <p:nvSpPr>
          <p:cNvPr id="12" name="TextBox 12"/>
          <p:cNvSpPr txBox="1"/>
          <p:nvPr/>
        </p:nvSpPr>
        <p:spPr>
          <a:xfrm>
            <a:off x="-611687" y="5449372"/>
            <a:ext cx="8959051" cy="523875"/>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spc="150">
                <a:solidFill>
                  <a:srgbClr val="0B1320"/>
                </a:solidFill>
                <a:latin typeface="League Spartan"/>
                <a:ea typeface="League Spartan"/>
                <a:cs typeface="League Spartan"/>
                <a:sym typeface="League Spartan"/>
              </a:rPr>
              <a:t>MODULETS MÅL </a:t>
            </a:r>
          </a:p>
        </p:txBody>
      </p:sp>
      <p:sp>
        <p:nvSpPr>
          <p:cNvPr id="13" name="TextBox 13"/>
          <p:cNvSpPr txBox="1"/>
          <p:nvPr/>
        </p:nvSpPr>
        <p:spPr>
          <a:xfrm>
            <a:off x="609182" y="6438900"/>
            <a:ext cx="16094770" cy="1768475"/>
          </a:xfrm>
          <a:prstGeom prst="rect">
            <a:avLst/>
          </a:prstGeom>
        </p:spPr>
        <p:txBody>
          <a:bodyPr lIns="0" tIns="0" rIns="0" bIns="0" rtlCol="0" anchor="t">
            <a:spAutoFit/>
          </a:bodyPr>
          <a:lstStyle/>
          <a:p>
            <a:pPr marL="431799" lvl="1" indent="-215899" algn="l">
              <a:lnSpc>
                <a:spcPts val="2799"/>
              </a:lnSpc>
              <a:spcBef>
                <a:spcPct val="0"/>
              </a:spcBef>
              <a:buFont typeface="Arial"/>
              <a:buChar char="•"/>
            </a:pPr>
            <a:r>
              <a:rPr lang="en-US" sz="1999" u="none" strike="noStrike" spc="229" dirty="0" err="1">
                <a:solidFill>
                  <a:srgbClr val="365679"/>
                </a:solidFill>
                <a:latin typeface="Poppins"/>
                <a:ea typeface="Poppins"/>
                <a:cs typeface="Poppins"/>
                <a:sym typeface="Poppins"/>
              </a:rPr>
              <a:t>Præsenter</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definitionen</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og</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omfanget</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af</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mentorkoordinatorrollen</a:t>
            </a:r>
            <a:r>
              <a:rPr lang="en-US" sz="1999" u="none" strike="noStrike" spc="229" dirty="0">
                <a:solidFill>
                  <a:srgbClr val="365679"/>
                </a:solidFill>
                <a:latin typeface="Poppins"/>
                <a:ea typeface="Poppins"/>
                <a:cs typeface="Poppins"/>
                <a:sym typeface="Poppins"/>
              </a:rPr>
              <a:t>. </a:t>
            </a:r>
          </a:p>
          <a:p>
            <a:pPr marL="431799" lvl="1" indent="-215899" algn="l">
              <a:lnSpc>
                <a:spcPts val="2799"/>
              </a:lnSpc>
              <a:spcBef>
                <a:spcPct val="0"/>
              </a:spcBef>
              <a:buFont typeface="Arial"/>
              <a:buChar char="•"/>
            </a:pPr>
            <a:r>
              <a:rPr lang="en-US" sz="1999" u="none" strike="noStrike" spc="229" dirty="0" err="1">
                <a:solidFill>
                  <a:srgbClr val="365679"/>
                </a:solidFill>
                <a:latin typeface="Poppins"/>
                <a:ea typeface="Poppins"/>
                <a:cs typeface="Poppins"/>
                <a:sym typeface="Poppins"/>
              </a:rPr>
              <a:t>Fremhæv</a:t>
            </a:r>
            <a:r>
              <a:rPr lang="en-US" sz="1999" u="none" strike="noStrike" spc="229" dirty="0">
                <a:solidFill>
                  <a:srgbClr val="365679"/>
                </a:solidFill>
                <a:latin typeface="Poppins"/>
                <a:ea typeface="Poppins"/>
                <a:cs typeface="Poppins"/>
                <a:sym typeface="Poppins"/>
              </a:rPr>
              <a:t> det </a:t>
            </a:r>
            <a:r>
              <a:rPr lang="en-US" sz="1999" u="none" strike="noStrike" spc="229" dirty="0" err="1">
                <a:solidFill>
                  <a:srgbClr val="365679"/>
                </a:solidFill>
                <a:latin typeface="Poppins"/>
                <a:ea typeface="Poppins"/>
                <a:cs typeface="Poppins"/>
                <a:sym typeface="Poppins"/>
              </a:rPr>
              <a:t>ansvar</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og</a:t>
            </a:r>
            <a:r>
              <a:rPr lang="en-US" sz="1999" u="none" strike="noStrike" spc="229" dirty="0">
                <a:solidFill>
                  <a:srgbClr val="365679"/>
                </a:solidFill>
                <a:latin typeface="Poppins"/>
                <a:ea typeface="Poppins"/>
                <a:cs typeface="Poppins"/>
                <a:sym typeface="Poppins"/>
              </a:rPr>
              <a:t> de </a:t>
            </a:r>
            <a:r>
              <a:rPr lang="en-US" sz="1999" u="none" strike="noStrike" spc="229" dirty="0" err="1">
                <a:solidFill>
                  <a:srgbClr val="365679"/>
                </a:solidFill>
                <a:latin typeface="Poppins"/>
                <a:ea typeface="Poppins"/>
                <a:cs typeface="Poppins"/>
                <a:sym typeface="Poppins"/>
              </a:rPr>
              <a:t>opgaver</a:t>
            </a:r>
            <a:r>
              <a:rPr lang="en-US" sz="1999" u="none" strike="noStrike" spc="229" dirty="0">
                <a:solidFill>
                  <a:srgbClr val="365679"/>
                </a:solidFill>
                <a:latin typeface="Poppins"/>
                <a:ea typeface="Poppins"/>
                <a:cs typeface="Poppins"/>
                <a:sym typeface="Poppins"/>
              </a:rPr>
              <a:t>, der er </a:t>
            </a:r>
            <a:r>
              <a:rPr lang="en-US" sz="1999" u="none" strike="noStrike" spc="229" dirty="0" err="1">
                <a:solidFill>
                  <a:srgbClr val="365679"/>
                </a:solidFill>
                <a:latin typeface="Poppins"/>
                <a:ea typeface="Poppins"/>
                <a:cs typeface="Poppins"/>
                <a:sym typeface="Poppins"/>
              </a:rPr>
              <a:t>forbundet</a:t>
            </a:r>
            <a:r>
              <a:rPr lang="en-US" sz="1999" u="none" strike="noStrike" spc="229" dirty="0">
                <a:solidFill>
                  <a:srgbClr val="365679"/>
                </a:solidFill>
                <a:latin typeface="Poppins"/>
                <a:ea typeface="Poppins"/>
                <a:cs typeface="Poppins"/>
                <a:sym typeface="Poppins"/>
              </a:rPr>
              <a:t> med </a:t>
            </a:r>
            <a:r>
              <a:rPr lang="en-US" sz="1999" u="none" strike="noStrike" spc="229" dirty="0" err="1">
                <a:solidFill>
                  <a:srgbClr val="365679"/>
                </a:solidFill>
                <a:latin typeface="Poppins"/>
                <a:ea typeface="Poppins"/>
                <a:cs typeface="Poppins"/>
                <a:sym typeface="Poppins"/>
              </a:rPr>
              <a:t>effektiv</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mentorkoordinering</a:t>
            </a:r>
            <a:r>
              <a:rPr lang="en-US" sz="1999" u="none" strike="noStrike" spc="229" dirty="0">
                <a:solidFill>
                  <a:srgbClr val="365679"/>
                </a:solidFill>
                <a:latin typeface="Poppins"/>
                <a:ea typeface="Poppins"/>
                <a:cs typeface="Poppins"/>
                <a:sym typeface="Poppins"/>
              </a:rPr>
              <a:t>. </a:t>
            </a:r>
          </a:p>
          <a:p>
            <a:pPr marL="431799" lvl="1" indent="-215899" algn="l">
              <a:lnSpc>
                <a:spcPts val="2799"/>
              </a:lnSpc>
              <a:spcBef>
                <a:spcPct val="0"/>
              </a:spcBef>
              <a:buFont typeface="Arial"/>
              <a:buChar char="•"/>
            </a:pPr>
            <a:r>
              <a:rPr lang="en-US" sz="1999" u="none" strike="noStrike" spc="229" dirty="0" err="1">
                <a:solidFill>
                  <a:srgbClr val="365679"/>
                </a:solidFill>
                <a:latin typeface="Poppins"/>
                <a:ea typeface="Poppins"/>
                <a:cs typeface="Poppins"/>
                <a:sym typeface="Poppins"/>
              </a:rPr>
              <a:t>Anerkend</a:t>
            </a:r>
            <a:r>
              <a:rPr lang="en-US" sz="1999" u="none" strike="noStrike" spc="229" dirty="0">
                <a:solidFill>
                  <a:srgbClr val="365679"/>
                </a:solidFill>
                <a:latin typeface="Poppins"/>
                <a:ea typeface="Poppins"/>
                <a:cs typeface="Poppins"/>
                <a:sym typeface="Poppins"/>
              </a:rPr>
              <a:t> de </a:t>
            </a:r>
            <a:r>
              <a:rPr lang="en-US" sz="1999" u="none" strike="noStrike" spc="229" dirty="0" err="1">
                <a:solidFill>
                  <a:srgbClr val="365679"/>
                </a:solidFill>
                <a:latin typeface="Poppins"/>
                <a:ea typeface="Poppins"/>
                <a:cs typeface="Poppins"/>
                <a:sym typeface="Poppins"/>
              </a:rPr>
              <a:t>væsentlige</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kvalifikationer</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og</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færdigheder</a:t>
            </a:r>
            <a:r>
              <a:rPr lang="en-US" sz="1999" u="none" strike="noStrike" spc="229" dirty="0">
                <a:solidFill>
                  <a:srgbClr val="365679"/>
                </a:solidFill>
                <a:latin typeface="Poppins"/>
                <a:ea typeface="Poppins"/>
                <a:cs typeface="Poppins"/>
                <a:sym typeface="Poppins"/>
              </a:rPr>
              <a:t>, der er </a:t>
            </a:r>
            <a:r>
              <a:rPr lang="en-US" sz="1999" u="none" strike="noStrike" spc="229" dirty="0" err="1">
                <a:solidFill>
                  <a:srgbClr val="365679"/>
                </a:solidFill>
                <a:latin typeface="Poppins"/>
                <a:ea typeface="Poppins"/>
                <a:cs typeface="Poppins"/>
                <a:sym typeface="Poppins"/>
              </a:rPr>
              <a:t>nødvendige</a:t>
            </a:r>
            <a:r>
              <a:rPr lang="en-US" sz="1999" u="none" strike="noStrike" spc="229" dirty="0">
                <a:solidFill>
                  <a:srgbClr val="365679"/>
                </a:solidFill>
                <a:latin typeface="Poppins"/>
                <a:ea typeface="Poppins"/>
                <a:cs typeface="Poppins"/>
                <a:sym typeface="Poppins"/>
              </a:rPr>
              <a:t> for </a:t>
            </a:r>
            <a:r>
              <a:rPr lang="en-US" sz="1999" u="none" strike="noStrike" spc="229" dirty="0" err="1">
                <a:solidFill>
                  <a:srgbClr val="365679"/>
                </a:solidFill>
                <a:latin typeface="Poppins"/>
                <a:ea typeface="Poppins"/>
                <a:cs typeface="Poppins"/>
                <a:sym typeface="Poppins"/>
              </a:rPr>
              <a:t>mentorkoordinatorer</a:t>
            </a:r>
            <a:r>
              <a:rPr lang="en-US" sz="1999" u="none" strike="noStrike" spc="229" dirty="0">
                <a:solidFill>
                  <a:srgbClr val="365679"/>
                </a:solidFill>
                <a:latin typeface="Poppins"/>
                <a:ea typeface="Poppins"/>
                <a:cs typeface="Poppins"/>
                <a:sym typeface="Poppins"/>
              </a:rPr>
              <a:t>. </a:t>
            </a:r>
          </a:p>
          <a:p>
            <a:pPr marL="431799" lvl="1" indent="-215899" algn="l">
              <a:lnSpc>
                <a:spcPts val="2799"/>
              </a:lnSpc>
              <a:spcBef>
                <a:spcPct val="0"/>
              </a:spcBef>
              <a:buFont typeface="Arial"/>
              <a:buChar char="•"/>
            </a:pPr>
            <a:r>
              <a:rPr lang="en-US" sz="1999" u="none" strike="noStrike" spc="229" dirty="0" err="1">
                <a:solidFill>
                  <a:srgbClr val="365679"/>
                </a:solidFill>
                <a:latin typeface="Poppins"/>
                <a:ea typeface="Poppins"/>
                <a:cs typeface="Poppins"/>
                <a:sym typeface="Poppins"/>
              </a:rPr>
              <a:t>Fremme</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betydningen</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af</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mentorskab</a:t>
            </a:r>
            <a:r>
              <a:rPr lang="en-US" sz="1999" u="none" strike="noStrike" spc="229" dirty="0">
                <a:solidFill>
                  <a:srgbClr val="365679"/>
                </a:solidFill>
                <a:latin typeface="Poppins"/>
                <a:ea typeface="Poppins"/>
                <a:cs typeface="Poppins"/>
                <a:sym typeface="Poppins"/>
              </a:rPr>
              <a:t> for at </a:t>
            </a:r>
            <a:r>
              <a:rPr lang="en-US" sz="1999" u="none" strike="noStrike" spc="229" dirty="0" err="1">
                <a:solidFill>
                  <a:srgbClr val="365679"/>
                </a:solidFill>
                <a:latin typeface="Poppins"/>
                <a:ea typeface="Poppins"/>
                <a:cs typeface="Poppins"/>
                <a:sym typeface="Poppins"/>
              </a:rPr>
              <a:t>forbedre</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medarbejdernes</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trivsel</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og</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professionelle</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udvikling</a:t>
            </a:r>
            <a:r>
              <a:rPr lang="en-US" sz="1999" u="none" strike="noStrike" spc="229" dirty="0">
                <a:solidFill>
                  <a:srgbClr val="365679"/>
                </a:solidFill>
                <a:latin typeface="Poppins"/>
                <a:ea typeface="Poppins"/>
                <a:cs typeface="Poppins"/>
                <a:sym typeface="Poppins"/>
              </a:rPr>
              <a:t>. </a:t>
            </a:r>
          </a:p>
          <a:p>
            <a:pPr marL="431799" lvl="1" indent="-215899" algn="l">
              <a:lnSpc>
                <a:spcPts val="2799"/>
              </a:lnSpc>
              <a:spcBef>
                <a:spcPct val="0"/>
              </a:spcBef>
              <a:buFont typeface="Arial"/>
              <a:buChar char="•"/>
            </a:pPr>
            <a:r>
              <a:rPr lang="en-US" sz="1999" u="none" strike="noStrike" spc="229" dirty="0" err="1">
                <a:solidFill>
                  <a:srgbClr val="365679"/>
                </a:solidFill>
                <a:latin typeface="Poppins"/>
                <a:ea typeface="Poppins"/>
                <a:cs typeface="Poppins"/>
                <a:sym typeface="Poppins"/>
              </a:rPr>
              <a:t>Demonstrere</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strategier</a:t>
            </a:r>
            <a:r>
              <a:rPr lang="en-US" sz="1999" u="none" strike="noStrike" spc="229" dirty="0">
                <a:solidFill>
                  <a:srgbClr val="365679"/>
                </a:solidFill>
                <a:latin typeface="Poppins"/>
                <a:ea typeface="Poppins"/>
                <a:cs typeface="Poppins"/>
                <a:sym typeface="Poppins"/>
              </a:rPr>
              <a:t> for </a:t>
            </a:r>
            <a:r>
              <a:rPr lang="en-US" sz="1999" u="none" strike="noStrike" spc="229" dirty="0" err="1">
                <a:solidFill>
                  <a:srgbClr val="365679"/>
                </a:solidFill>
                <a:latin typeface="Poppins"/>
                <a:ea typeface="Poppins"/>
                <a:cs typeface="Poppins"/>
                <a:sym typeface="Poppins"/>
              </a:rPr>
              <a:t>effektiv</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matchning</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af</a:t>
            </a:r>
            <a:r>
              <a:rPr lang="en-US" sz="1999" u="none" strike="noStrike" spc="229" dirty="0">
                <a:solidFill>
                  <a:srgbClr val="365679"/>
                </a:solidFill>
                <a:latin typeface="Poppins"/>
                <a:ea typeface="Poppins"/>
                <a:cs typeface="Poppins"/>
                <a:sym typeface="Poppins"/>
              </a:rPr>
              <a:t> mentor </a:t>
            </a:r>
            <a:r>
              <a:rPr lang="en-US" sz="1999" u="none" strike="noStrike" spc="229" dirty="0" err="1">
                <a:solidFill>
                  <a:srgbClr val="365679"/>
                </a:solidFill>
                <a:latin typeface="Poppins"/>
                <a:ea typeface="Poppins"/>
                <a:cs typeface="Poppins"/>
                <a:sym typeface="Poppins"/>
              </a:rPr>
              <a:t>og</a:t>
            </a:r>
            <a:r>
              <a:rPr lang="en-US" sz="1999" u="none" strike="noStrike" spc="229" dirty="0">
                <a:solidFill>
                  <a:srgbClr val="365679"/>
                </a:solidFill>
                <a:latin typeface="Poppins"/>
                <a:ea typeface="Poppins"/>
                <a:cs typeface="Poppins"/>
                <a:sym typeface="Poppins"/>
              </a:rPr>
              <a:t> mentee </a:t>
            </a:r>
            <a:r>
              <a:rPr lang="en-US" sz="1999" u="none" strike="noStrike" spc="229" dirty="0" err="1">
                <a:solidFill>
                  <a:srgbClr val="365679"/>
                </a:solidFill>
                <a:latin typeface="Poppins"/>
                <a:ea typeface="Poppins"/>
                <a:cs typeface="Poppins"/>
                <a:sym typeface="Poppins"/>
              </a:rPr>
              <a:t>og</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løbende</a:t>
            </a:r>
            <a:r>
              <a:rPr lang="en-US" sz="1999" u="none" strike="noStrike" spc="229" dirty="0">
                <a:solidFill>
                  <a:srgbClr val="365679"/>
                </a:solidFill>
                <a:latin typeface="Poppins"/>
                <a:ea typeface="Poppins"/>
                <a:cs typeface="Poppins"/>
                <a:sym typeface="Poppins"/>
              </a:rPr>
              <a:t> </a:t>
            </a:r>
            <a:r>
              <a:rPr lang="en-US" sz="1999" u="none" strike="noStrike" spc="229" dirty="0" err="1">
                <a:solidFill>
                  <a:srgbClr val="365679"/>
                </a:solidFill>
                <a:latin typeface="Poppins"/>
                <a:ea typeface="Poppins"/>
                <a:cs typeface="Poppins"/>
                <a:sym typeface="Poppins"/>
              </a:rPr>
              <a:t>støtte</a:t>
            </a:r>
            <a:r>
              <a:rPr lang="en-US" sz="1999" u="none" strike="noStrike" spc="229" dirty="0">
                <a:solidFill>
                  <a:srgbClr val="365679"/>
                </a:solidFill>
                <a:latin typeface="Poppins"/>
                <a:ea typeface="Poppins"/>
                <a:cs typeface="Poppins"/>
                <a:sym typeface="Poppin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65679"/>
        </a:solidFill>
        <a:effectLst/>
      </p:bgPr>
    </p:bg>
    <p:spTree>
      <p:nvGrpSpPr>
        <p:cNvPr id="1" name=""/>
        <p:cNvGrpSpPr/>
        <p:nvPr/>
      </p:nvGrpSpPr>
      <p:grpSpPr>
        <a:xfrm>
          <a:off x="0" y="0"/>
          <a:ext cx="0" cy="0"/>
          <a:chOff x="0" y="0"/>
          <a:chExt cx="0" cy="0"/>
        </a:xfrm>
      </p:grpSpPr>
      <p:grpSp>
        <p:nvGrpSpPr>
          <p:cNvPr id="2" name="Group 2"/>
          <p:cNvGrpSpPr/>
          <p:nvPr/>
        </p:nvGrpSpPr>
        <p:grpSpPr>
          <a:xfrm>
            <a:off x="3357534" y="8711147"/>
            <a:ext cx="10883265" cy="1720081"/>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3664246" y="8673428"/>
            <a:ext cx="11123000" cy="1762767"/>
            <a:chOff x="0" y="0"/>
            <a:chExt cx="519663" cy="82356"/>
          </a:xfrm>
        </p:grpSpPr>
        <p:sp>
          <p:nvSpPr>
            <p:cNvPr id="6" name="Freeform 6"/>
            <p:cNvSpPr/>
            <p:nvPr/>
          </p:nvSpPr>
          <p:spPr>
            <a:xfrm>
              <a:off x="0" y="0"/>
              <a:ext cx="519663" cy="82356"/>
            </a:xfrm>
            <a:custGeom>
              <a:avLst/>
              <a:gdLst/>
              <a:ahLst/>
              <a:cxnLst/>
              <a:rect l="l" t="t" r="r" b="b"/>
              <a:pathLst>
                <a:path w="519663" h="82356">
                  <a:moveTo>
                    <a:pt x="203200" y="0"/>
                  </a:moveTo>
                  <a:lnTo>
                    <a:pt x="519663" y="0"/>
                  </a:lnTo>
                  <a:lnTo>
                    <a:pt x="316463" y="82356"/>
                  </a:lnTo>
                  <a:lnTo>
                    <a:pt x="0" y="82356"/>
                  </a:lnTo>
                  <a:lnTo>
                    <a:pt x="203200" y="0"/>
                  </a:lnTo>
                  <a:close/>
                </a:path>
              </a:pathLst>
            </a:custGeom>
            <a:solidFill>
              <a:srgbClr val="AFC1D0"/>
            </a:solidFill>
          </p:spPr>
          <p:txBody>
            <a:bodyPr/>
            <a:lstStyle/>
            <a:p>
              <a:endParaRPr lang="da-DK"/>
            </a:p>
          </p:txBody>
        </p:sp>
        <p:sp>
          <p:nvSpPr>
            <p:cNvPr id="7" name="TextBox 7"/>
            <p:cNvSpPr txBox="1"/>
            <p:nvPr/>
          </p:nvSpPr>
          <p:spPr>
            <a:xfrm>
              <a:off x="101600" y="-66675"/>
              <a:ext cx="316463" cy="149031"/>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9476546" y="8979476"/>
            <a:ext cx="11153345" cy="1762767"/>
            <a:chOff x="0" y="0"/>
            <a:chExt cx="521080" cy="82356"/>
          </a:xfrm>
        </p:grpSpPr>
        <p:sp>
          <p:nvSpPr>
            <p:cNvPr id="9" name="Freeform 9"/>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10" name="TextBox 10"/>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0703740" y="-1698018"/>
            <a:ext cx="12287159" cy="1228715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C1D0"/>
            </a:solidFill>
          </p:spPr>
          <p:txBody>
            <a:bodyPr/>
            <a:lstStyle/>
            <a:p>
              <a:endParaRPr lang="da-DK"/>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2272274" y="9480103"/>
            <a:ext cx="6580569" cy="838892"/>
            <a:chOff x="0" y="0"/>
            <a:chExt cx="3770039" cy="480605"/>
          </a:xfrm>
        </p:grpSpPr>
        <p:sp>
          <p:nvSpPr>
            <p:cNvPr id="15" name="Freeform 15"/>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6" name="TextBox 16"/>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7" name="Freeform 17"/>
          <p:cNvSpPr/>
          <p:nvPr/>
        </p:nvSpPr>
        <p:spPr>
          <a:xfrm>
            <a:off x="13340908" y="2188218"/>
            <a:ext cx="3801169" cy="5202540"/>
          </a:xfrm>
          <a:custGeom>
            <a:avLst/>
            <a:gdLst/>
            <a:ahLst/>
            <a:cxnLst/>
            <a:rect l="l" t="t" r="r" b="b"/>
            <a:pathLst>
              <a:path w="3801169" h="5202540">
                <a:moveTo>
                  <a:pt x="0" y="0"/>
                </a:moveTo>
                <a:lnTo>
                  <a:pt x="3801169" y="0"/>
                </a:lnTo>
                <a:lnTo>
                  <a:pt x="3801169" y="5202540"/>
                </a:lnTo>
                <a:lnTo>
                  <a:pt x="0" y="5202540"/>
                </a:lnTo>
                <a:lnTo>
                  <a:pt x="0" y="0"/>
                </a:lnTo>
                <a:close/>
              </a:path>
            </a:pathLst>
          </a:custGeom>
          <a:blipFill>
            <a:blip r:embed="rId2"/>
            <a:stretch>
              <a:fillRect l="-66611" t="-44689" r="-68496" b="-27089"/>
            </a:stretch>
          </a:blipFill>
        </p:spPr>
        <p:txBody>
          <a:bodyPr/>
          <a:lstStyle/>
          <a:p>
            <a:endParaRPr lang="da-DK"/>
          </a:p>
        </p:txBody>
      </p:sp>
      <p:sp>
        <p:nvSpPr>
          <p:cNvPr id="18" name="TextBox 18"/>
          <p:cNvSpPr txBox="1"/>
          <p:nvPr/>
        </p:nvSpPr>
        <p:spPr>
          <a:xfrm>
            <a:off x="13182628" y="9645549"/>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9" name="Freeform 19"/>
          <p:cNvSpPr/>
          <p:nvPr/>
        </p:nvSpPr>
        <p:spPr>
          <a:xfrm>
            <a:off x="99447" y="8825973"/>
            <a:ext cx="1290680" cy="1286966"/>
          </a:xfrm>
          <a:custGeom>
            <a:avLst/>
            <a:gdLst/>
            <a:ahLst/>
            <a:cxnLst/>
            <a:rect l="l" t="t" r="r" b="b"/>
            <a:pathLst>
              <a:path w="1290680" h="1286966">
                <a:moveTo>
                  <a:pt x="0" y="0"/>
                </a:moveTo>
                <a:lnTo>
                  <a:pt x="1290681" y="0"/>
                </a:lnTo>
                <a:lnTo>
                  <a:pt x="1290681" y="1286967"/>
                </a:lnTo>
                <a:lnTo>
                  <a:pt x="0" y="1286967"/>
                </a:lnTo>
                <a:lnTo>
                  <a:pt x="0" y="0"/>
                </a:lnTo>
                <a:close/>
              </a:path>
            </a:pathLst>
          </a:custGeom>
          <a:blipFill>
            <a:blip r:embed="rId3"/>
            <a:stretch>
              <a:fillRect/>
            </a:stretch>
          </a:blipFill>
        </p:spPr>
        <p:txBody>
          <a:bodyPr/>
          <a:lstStyle/>
          <a:p>
            <a:endParaRPr lang="da-DK"/>
          </a:p>
        </p:txBody>
      </p:sp>
      <p:sp>
        <p:nvSpPr>
          <p:cNvPr id="20" name="Freeform 20">
            <a:hlinkClick r:id="rId4" tooltip="https://faengselsforbundet.dk"/>
          </p:cNvPr>
          <p:cNvSpPr/>
          <p:nvPr/>
        </p:nvSpPr>
        <p:spPr>
          <a:xfrm>
            <a:off x="1599999" y="8784420"/>
            <a:ext cx="1417599" cy="1431775"/>
          </a:xfrm>
          <a:custGeom>
            <a:avLst/>
            <a:gdLst/>
            <a:ahLst/>
            <a:cxnLst/>
            <a:rect l="l" t="t" r="r" b="b"/>
            <a:pathLst>
              <a:path w="1417599" h="1431775">
                <a:moveTo>
                  <a:pt x="0" y="0"/>
                </a:moveTo>
                <a:lnTo>
                  <a:pt x="1417599" y="0"/>
                </a:lnTo>
                <a:lnTo>
                  <a:pt x="1417599" y="1431775"/>
                </a:lnTo>
                <a:lnTo>
                  <a:pt x="0" y="1431775"/>
                </a:lnTo>
                <a:lnTo>
                  <a:pt x="0" y="0"/>
                </a:lnTo>
                <a:close/>
              </a:path>
            </a:pathLst>
          </a:custGeom>
          <a:blipFill>
            <a:blip r:embed="rId5"/>
            <a:stretch>
              <a:fillRect/>
            </a:stretch>
          </a:blipFill>
        </p:spPr>
        <p:txBody>
          <a:bodyPr/>
          <a:lstStyle/>
          <a:p>
            <a:endParaRPr lang="da-DK"/>
          </a:p>
        </p:txBody>
      </p:sp>
      <p:sp>
        <p:nvSpPr>
          <p:cNvPr id="21" name="Freeform 21"/>
          <p:cNvSpPr/>
          <p:nvPr/>
        </p:nvSpPr>
        <p:spPr>
          <a:xfrm>
            <a:off x="9231298" y="8923171"/>
            <a:ext cx="2010050" cy="1092571"/>
          </a:xfrm>
          <a:custGeom>
            <a:avLst/>
            <a:gdLst/>
            <a:ahLst/>
            <a:cxnLst/>
            <a:rect l="l" t="t" r="r" b="b"/>
            <a:pathLst>
              <a:path w="2010050" h="1092571">
                <a:moveTo>
                  <a:pt x="0" y="0"/>
                </a:moveTo>
                <a:lnTo>
                  <a:pt x="2010050" y="0"/>
                </a:lnTo>
                <a:lnTo>
                  <a:pt x="2010050" y="1092571"/>
                </a:lnTo>
                <a:lnTo>
                  <a:pt x="0" y="1092571"/>
                </a:lnTo>
                <a:lnTo>
                  <a:pt x="0" y="0"/>
                </a:lnTo>
                <a:close/>
              </a:path>
            </a:pathLst>
          </a:custGeom>
          <a:blipFill>
            <a:blip r:embed="rId6"/>
            <a:stretch>
              <a:fillRect/>
            </a:stretch>
          </a:blipFill>
        </p:spPr>
        <p:txBody>
          <a:bodyPr/>
          <a:lstStyle/>
          <a:p>
            <a:endParaRPr lang="da-DK"/>
          </a:p>
        </p:txBody>
      </p:sp>
      <p:sp>
        <p:nvSpPr>
          <p:cNvPr id="22" name="Freeform 22"/>
          <p:cNvSpPr/>
          <p:nvPr/>
        </p:nvSpPr>
        <p:spPr>
          <a:xfrm>
            <a:off x="3288184" y="9180612"/>
            <a:ext cx="1990572" cy="796229"/>
          </a:xfrm>
          <a:custGeom>
            <a:avLst/>
            <a:gdLst/>
            <a:ahLst/>
            <a:cxnLst/>
            <a:rect l="l" t="t" r="r" b="b"/>
            <a:pathLst>
              <a:path w="1990572" h="796229">
                <a:moveTo>
                  <a:pt x="0" y="0"/>
                </a:moveTo>
                <a:lnTo>
                  <a:pt x="1990572" y="0"/>
                </a:lnTo>
                <a:lnTo>
                  <a:pt x="1990572" y="796229"/>
                </a:lnTo>
                <a:lnTo>
                  <a:pt x="0" y="796229"/>
                </a:lnTo>
                <a:lnTo>
                  <a:pt x="0" y="0"/>
                </a:lnTo>
                <a:close/>
              </a:path>
            </a:pathLst>
          </a:custGeom>
          <a:blipFill>
            <a:blip r:embed="rId7"/>
            <a:stretch>
              <a:fillRect/>
            </a:stretch>
          </a:blipFill>
        </p:spPr>
        <p:txBody>
          <a:bodyPr/>
          <a:lstStyle/>
          <a:p>
            <a:endParaRPr lang="da-DK"/>
          </a:p>
        </p:txBody>
      </p:sp>
      <p:sp>
        <p:nvSpPr>
          <p:cNvPr id="23" name="Freeform 23"/>
          <p:cNvSpPr/>
          <p:nvPr/>
        </p:nvSpPr>
        <p:spPr>
          <a:xfrm>
            <a:off x="5549342" y="9023774"/>
            <a:ext cx="1963547" cy="953067"/>
          </a:xfrm>
          <a:custGeom>
            <a:avLst/>
            <a:gdLst/>
            <a:ahLst/>
            <a:cxnLst/>
            <a:rect l="l" t="t" r="r" b="b"/>
            <a:pathLst>
              <a:path w="1963547" h="953067">
                <a:moveTo>
                  <a:pt x="0" y="0"/>
                </a:moveTo>
                <a:lnTo>
                  <a:pt x="1963547" y="0"/>
                </a:lnTo>
                <a:lnTo>
                  <a:pt x="1963547" y="953067"/>
                </a:lnTo>
                <a:lnTo>
                  <a:pt x="0" y="953067"/>
                </a:lnTo>
                <a:lnTo>
                  <a:pt x="0" y="0"/>
                </a:lnTo>
                <a:close/>
              </a:path>
            </a:pathLst>
          </a:custGeom>
          <a:blipFill>
            <a:blip r:embed="rId8"/>
            <a:stretch>
              <a:fillRect/>
            </a:stretch>
          </a:blipFill>
        </p:spPr>
        <p:txBody>
          <a:bodyPr/>
          <a:lstStyle/>
          <a:p>
            <a:endParaRPr lang="da-DK"/>
          </a:p>
        </p:txBody>
      </p:sp>
      <p:sp>
        <p:nvSpPr>
          <p:cNvPr id="24" name="Freeform 24"/>
          <p:cNvSpPr/>
          <p:nvPr/>
        </p:nvSpPr>
        <p:spPr>
          <a:xfrm>
            <a:off x="7875185" y="8885254"/>
            <a:ext cx="1315814" cy="1130488"/>
          </a:xfrm>
          <a:custGeom>
            <a:avLst/>
            <a:gdLst/>
            <a:ahLst/>
            <a:cxnLst/>
            <a:rect l="l" t="t" r="r" b="b"/>
            <a:pathLst>
              <a:path w="1315814" h="1130488">
                <a:moveTo>
                  <a:pt x="0" y="0"/>
                </a:moveTo>
                <a:lnTo>
                  <a:pt x="1315814" y="0"/>
                </a:lnTo>
                <a:lnTo>
                  <a:pt x="1315814" y="1130488"/>
                </a:lnTo>
                <a:lnTo>
                  <a:pt x="0" y="1130488"/>
                </a:lnTo>
                <a:lnTo>
                  <a:pt x="0" y="0"/>
                </a:lnTo>
                <a:close/>
              </a:path>
            </a:pathLst>
          </a:custGeom>
          <a:blipFill>
            <a:blip r:embed="rId9"/>
            <a:stretch>
              <a:fillRect/>
            </a:stretch>
          </a:blipFill>
        </p:spPr>
        <p:txBody>
          <a:bodyPr/>
          <a:lstStyle/>
          <a:p>
            <a:endParaRPr lang="da-DK"/>
          </a:p>
        </p:txBody>
      </p:sp>
      <p:sp>
        <p:nvSpPr>
          <p:cNvPr id="25" name="Freeform 25"/>
          <p:cNvSpPr/>
          <p:nvPr/>
        </p:nvSpPr>
        <p:spPr>
          <a:xfrm>
            <a:off x="14365099" y="8201453"/>
            <a:ext cx="2210104" cy="467955"/>
          </a:xfrm>
          <a:custGeom>
            <a:avLst/>
            <a:gdLst/>
            <a:ahLst/>
            <a:cxnLst/>
            <a:rect l="l" t="t" r="r" b="b"/>
            <a:pathLst>
              <a:path w="2210104" h="467955">
                <a:moveTo>
                  <a:pt x="0" y="0"/>
                </a:moveTo>
                <a:lnTo>
                  <a:pt x="2210104" y="0"/>
                </a:lnTo>
                <a:lnTo>
                  <a:pt x="2210104" y="467955"/>
                </a:lnTo>
                <a:lnTo>
                  <a:pt x="0" y="467955"/>
                </a:lnTo>
                <a:lnTo>
                  <a:pt x="0" y="0"/>
                </a:lnTo>
                <a:close/>
              </a:path>
            </a:pathLst>
          </a:custGeom>
          <a:blipFill>
            <a:blip r:embed="rId10"/>
            <a:stretch>
              <a:fillRect/>
            </a:stretch>
          </a:blipFill>
        </p:spPr>
        <p:txBody>
          <a:bodyPr/>
          <a:lstStyle/>
          <a:p>
            <a:endParaRPr lang="da-DK"/>
          </a:p>
        </p:txBody>
      </p:sp>
      <p:sp>
        <p:nvSpPr>
          <p:cNvPr id="26" name="Freeform 26"/>
          <p:cNvSpPr/>
          <p:nvPr/>
        </p:nvSpPr>
        <p:spPr>
          <a:xfrm>
            <a:off x="2714521" y="2271648"/>
            <a:ext cx="5669643" cy="5371986"/>
          </a:xfrm>
          <a:custGeom>
            <a:avLst/>
            <a:gdLst/>
            <a:ahLst/>
            <a:cxnLst/>
            <a:rect l="l" t="t" r="r" b="b"/>
            <a:pathLst>
              <a:path w="5669643" h="5371986">
                <a:moveTo>
                  <a:pt x="0" y="0"/>
                </a:moveTo>
                <a:lnTo>
                  <a:pt x="5669643" y="0"/>
                </a:lnTo>
                <a:lnTo>
                  <a:pt x="5669643" y="5371986"/>
                </a:lnTo>
                <a:lnTo>
                  <a:pt x="0" y="53719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9774311" y="514772"/>
            <a:ext cx="14483006" cy="10287000"/>
            <a:chOff x="0" y="0"/>
            <a:chExt cx="676641" cy="480605"/>
          </a:xfrm>
        </p:grpSpPr>
        <p:sp>
          <p:nvSpPr>
            <p:cNvPr id="3" name="Freeform 3"/>
            <p:cNvSpPr/>
            <p:nvPr/>
          </p:nvSpPr>
          <p:spPr>
            <a:xfrm>
              <a:off x="0" y="0"/>
              <a:ext cx="676641" cy="480605"/>
            </a:xfrm>
            <a:custGeom>
              <a:avLst/>
              <a:gdLst/>
              <a:ahLst/>
              <a:cxnLst/>
              <a:rect l="l" t="t" r="r" b="b"/>
              <a:pathLst>
                <a:path w="676641" h="480605">
                  <a:moveTo>
                    <a:pt x="203200" y="0"/>
                  </a:moveTo>
                  <a:lnTo>
                    <a:pt x="676641" y="0"/>
                  </a:lnTo>
                  <a:lnTo>
                    <a:pt x="473441" y="480605"/>
                  </a:lnTo>
                  <a:lnTo>
                    <a:pt x="0" y="480605"/>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473441" cy="547280"/>
            </a:xfrm>
            <a:prstGeom prst="rect">
              <a:avLst/>
            </a:prstGeom>
          </p:spPr>
          <p:txBody>
            <a:bodyPr lIns="50800" tIns="50800" rIns="50800" bIns="50800" rtlCol="0" anchor="ctr"/>
            <a:lstStyle/>
            <a:p>
              <a:pPr algn="ctr">
                <a:lnSpc>
                  <a:spcPts val="3319"/>
                </a:lnSpc>
              </a:pPr>
              <a:endParaRPr/>
            </a:p>
          </p:txBody>
        </p:sp>
      </p:grpSp>
      <p:sp>
        <p:nvSpPr>
          <p:cNvPr id="5" name="AutoShape 5"/>
          <p:cNvSpPr/>
          <p:nvPr/>
        </p:nvSpPr>
        <p:spPr>
          <a:xfrm>
            <a:off x="13257074" y="1028700"/>
            <a:ext cx="1494277" cy="0"/>
          </a:xfrm>
          <a:prstGeom prst="line">
            <a:avLst/>
          </a:prstGeom>
          <a:ln w="114300" cap="flat">
            <a:solidFill>
              <a:srgbClr val="0B1320"/>
            </a:solidFill>
            <a:prstDash val="solid"/>
            <a:headEnd type="none" w="sm" len="sm"/>
            <a:tailEnd type="none" w="sm" len="sm"/>
          </a:ln>
        </p:spPr>
        <p:txBody>
          <a:bodyPr/>
          <a:lstStyle/>
          <a:p>
            <a:endParaRPr lang="da-DK"/>
          </a:p>
        </p:txBody>
      </p:sp>
      <p:grpSp>
        <p:nvGrpSpPr>
          <p:cNvPr id="6" name="Group 6"/>
          <p:cNvGrpSpPr/>
          <p:nvPr/>
        </p:nvGrpSpPr>
        <p:grpSpPr>
          <a:xfrm>
            <a:off x="-1020273" y="0"/>
            <a:ext cx="7226805" cy="1303133"/>
            <a:chOff x="0" y="0"/>
            <a:chExt cx="3380667" cy="609600"/>
          </a:xfrm>
        </p:grpSpPr>
        <p:sp>
          <p:nvSpPr>
            <p:cNvPr id="7" name="Freeform 7"/>
            <p:cNvSpPr/>
            <p:nvPr/>
          </p:nvSpPr>
          <p:spPr>
            <a:xfrm>
              <a:off x="0" y="0"/>
              <a:ext cx="3380667" cy="609600"/>
            </a:xfrm>
            <a:custGeom>
              <a:avLst/>
              <a:gdLst/>
              <a:ahLst/>
              <a:cxnLst/>
              <a:rect l="l" t="t" r="r" b="b"/>
              <a:pathLst>
                <a:path w="3380667" h="609600">
                  <a:moveTo>
                    <a:pt x="203200" y="0"/>
                  </a:moveTo>
                  <a:lnTo>
                    <a:pt x="3380667" y="0"/>
                  </a:lnTo>
                  <a:lnTo>
                    <a:pt x="3177467" y="609600"/>
                  </a:lnTo>
                  <a:lnTo>
                    <a:pt x="0" y="609600"/>
                  </a:lnTo>
                  <a:lnTo>
                    <a:pt x="203200" y="0"/>
                  </a:lnTo>
                  <a:close/>
                </a:path>
              </a:pathLst>
            </a:custGeom>
            <a:solidFill>
              <a:srgbClr val="1C3F60"/>
            </a:solidFill>
          </p:spPr>
          <p:txBody>
            <a:bodyPr/>
            <a:lstStyle/>
            <a:p>
              <a:endParaRPr lang="da-DK"/>
            </a:p>
          </p:txBody>
        </p:sp>
        <p:sp>
          <p:nvSpPr>
            <p:cNvPr id="8" name="TextBox 8"/>
            <p:cNvSpPr txBox="1"/>
            <p:nvPr/>
          </p:nvSpPr>
          <p:spPr>
            <a:xfrm>
              <a:off x="101600" y="-66675"/>
              <a:ext cx="3177467" cy="676275"/>
            </a:xfrm>
            <a:prstGeom prst="rect">
              <a:avLst/>
            </a:prstGeom>
          </p:spPr>
          <p:txBody>
            <a:bodyPr lIns="50800" tIns="50800" rIns="50800" bIns="50800" rtlCol="0" anchor="ctr"/>
            <a:lstStyle/>
            <a:p>
              <a:pPr algn="ctr">
                <a:lnSpc>
                  <a:spcPts val="3319"/>
                </a:lnSpc>
              </a:pPr>
              <a:endParaRPr/>
            </a:p>
          </p:txBody>
        </p:sp>
      </p:grpSp>
      <p:grpSp>
        <p:nvGrpSpPr>
          <p:cNvPr id="9" name="Group 9"/>
          <p:cNvGrpSpPr/>
          <p:nvPr/>
        </p:nvGrpSpPr>
        <p:grpSpPr>
          <a:xfrm>
            <a:off x="12375054" y="9448108"/>
            <a:ext cx="6580569" cy="838892"/>
            <a:chOff x="0" y="0"/>
            <a:chExt cx="3770039" cy="480605"/>
          </a:xfrm>
        </p:grpSpPr>
        <p:sp>
          <p:nvSpPr>
            <p:cNvPr id="10" name="Freeform 10"/>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1" name="TextBox 11"/>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2" name="TextBox 12"/>
          <p:cNvSpPr txBox="1"/>
          <p:nvPr/>
        </p:nvSpPr>
        <p:spPr>
          <a:xfrm>
            <a:off x="669637" y="87715"/>
            <a:ext cx="7163160" cy="2364162"/>
          </a:xfrm>
          <a:prstGeom prst="rect">
            <a:avLst/>
          </a:prstGeom>
        </p:spPr>
        <p:txBody>
          <a:bodyPr lIns="0" tIns="0" rIns="0" bIns="0" rtlCol="0" anchor="t">
            <a:spAutoFit/>
          </a:bodyPr>
          <a:lstStyle/>
          <a:p>
            <a:pPr algn="l">
              <a:lnSpc>
                <a:spcPts val="9470"/>
              </a:lnSpc>
            </a:pPr>
            <a:r>
              <a:rPr lang="en-US" sz="7284">
                <a:solidFill>
                  <a:srgbClr val="FFFFFF"/>
                </a:solidFill>
                <a:latin typeface="League Spartan"/>
                <a:ea typeface="League Spartan"/>
                <a:cs typeface="League Spartan"/>
                <a:sym typeface="League Spartan"/>
              </a:rPr>
              <a:t>Indhold</a:t>
            </a:r>
          </a:p>
          <a:p>
            <a:pPr algn="l">
              <a:lnSpc>
                <a:spcPts val="9470"/>
              </a:lnSpc>
            </a:pPr>
            <a:endParaRPr lang="en-US" sz="7284">
              <a:solidFill>
                <a:srgbClr val="FFFFFF"/>
              </a:solidFill>
              <a:latin typeface="League Spartan"/>
              <a:ea typeface="League Spartan"/>
              <a:cs typeface="League Spartan"/>
              <a:sym typeface="League Spartan"/>
            </a:endParaRPr>
          </a:p>
        </p:txBody>
      </p:sp>
      <p:sp>
        <p:nvSpPr>
          <p:cNvPr id="13" name="TextBox 13"/>
          <p:cNvSpPr txBox="1"/>
          <p:nvPr/>
        </p:nvSpPr>
        <p:spPr>
          <a:xfrm>
            <a:off x="407159" y="1701227"/>
            <a:ext cx="11128498" cy="5801716"/>
          </a:xfrm>
          <a:prstGeom prst="rect">
            <a:avLst/>
          </a:prstGeom>
        </p:spPr>
        <p:txBody>
          <a:bodyPr lIns="0" tIns="0" rIns="0" bIns="0" rtlCol="0" anchor="t">
            <a:spAutoFit/>
          </a:bodyPr>
          <a:lstStyle/>
          <a:p>
            <a:pPr algn="just">
              <a:lnSpc>
                <a:spcPts val="3762"/>
              </a:lnSpc>
            </a:pPr>
            <a:r>
              <a:rPr lang="en-US" sz="2351" b="1" dirty="0">
                <a:solidFill>
                  <a:srgbClr val="0B1320"/>
                </a:solidFill>
                <a:latin typeface="Helios Extended Bold"/>
                <a:ea typeface="Helios Extended Bold"/>
                <a:cs typeface="Helios Extended Bold"/>
                <a:sym typeface="Helios Extended Bold"/>
              </a:rPr>
              <a:t>1.Introduktion</a:t>
            </a:r>
          </a:p>
          <a:p>
            <a:pPr algn="just">
              <a:lnSpc>
                <a:spcPts val="3762"/>
              </a:lnSpc>
            </a:pP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r>
              <a:rPr lang="en-US" sz="2351" b="1" dirty="0">
                <a:solidFill>
                  <a:srgbClr val="0B1320"/>
                </a:solidFill>
                <a:latin typeface="Helios Extended Bold"/>
                <a:ea typeface="Helios Extended Bold"/>
                <a:cs typeface="Helios Extended Bold"/>
                <a:sym typeface="Helios Extended Bold"/>
              </a:rPr>
              <a:t>2. </a:t>
            </a:r>
            <a:r>
              <a:rPr lang="en-US" sz="2351" b="1" dirty="0" err="1">
                <a:solidFill>
                  <a:srgbClr val="0B1320"/>
                </a:solidFill>
                <a:latin typeface="Helios Extended Bold"/>
                <a:ea typeface="Helios Extended Bold"/>
                <a:cs typeface="Helios Extended Bold"/>
                <a:sym typeface="Helios Extended Bold"/>
              </a:rPr>
              <a:t>Præsentation</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af</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effekt</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og</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nøglebegreber</a:t>
            </a: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r>
              <a:rPr lang="en-US" sz="2351" b="1" dirty="0">
                <a:solidFill>
                  <a:srgbClr val="0B1320"/>
                </a:solidFill>
                <a:latin typeface="Helios Extended Bold"/>
                <a:ea typeface="Helios Extended Bold"/>
                <a:cs typeface="Helios Extended Bold"/>
                <a:sym typeface="Helios Extended Bold"/>
              </a:rPr>
              <a:t>3. Lad </a:t>
            </a:r>
            <a:r>
              <a:rPr lang="en-US" sz="2351" b="1" dirty="0" err="1">
                <a:solidFill>
                  <a:srgbClr val="0B1320"/>
                </a:solidFill>
                <a:latin typeface="Helios Extended Bold"/>
                <a:ea typeface="Helios Extended Bold"/>
                <a:cs typeface="Helios Extended Bold"/>
                <a:sym typeface="Helios Extended Bold"/>
              </a:rPr>
              <a:t>os</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udforske</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hvad</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modulet</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indeholder</a:t>
            </a:r>
            <a:r>
              <a:rPr lang="en-US" sz="2351" b="1" dirty="0">
                <a:solidFill>
                  <a:srgbClr val="0B1320"/>
                </a:solidFill>
                <a:latin typeface="Helios Extended Bold"/>
                <a:ea typeface="Helios Extended Bold"/>
                <a:cs typeface="Helios Extended Bold"/>
                <a:sym typeface="Helios Extended Bold"/>
              </a:rPr>
              <a:t> </a:t>
            </a:r>
          </a:p>
          <a:p>
            <a:pPr algn="just">
              <a:lnSpc>
                <a:spcPts val="3762"/>
              </a:lnSpc>
            </a:pP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r>
              <a:rPr lang="en-US" sz="2351" b="1" dirty="0">
                <a:solidFill>
                  <a:srgbClr val="0B1320"/>
                </a:solidFill>
                <a:latin typeface="Helios Extended Bold"/>
                <a:ea typeface="Helios Extended Bold"/>
                <a:cs typeface="Helios Extended Bold"/>
                <a:sym typeface="Helios Extended Bold"/>
              </a:rPr>
              <a:t>4. Q&amp;A</a:t>
            </a:r>
          </a:p>
          <a:p>
            <a:pPr algn="just">
              <a:lnSpc>
                <a:spcPts val="3762"/>
              </a:lnSpc>
            </a:pP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r>
              <a:rPr lang="en-US" sz="2351" b="1" dirty="0">
                <a:solidFill>
                  <a:srgbClr val="0B1320"/>
                </a:solidFill>
                <a:latin typeface="Helios Extended Bold"/>
                <a:ea typeface="Helios Extended Bold"/>
                <a:cs typeface="Helios Extended Bold"/>
                <a:sym typeface="Helios Extended Bold"/>
              </a:rPr>
              <a:t>5. </a:t>
            </a:r>
            <a:r>
              <a:rPr lang="en-US" sz="2351" b="1" dirty="0" err="1">
                <a:solidFill>
                  <a:srgbClr val="0B1320"/>
                </a:solidFill>
                <a:latin typeface="Helios Extended Bold"/>
                <a:ea typeface="Helios Extended Bold"/>
                <a:cs typeface="Helios Extended Bold"/>
                <a:sym typeface="Helios Extended Bold"/>
              </a:rPr>
              <a:t>Casestudier</a:t>
            </a: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r>
              <a:rPr lang="en-US" sz="2351" b="1" dirty="0">
                <a:solidFill>
                  <a:srgbClr val="0B1320"/>
                </a:solidFill>
                <a:latin typeface="Helios Extended Bold"/>
                <a:ea typeface="Helios Extended Bold"/>
                <a:cs typeface="Helios Extended Bold"/>
                <a:sym typeface="Helios Extended Bold"/>
              </a:rPr>
              <a:t>6. </a:t>
            </a:r>
            <a:r>
              <a:rPr lang="en-US" sz="2351" b="1" dirty="0" err="1">
                <a:solidFill>
                  <a:srgbClr val="0B1320"/>
                </a:solidFill>
                <a:latin typeface="Helios Extended Bold"/>
                <a:ea typeface="Helios Extended Bold"/>
                <a:cs typeface="Helios Extended Bold"/>
                <a:sym typeface="Helios Extended Bold"/>
              </a:rPr>
              <a:t>Konklusioner</a:t>
            </a:r>
            <a:r>
              <a:rPr lang="en-US" sz="2351" b="1" dirty="0">
                <a:solidFill>
                  <a:srgbClr val="0B1320"/>
                </a:solidFill>
                <a:latin typeface="Helios Extended Bold"/>
                <a:ea typeface="Helios Extended Bold"/>
                <a:cs typeface="Helios Extended Bold"/>
                <a:sym typeface="Helios Extended Bold"/>
              </a:rPr>
              <a:t> - </a:t>
            </a:r>
            <a:r>
              <a:rPr lang="en-US" sz="2351" b="1" dirty="0" err="1">
                <a:solidFill>
                  <a:srgbClr val="0B1320"/>
                </a:solidFill>
                <a:latin typeface="Helios Extended Bold"/>
                <a:ea typeface="Helios Extended Bold"/>
                <a:cs typeface="Helios Extended Bold"/>
                <a:sym typeface="Helios Extended Bold"/>
              </a:rPr>
              <a:t>Opsamling</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af</a:t>
            </a:r>
            <a:r>
              <a:rPr lang="en-US" sz="2351" b="1" dirty="0">
                <a:solidFill>
                  <a:srgbClr val="0B1320"/>
                </a:solidFill>
                <a:latin typeface="Helios Extended Bold"/>
                <a:ea typeface="Helios Extended Bold"/>
                <a:cs typeface="Helios Extended Bold"/>
                <a:sym typeface="Helios Extended Bold"/>
              </a:rPr>
              <a:t> </a:t>
            </a:r>
            <a:r>
              <a:rPr lang="en-US" sz="2351" b="1" dirty="0" err="1">
                <a:solidFill>
                  <a:srgbClr val="0B1320"/>
                </a:solidFill>
                <a:latin typeface="Helios Extended Bold"/>
                <a:ea typeface="Helios Extended Bold"/>
                <a:cs typeface="Helios Extended Bold"/>
                <a:sym typeface="Helios Extended Bold"/>
              </a:rPr>
              <a:t>sessionen</a:t>
            </a:r>
            <a:endParaRPr lang="en-US" sz="2351" b="1" dirty="0">
              <a:solidFill>
                <a:srgbClr val="0B1320"/>
              </a:solidFill>
              <a:latin typeface="Helios Extended Bold"/>
              <a:ea typeface="Helios Extended Bold"/>
              <a:cs typeface="Helios Extended Bold"/>
              <a:sym typeface="Helios Extended Bold"/>
            </a:endParaRPr>
          </a:p>
          <a:p>
            <a:pPr algn="just">
              <a:lnSpc>
                <a:spcPts val="3762"/>
              </a:lnSpc>
            </a:pPr>
            <a:endParaRPr lang="en-US" sz="2351" b="1" dirty="0">
              <a:solidFill>
                <a:srgbClr val="0B1320"/>
              </a:solidFill>
              <a:latin typeface="Helios Extended Bold"/>
              <a:ea typeface="Helios Extended Bold"/>
              <a:cs typeface="Helios Extended Bold"/>
              <a:sym typeface="Helios Extended Bold"/>
            </a:endParaRPr>
          </a:p>
        </p:txBody>
      </p:sp>
      <p:sp>
        <p:nvSpPr>
          <p:cNvPr id="14" name="TextBox 14"/>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5" name="Freeform 15"/>
          <p:cNvSpPr/>
          <p:nvPr/>
        </p:nvSpPr>
        <p:spPr>
          <a:xfrm>
            <a:off x="11686061" y="1574502"/>
            <a:ext cx="4636302" cy="6345560"/>
          </a:xfrm>
          <a:custGeom>
            <a:avLst/>
            <a:gdLst/>
            <a:ahLst/>
            <a:cxnLst/>
            <a:rect l="l" t="t" r="r" b="b"/>
            <a:pathLst>
              <a:path w="4636302" h="6345560">
                <a:moveTo>
                  <a:pt x="0" y="0"/>
                </a:moveTo>
                <a:lnTo>
                  <a:pt x="4636302" y="0"/>
                </a:lnTo>
                <a:lnTo>
                  <a:pt x="4636302" y="6345560"/>
                </a:lnTo>
                <a:lnTo>
                  <a:pt x="0" y="6345560"/>
                </a:lnTo>
                <a:lnTo>
                  <a:pt x="0" y="0"/>
                </a:lnTo>
                <a:close/>
              </a:path>
            </a:pathLst>
          </a:custGeom>
          <a:blipFill>
            <a:blip r:embed="rId2"/>
            <a:stretch>
              <a:fillRect l="-66611" t="-44689" r="-68496" b="-27089"/>
            </a:stretch>
          </a:blipFill>
        </p:spPr>
        <p:txBody>
          <a:bodyPr/>
          <a:lstStyle/>
          <a:p>
            <a:endParaRPr lang="da-DK"/>
          </a:p>
        </p:txBody>
      </p:sp>
      <p:sp>
        <p:nvSpPr>
          <p:cNvPr id="16" name="Freeform 16"/>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3"/>
            <a:stretch>
              <a:fillRect/>
            </a:stretch>
          </a:blipFill>
        </p:spPr>
        <p:txBody>
          <a:bodyPr/>
          <a:lstStyle/>
          <a:p>
            <a:endParaRPr lang="da-DK"/>
          </a:p>
        </p:txBody>
      </p:sp>
      <p:sp>
        <p:nvSpPr>
          <p:cNvPr id="17" name="Freeform 17">
            <a:hlinkClick r:id="rId4"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5"/>
            <a:stretch>
              <a:fillRect/>
            </a:stretch>
          </a:blipFill>
        </p:spPr>
        <p:txBody>
          <a:bodyPr/>
          <a:lstStyle/>
          <a:p>
            <a:endParaRPr lang="da-DK"/>
          </a:p>
        </p:txBody>
      </p:sp>
      <p:sp>
        <p:nvSpPr>
          <p:cNvPr id="18" name="Freeform 18"/>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6"/>
            <a:stretch>
              <a:fillRect/>
            </a:stretch>
          </a:blipFill>
        </p:spPr>
        <p:txBody>
          <a:bodyPr/>
          <a:lstStyle/>
          <a:p>
            <a:endParaRPr lang="da-DK"/>
          </a:p>
        </p:txBody>
      </p:sp>
      <p:sp>
        <p:nvSpPr>
          <p:cNvPr id="19" name="Freeform 19"/>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7"/>
            <a:stretch>
              <a:fillRect/>
            </a:stretch>
          </a:blipFill>
        </p:spPr>
        <p:txBody>
          <a:bodyPr/>
          <a:lstStyle/>
          <a:p>
            <a:endParaRPr lang="da-DK"/>
          </a:p>
        </p:txBody>
      </p:sp>
      <p:sp>
        <p:nvSpPr>
          <p:cNvPr id="20" name="Freeform 20"/>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8"/>
            <a:stretch>
              <a:fillRect/>
            </a:stretch>
          </a:blipFill>
        </p:spPr>
        <p:txBody>
          <a:bodyPr/>
          <a:lstStyle/>
          <a:p>
            <a:endParaRPr lang="da-DK"/>
          </a:p>
        </p:txBody>
      </p:sp>
      <p:sp>
        <p:nvSpPr>
          <p:cNvPr id="21" name="Freeform 21"/>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9"/>
            <a:stretch>
              <a:fillRect/>
            </a:stretch>
          </a:blipFill>
        </p:spPr>
        <p:txBody>
          <a:bodyPr/>
          <a:lstStyle/>
          <a:p>
            <a:endParaRPr lang="da-DK"/>
          </a:p>
        </p:txBody>
      </p:sp>
      <p:sp>
        <p:nvSpPr>
          <p:cNvPr id="22" name="AutoShape 22"/>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3" name="Freeform 23"/>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10"/>
            <a:stretch>
              <a:fillRect/>
            </a:stretch>
          </a:blipFill>
        </p:spPr>
        <p:txBody>
          <a:bodyPr/>
          <a:lstStyle/>
          <a:p>
            <a:endParaRPr lang="da-DK"/>
          </a:p>
        </p:txBody>
      </p:sp>
      <p:sp>
        <p:nvSpPr>
          <p:cNvPr id="24" name="Freeform 24"/>
          <p:cNvSpPr/>
          <p:nvPr/>
        </p:nvSpPr>
        <p:spPr>
          <a:xfrm rot="5400000" flipH="1" flipV="1">
            <a:off x="15048247" y="5211036"/>
            <a:ext cx="5663588" cy="2810556"/>
          </a:xfrm>
          <a:custGeom>
            <a:avLst/>
            <a:gdLst/>
            <a:ahLst/>
            <a:cxnLst/>
            <a:rect l="l" t="t" r="r" b="b"/>
            <a:pathLst>
              <a:path w="5663588" h="2810556">
                <a:moveTo>
                  <a:pt x="5663588" y="2810556"/>
                </a:moveTo>
                <a:lnTo>
                  <a:pt x="0" y="2810556"/>
                </a:lnTo>
                <a:lnTo>
                  <a:pt x="0" y="0"/>
                </a:lnTo>
                <a:lnTo>
                  <a:pt x="5663588" y="0"/>
                </a:lnTo>
                <a:lnTo>
                  <a:pt x="5663588" y="2810556"/>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AutoShape 2"/>
          <p:cNvSpPr/>
          <p:nvPr/>
        </p:nvSpPr>
        <p:spPr>
          <a:xfrm>
            <a:off x="1028700" y="5086697"/>
            <a:ext cx="1494277" cy="0"/>
          </a:xfrm>
          <a:prstGeom prst="line">
            <a:avLst/>
          </a:prstGeom>
          <a:ln w="114300" cap="flat">
            <a:solidFill>
              <a:srgbClr val="FFFFFF"/>
            </a:solidFill>
            <a:prstDash val="solid"/>
            <a:headEnd type="none" w="sm" len="sm"/>
            <a:tailEnd type="none" w="sm" len="sm"/>
          </a:ln>
        </p:spPr>
        <p:txBody>
          <a:bodyPr/>
          <a:lstStyle/>
          <a:p>
            <a:endParaRPr lang="da-DK"/>
          </a:p>
        </p:txBody>
      </p:sp>
      <p:sp>
        <p:nvSpPr>
          <p:cNvPr id="3" name="TextBox 3"/>
          <p:cNvSpPr txBox="1"/>
          <p:nvPr/>
        </p:nvSpPr>
        <p:spPr>
          <a:xfrm>
            <a:off x="172169" y="2003036"/>
            <a:ext cx="14828779" cy="10535826"/>
          </a:xfrm>
          <a:prstGeom prst="rect">
            <a:avLst/>
          </a:prstGeom>
        </p:spPr>
        <p:txBody>
          <a:bodyPr lIns="0" tIns="0" rIns="0" bIns="0" rtlCol="0" anchor="t">
            <a:spAutoFit/>
          </a:bodyPr>
          <a:lstStyle/>
          <a:p>
            <a:pPr algn="just">
              <a:lnSpc>
                <a:spcPts val="3841"/>
              </a:lnSpc>
            </a:pPr>
            <a:r>
              <a:rPr lang="en-US" sz="2954" u="sng" dirty="0">
                <a:solidFill>
                  <a:srgbClr val="365679"/>
                </a:solidFill>
                <a:latin typeface="Archivo Black"/>
                <a:ea typeface="Archivo Black"/>
                <a:cs typeface="Archivo Black"/>
                <a:sym typeface="Archivo Black"/>
              </a:rPr>
              <a:t>A. </a:t>
            </a:r>
            <a:r>
              <a:rPr lang="en-US" sz="2954" u="sng" dirty="0" err="1">
                <a:solidFill>
                  <a:srgbClr val="365679"/>
                </a:solidFill>
                <a:latin typeface="Archivo Black"/>
                <a:ea typeface="Archivo Black"/>
                <a:cs typeface="Archivo Black"/>
                <a:sym typeface="Archivo Black"/>
              </a:rPr>
              <a:t>Asynkron</a:t>
            </a:r>
            <a:r>
              <a:rPr lang="en-US" sz="2954" u="sng" dirty="0">
                <a:solidFill>
                  <a:srgbClr val="365679"/>
                </a:solidFill>
                <a:latin typeface="Archivo Black"/>
                <a:ea typeface="Archivo Black"/>
                <a:cs typeface="Archivo Black"/>
                <a:sym typeface="Archivo Black"/>
              </a:rPr>
              <a:t> </a:t>
            </a:r>
            <a:r>
              <a:rPr lang="en-US" sz="2954" dirty="0">
                <a:solidFill>
                  <a:srgbClr val="365679"/>
                </a:solidFill>
                <a:latin typeface="Archivo Black"/>
                <a:ea typeface="Archivo Black"/>
                <a:cs typeface="Archivo Black"/>
                <a:sym typeface="Archivo Black"/>
              </a:rPr>
              <a:t>del </a:t>
            </a: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Mentorkoordinatorens</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rolle</a:t>
            </a:r>
            <a:r>
              <a:rPr lang="en-US" sz="2954" dirty="0">
                <a:solidFill>
                  <a:srgbClr val="365679"/>
                </a:solidFill>
                <a:latin typeface="Archivo Black"/>
                <a:ea typeface="Archivo Black"/>
                <a:cs typeface="Archivo Black"/>
                <a:sym typeface="Archivo Black"/>
              </a:rPr>
              <a:t>: Definition, </a:t>
            </a:r>
            <a:r>
              <a:rPr lang="en-US" sz="2954" dirty="0" err="1">
                <a:solidFill>
                  <a:srgbClr val="365679"/>
                </a:solidFill>
                <a:latin typeface="Archivo Black"/>
                <a:ea typeface="Archivo Black"/>
                <a:cs typeface="Archivo Black"/>
                <a:sym typeface="Archivo Black"/>
              </a:rPr>
              <a:t>ansvar</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og</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kvalifikationer</a:t>
            </a:r>
            <a:r>
              <a:rPr lang="en-US" sz="2954" dirty="0">
                <a:solidFill>
                  <a:srgbClr val="365679"/>
                </a:solidFill>
                <a:latin typeface="Archivo Black"/>
                <a:ea typeface="Archivo Black"/>
                <a:cs typeface="Archivo Black"/>
                <a:sym typeface="Archivo Black"/>
              </a:rPr>
              <a:t> </a:t>
            </a: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Frigørelse</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af</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potentiale</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Mentorkoordineringens</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afgørende</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rolle</a:t>
            </a:r>
            <a:r>
              <a:rPr lang="en-US" sz="2954" dirty="0">
                <a:solidFill>
                  <a:srgbClr val="365679"/>
                </a:solidFill>
                <a:latin typeface="Archivo Black"/>
                <a:ea typeface="Archivo Black"/>
                <a:cs typeface="Archivo Black"/>
                <a:sym typeface="Archivo Black"/>
              </a:rPr>
              <a:t> for at </a:t>
            </a:r>
            <a:r>
              <a:rPr lang="en-US" sz="2954" dirty="0" err="1">
                <a:solidFill>
                  <a:srgbClr val="365679"/>
                </a:solidFill>
                <a:latin typeface="Archivo Black"/>
                <a:ea typeface="Archivo Black"/>
                <a:cs typeface="Archivo Black"/>
                <a:sym typeface="Archivo Black"/>
              </a:rPr>
              <a:t>skabe</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succes</a:t>
            </a:r>
            <a:r>
              <a:rPr lang="en-US" sz="2954" dirty="0">
                <a:solidFill>
                  <a:srgbClr val="365679"/>
                </a:solidFill>
                <a:latin typeface="Archivo Black"/>
                <a:ea typeface="Archivo Black"/>
                <a:cs typeface="Archivo Black"/>
                <a:sym typeface="Archivo Black"/>
              </a:rPr>
              <a:t> </a:t>
            </a: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Udforskning</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af</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mentorkoordinatorernes</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dybdegående</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pligter</a:t>
            </a:r>
            <a:r>
              <a:rPr lang="en-US" sz="2954" dirty="0">
                <a:solidFill>
                  <a:srgbClr val="365679"/>
                </a:solidFill>
                <a:latin typeface="Archivo Black"/>
                <a:ea typeface="Archivo Black"/>
                <a:cs typeface="Archivo Black"/>
                <a:sym typeface="Archivo Black"/>
              </a:rPr>
              <a:t> </a:t>
            </a: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Fremhæver</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betydningen</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af</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mentorkoordinatorer</a:t>
            </a:r>
            <a:r>
              <a:rPr lang="en-US" sz="2954" dirty="0">
                <a:solidFill>
                  <a:srgbClr val="365679"/>
                </a:solidFill>
                <a:latin typeface="Archivo Black"/>
                <a:ea typeface="Archivo Black"/>
                <a:cs typeface="Archivo Black"/>
                <a:sym typeface="Archivo Black"/>
              </a:rPr>
              <a:t> i </a:t>
            </a:r>
            <a:r>
              <a:rPr lang="en-US" sz="2954" dirty="0" err="1">
                <a:solidFill>
                  <a:srgbClr val="365679"/>
                </a:solidFill>
                <a:latin typeface="Archivo Black"/>
                <a:ea typeface="Archivo Black"/>
                <a:cs typeface="Archivo Black"/>
                <a:sym typeface="Archivo Black"/>
              </a:rPr>
              <a:t>mentorprogrammer</a:t>
            </a:r>
            <a:endParaRPr lang="en-US" sz="2954" dirty="0">
              <a:solidFill>
                <a:srgbClr val="365679"/>
              </a:solidFill>
              <a:latin typeface="Archivo Black"/>
              <a:ea typeface="Archivo Black"/>
              <a:cs typeface="Archivo Black"/>
              <a:sym typeface="Archivo Black"/>
            </a:endParaRP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Eksempler</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fra</a:t>
            </a:r>
            <a:r>
              <a:rPr lang="en-US" sz="2954" dirty="0">
                <a:solidFill>
                  <a:srgbClr val="365679"/>
                </a:solidFill>
                <a:latin typeface="Archivo Black"/>
                <a:ea typeface="Archivo Black"/>
                <a:cs typeface="Archivo Black"/>
                <a:sym typeface="Archivo Black"/>
              </a:rPr>
              <a:t> det </a:t>
            </a:r>
            <a:r>
              <a:rPr lang="en-US" sz="2954" dirty="0" err="1">
                <a:solidFill>
                  <a:srgbClr val="365679"/>
                </a:solidFill>
                <a:latin typeface="Archivo Black"/>
                <a:ea typeface="Archivo Black"/>
                <a:cs typeface="Archivo Black"/>
                <a:sym typeface="Archivo Black"/>
              </a:rPr>
              <a:t>virkelige</a:t>
            </a:r>
            <a:r>
              <a:rPr lang="en-US" sz="2954" dirty="0">
                <a:solidFill>
                  <a:srgbClr val="365679"/>
                </a:solidFill>
                <a:latin typeface="Archivo Black"/>
                <a:ea typeface="Archivo Black"/>
                <a:cs typeface="Archivo Black"/>
                <a:sym typeface="Archivo Black"/>
              </a:rPr>
              <a:t> liv </a:t>
            </a:r>
            <a:r>
              <a:rPr lang="en-US" sz="2954" dirty="0" err="1">
                <a:solidFill>
                  <a:srgbClr val="365679"/>
                </a:solidFill>
                <a:latin typeface="Archivo Black"/>
                <a:ea typeface="Archivo Black"/>
                <a:cs typeface="Archivo Black"/>
                <a:sym typeface="Archivo Black"/>
              </a:rPr>
              <a:t>og</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casestudier</a:t>
            </a:r>
            <a:r>
              <a:rPr lang="en-US" sz="2954" dirty="0">
                <a:solidFill>
                  <a:srgbClr val="365679"/>
                </a:solidFill>
                <a:latin typeface="Archivo Black"/>
                <a:ea typeface="Archivo Black"/>
                <a:cs typeface="Archivo Black"/>
                <a:sym typeface="Archivo Black"/>
              </a:rPr>
              <a:t>  </a:t>
            </a: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Opbygning</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af</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tillid</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og</a:t>
            </a:r>
            <a:r>
              <a:rPr lang="en-US" sz="2954" dirty="0">
                <a:solidFill>
                  <a:srgbClr val="365679"/>
                </a:solidFill>
                <a:latin typeface="Archivo Black"/>
                <a:ea typeface="Archivo Black"/>
                <a:cs typeface="Archivo Black"/>
                <a:sym typeface="Archivo Black"/>
              </a:rPr>
              <a:t> relation </a:t>
            </a:r>
          </a:p>
          <a:p>
            <a:pPr marL="637967" lvl="1" indent="-318983">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Tilskyndelse</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til</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gruppediskussioner</a:t>
            </a:r>
            <a:r>
              <a:rPr lang="en-US" sz="2954" dirty="0">
                <a:solidFill>
                  <a:srgbClr val="365679"/>
                </a:solidFill>
                <a:latin typeface="Archivo Black"/>
                <a:ea typeface="Archivo Black"/>
                <a:cs typeface="Archivo Black"/>
                <a:sym typeface="Archivo Black"/>
              </a:rPr>
              <a:t> om </a:t>
            </a:r>
            <a:r>
              <a:rPr lang="en-US" sz="2954" dirty="0" err="1">
                <a:solidFill>
                  <a:srgbClr val="365679"/>
                </a:solidFill>
                <a:latin typeface="Archivo Black"/>
                <a:ea typeface="Archivo Black"/>
                <a:cs typeface="Archivo Black"/>
                <a:sym typeface="Archivo Black"/>
              </a:rPr>
              <a:t>mentorkoordinatorens</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erfaringer</a:t>
            </a:r>
            <a:endParaRPr lang="en-US" sz="2954" dirty="0">
              <a:solidFill>
                <a:srgbClr val="365679"/>
              </a:solidFill>
              <a:latin typeface="Archivo Black"/>
              <a:ea typeface="Archivo Black"/>
              <a:cs typeface="Archivo Black"/>
              <a:sym typeface="Archivo Black"/>
            </a:endParaRPr>
          </a:p>
          <a:p>
            <a:pPr algn="just">
              <a:lnSpc>
                <a:spcPts val="3841"/>
              </a:lnSpc>
            </a:pPr>
            <a:endParaRPr lang="en-US" sz="2954" dirty="0">
              <a:solidFill>
                <a:srgbClr val="365679"/>
              </a:solidFill>
              <a:latin typeface="Archivo Black"/>
              <a:ea typeface="Archivo Black"/>
              <a:cs typeface="Archivo Black"/>
              <a:sym typeface="Archivo Black"/>
            </a:endParaRPr>
          </a:p>
          <a:p>
            <a:pPr algn="just">
              <a:lnSpc>
                <a:spcPts val="3841"/>
              </a:lnSpc>
            </a:pPr>
            <a:r>
              <a:rPr lang="en-US" sz="2954" u="sng" dirty="0">
                <a:solidFill>
                  <a:srgbClr val="365679"/>
                </a:solidFill>
                <a:latin typeface="Archivo Black"/>
                <a:ea typeface="Archivo Black"/>
                <a:cs typeface="Archivo Black"/>
                <a:sym typeface="Archivo Black"/>
              </a:rPr>
              <a:t>B. </a:t>
            </a:r>
            <a:r>
              <a:rPr lang="en-US" sz="2954" u="sng" dirty="0" err="1">
                <a:solidFill>
                  <a:srgbClr val="365679"/>
                </a:solidFill>
                <a:latin typeface="Archivo Black"/>
                <a:ea typeface="Archivo Black"/>
                <a:cs typeface="Archivo Black"/>
                <a:sym typeface="Archivo Black"/>
              </a:rPr>
              <a:t>Synkron</a:t>
            </a:r>
            <a:r>
              <a:rPr lang="en-US" sz="2954" u="sng" dirty="0">
                <a:solidFill>
                  <a:srgbClr val="365679"/>
                </a:solidFill>
                <a:latin typeface="Archivo Black"/>
                <a:ea typeface="Archivo Black"/>
                <a:cs typeface="Archivo Black"/>
                <a:sym typeface="Archivo Black"/>
              </a:rPr>
              <a:t> del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Spørgsmål</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og</a:t>
            </a:r>
            <a:r>
              <a:rPr lang="en-US" sz="2954" dirty="0">
                <a:solidFill>
                  <a:srgbClr val="365679"/>
                </a:solidFill>
                <a:latin typeface="Archivo Black"/>
                <a:ea typeface="Archivo Black"/>
                <a:cs typeface="Archivo Black"/>
                <a:sym typeface="Archivo Black"/>
              </a:rPr>
              <a:t> </a:t>
            </a:r>
            <a:r>
              <a:rPr lang="en-US" sz="2954" dirty="0" err="1">
                <a:solidFill>
                  <a:srgbClr val="365679"/>
                </a:solidFill>
                <a:latin typeface="Archivo Black"/>
                <a:ea typeface="Archivo Black"/>
                <a:cs typeface="Archivo Black"/>
                <a:sym typeface="Archivo Black"/>
              </a:rPr>
              <a:t>svar</a:t>
            </a:r>
            <a:r>
              <a:rPr lang="en-US" sz="2954" dirty="0">
                <a:solidFill>
                  <a:srgbClr val="365679"/>
                </a:solidFill>
                <a:latin typeface="Archivo Black"/>
                <a:ea typeface="Archivo Black"/>
                <a:cs typeface="Archivo Black"/>
                <a:sym typeface="Archivo Black"/>
              </a:rPr>
              <a:t> </a:t>
            </a: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p:txBody>
      </p:sp>
      <p:grpSp>
        <p:nvGrpSpPr>
          <p:cNvPr id="4" name="Group 4"/>
          <p:cNvGrpSpPr/>
          <p:nvPr/>
        </p:nvGrpSpPr>
        <p:grpSpPr>
          <a:xfrm>
            <a:off x="-1020273" y="0"/>
            <a:ext cx="9657948" cy="1303133"/>
            <a:chOff x="0" y="0"/>
            <a:chExt cx="4517945" cy="609600"/>
          </a:xfrm>
        </p:grpSpPr>
        <p:sp>
          <p:nvSpPr>
            <p:cNvPr id="5" name="Freeform 5"/>
            <p:cNvSpPr/>
            <p:nvPr/>
          </p:nvSpPr>
          <p:spPr>
            <a:xfrm>
              <a:off x="0" y="0"/>
              <a:ext cx="4517945" cy="609600"/>
            </a:xfrm>
            <a:custGeom>
              <a:avLst/>
              <a:gdLst/>
              <a:ahLst/>
              <a:cxnLst/>
              <a:rect l="l" t="t" r="r" b="b"/>
              <a:pathLst>
                <a:path w="4517945" h="609600">
                  <a:moveTo>
                    <a:pt x="203200" y="0"/>
                  </a:moveTo>
                  <a:lnTo>
                    <a:pt x="4517945" y="0"/>
                  </a:lnTo>
                  <a:lnTo>
                    <a:pt x="4314745" y="609600"/>
                  </a:lnTo>
                  <a:lnTo>
                    <a:pt x="0" y="609600"/>
                  </a:lnTo>
                  <a:lnTo>
                    <a:pt x="203200" y="0"/>
                  </a:lnTo>
                  <a:close/>
                </a:path>
              </a:pathLst>
            </a:custGeom>
            <a:solidFill>
              <a:srgbClr val="1C3F60"/>
            </a:solidFill>
          </p:spPr>
          <p:txBody>
            <a:bodyPr/>
            <a:lstStyle/>
            <a:p>
              <a:endParaRPr lang="da-DK"/>
            </a:p>
          </p:txBody>
        </p:sp>
        <p:sp>
          <p:nvSpPr>
            <p:cNvPr id="6" name="TextBox 6"/>
            <p:cNvSpPr txBox="1"/>
            <p:nvPr/>
          </p:nvSpPr>
          <p:spPr>
            <a:xfrm>
              <a:off x="101600" y="-66675"/>
              <a:ext cx="4314745" cy="676275"/>
            </a:xfrm>
            <a:prstGeom prst="rect">
              <a:avLst/>
            </a:prstGeom>
          </p:spPr>
          <p:txBody>
            <a:bodyPr lIns="50800" tIns="50800" rIns="50800" bIns="50800" rtlCol="0" anchor="ctr"/>
            <a:lstStyle/>
            <a:p>
              <a:pPr algn="ctr">
                <a:lnSpc>
                  <a:spcPts val="3319"/>
                </a:lnSpc>
              </a:pPr>
              <a:endParaRPr/>
            </a:p>
          </p:txBody>
        </p:sp>
      </p:grpSp>
      <p:grpSp>
        <p:nvGrpSpPr>
          <p:cNvPr id="7" name="Group 7"/>
          <p:cNvGrpSpPr/>
          <p:nvPr/>
        </p:nvGrpSpPr>
        <p:grpSpPr>
          <a:xfrm>
            <a:off x="11270002" y="8798846"/>
            <a:ext cx="11153345" cy="1762767"/>
            <a:chOff x="0" y="0"/>
            <a:chExt cx="521080" cy="82356"/>
          </a:xfrm>
        </p:grpSpPr>
        <p:sp>
          <p:nvSpPr>
            <p:cNvPr id="8" name="Freeform 8"/>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txBody>
            <a:bodyPr/>
            <a:lstStyle/>
            <a:p>
              <a:endParaRPr lang="da-DK"/>
            </a:p>
          </p:txBody>
        </p:sp>
        <p:sp>
          <p:nvSpPr>
            <p:cNvPr id="9" name="TextBox 9"/>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10" name="Group 10"/>
          <p:cNvGrpSpPr/>
          <p:nvPr/>
        </p:nvGrpSpPr>
        <p:grpSpPr>
          <a:xfrm>
            <a:off x="12375054" y="9448108"/>
            <a:ext cx="6580569" cy="838892"/>
            <a:chOff x="0" y="0"/>
            <a:chExt cx="3770039" cy="480605"/>
          </a:xfrm>
        </p:grpSpPr>
        <p:sp>
          <p:nvSpPr>
            <p:cNvPr id="11" name="Freeform 11"/>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2" name="TextBox 12"/>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3" name="Freeform 13"/>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4" name="Freeform 14">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5" name="Freeform 15"/>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16" name="Freeform 16"/>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17" name="Freeform 17"/>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18" name="Freeform 18"/>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19" name="AutoShape 19"/>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0" name="Freeform 20"/>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21" name="TextBox 21"/>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22" name="TextBox 22"/>
          <p:cNvSpPr txBox="1"/>
          <p:nvPr/>
        </p:nvSpPr>
        <p:spPr>
          <a:xfrm>
            <a:off x="375961" y="405457"/>
            <a:ext cx="7194649" cy="425545"/>
          </a:xfrm>
          <a:prstGeom prst="rect">
            <a:avLst/>
          </a:prstGeom>
        </p:spPr>
        <p:txBody>
          <a:bodyPr lIns="0" tIns="0" rIns="0" bIns="0" rtlCol="0" anchor="t">
            <a:spAutoFit/>
          </a:bodyPr>
          <a:lstStyle/>
          <a:p>
            <a:pPr algn="ctr">
              <a:lnSpc>
                <a:spcPts val="3319"/>
              </a:lnSpc>
              <a:spcBef>
                <a:spcPct val="0"/>
              </a:spcBef>
            </a:pPr>
            <a:r>
              <a:rPr lang="en-US" sz="2371" b="1">
                <a:solidFill>
                  <a:srgbClr val="FFFFFF"/>
                </a:solidFill>
                <a:latin typeface="Helios Extended Bold"/>
                <a:ea typeface="Helios Extended Bold"/>
                <a:cs typeface="Helios Extended Bold"/>
                <a:sym typeface="Helios Extended Bold"/>
              </a:rPr>
              <a:t>Lad os udforske, hvad modulet indeholder </a:t>
            </a:r>
          </a:p>
        </p:txBody>
      </p:sp>
      <p:sp>
        <p:nvSpPr>
          <p:cNvPr id="23" name="Freeform 23"/>
          <p:cNvSpPr/>
          <p:nvPr/>
        </p:nvSpPr>
        <p:spPr>
          <a:xfrm>
            <a:off x="15807167" y="5403408"/>
            <a:ext cx="2480833" cy="3395437"/>
          </a:xfrm>
          <a:custGeom>
            <a:avLst/>
            <a:gdLst/>
            <a:ahLst/>
            <a:cxnLst/>
            <a:rect l="l" t="t" r="r" b="b"/>
            <a:pathLst>
              <a:path w="2480833" h="3395437">
                <a:moveTo>
                  <a:pt x="0" y="0"/>
                </a:moveTo>
                <a:lnTo>
                  <a:pt x="2480833" y="0"/>
                </a:lnTo>
                <a:lnTo>
                  <a:pt x="2480833" y="3395438"/>
                </a:lnTo>
                <a:lnTo>
                  <a:pt x="0" y="3395438"/>
                </a:lnTo>
                <a:lnTo>
                  <a:pt x="0" y="0"/>
                </a:lnTo>
                <a:close/>
              </a:path>
            </a:pathLst>
          </a:custGeom>
          <a:blipFill>
            <a:blip r:embed="rId10"/>
            <a:stretch>
              <a:fillRect l="-66611" t="-44689" r="-68496" b="-27089"/>
            </a:stretch>
          </a:blipFill>
        </p:spPr>
        <p:txBody>
          <a:bodyPr/>
          <a:lstStyle/>
          <a:p>
            <a:endParaRPr lang="da-DK"/>
          </a:p>
        </p:txBody>
      </p:sp>
      <p:sp>
        <p:nvSpPr>
          <p:cNvPr id="24" name="Freeform 24"/>
          <p:cNvSpPr/>
          <p:nvPr/>
        </p:nvSpPr>
        <p:spPr>
          <a:xfrm rot="5400000" flipV="1">
            <a:off x="13718694" y="1530180"/>
            <a:ext cx="6200396" cy="3076946"/>
          </a:xfrm>
          <a:custGeom>
            <a:avLst/>
            <a:gdLst/>
            <a:ahLst/>
            <a:cxnLst/>
            <a:rect l="l" t="t" r="r" b="b"/>
            <a:pathLst>
              <a:path w="6200396" h="3076946">
                <a:moveTo>
                  <a:pt x="0" y="3076946"/>
                </a:moveTo>
                <a:lnTo>
                  <a:pt x="6200395" y="3076946"/>
                </a:lnTo>
                <a:lnTo>
                  <a:pt x="6200395" y="0"/>
                </a:lnTo>
                <a:lnTo>
                  <a:pt x="0" y="0"/>
                </a:lnTo>
                <a:lnTo>
                  <a:pt x="0" y="3076946"/>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5090901" y="1028700"/>
            <a:ext cx="11521076" cy="7542979"/>
            <a:chOff x="0" y="0"/>
            <a:chExt cx="682730" cy="446991"/>
          </a:xfrm>
        </p:grpSpPr>
        <p:sp>
          <p:nvSpPr>
            <p:cNvPr id="3" name="Freeform 3"/>
            <p:cNvSpPr/>
            <p:nvPr/>
          </p:nvSpPr>
          <p:spPr>
            <a:xfrm>
              <a:off x="0" y="0"/>
              <a:ext cx="682730" cy="446991"/>
            </a:xfrm>
            <a:custGeom>
              <a:avLst/>
              <a:gdLst/>
              <a:ahLst/>
              <a:cxnLst/>
              <a:rect l="l" t="t" r="r" b="b"/>
              <a:pathLst>
                <a:path w="682730" h="446991">
                  <a:moveTo>
                    <a:pt x="203200" y="0"/>
                  </a:moveTo>
                  <a:lnTo>
                    <a:pt x="682730" y="0"/>
                  </a:lnTo>
                  <a:lnTo>
                    <a:pt x="479530" y="446991"/>
                  </a:lnTo>
                  <a:lnTo>
                    <a:pt x="0" y="446991"/>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479530" cy="513666"/>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0273" y="0"/>
            <a:ext cx="7226805" cy="1303133"/>
            <a:chOff x="0" y="0"/>
            <a:chExt cx="3380667" cy="609600"/>
          </a:xfrm>
        </p:grpSpPr>
        <p:sp>
          <p:nvSpPr>
            <p:cNvPr id="6" name="Freeform 6"/>
            <p:cNvSpPr/>
            <p:nvPr/>
          </p:nvSpPr>
          <p:spPr>
            <a:xfrm>
              <a:off x="0" y="0"/>
              <a:ext cx="3380667" cy="609600"/>
            </a:xfrm>
            <a:custGeom>
              <a:avLst/>
              <a:gdLst/>
              <a:ahLst/>
              <a:cxnLst/>
              <a:rect l="l" t="t" r="r" b="b"/>
              <a:pathLst>
                <a:path w="3380667" h="609600">
                  <a:moveTo>
                    <a:pt x="203200" y="0"/>
                  </a:moveTo>
                  <a:lnTo>
                    <a:pt x="3380667" y="0"/>
                  </a:lnTo>
                  <a:lnTo>
                    <a:pt x="3177467" y="609600"/>
                  </a:lnTo>
                  <a:lnTo>
                    <a:pt x="0" y="609600"/>
                  </a:lnTo>
                  <a:lnTo>
                    <a:pt x="203200" y="0"/>
                  </a:lnTo>
                  <a:close/>
                </a:path>
              </a:pathLst>
            </a:custGeom>
            <a:solidFill>
              <a:srgbClr val="1C3F60"/>
            </a:solidFill>
          </p:spPr>
          <p:txBody>
            <a:bodyPr/>
            <a:lstStyle/>
            <a:p>
              <a:endParaRPr lang="da-DK"/>
            </a:p>
          </p:txBody>
        </p:sp>
        <p:sp>
          <p:nvSpPr>
            <p:cNvPr id="7" name="TextBox 7"/>
            <p:cNvSpPr txBox="1"/>
            <p:nvPr/>
          </p:nvSpPr>
          <p:spPr>
            <a:xfrm>
              <a:off x="101600" y="-66675"/>
              <a:ext cx="3177467" cy="6762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6139069" y="-2978337"/>
            <a:ext cx="5633109" cy="4829326"/>
            <a:chOff x="0" y="0"/>
            <a:chExt cx="711061" cy="609600"/>
          </a:xfrm>
        </p:grpSpPr>
        <p:sp>
          <p:nvSpPr>
            <p:cNvPr id="9" name="Freeform 9"/>
            <p:cNvSpPr/>
            <p:nvPr/>
          </p:nvSpPr>
          <p:spPr>
            <a:xfrm>
              <a:off x="0" y="0"/>
              <a:ext cx="711061" cy="609600"/>
            </a:xfrm>
            <a:custGeom>
              <a:avLst/>
              <a:gdLst/>
              <a:ahLst/>
              <a:cxnLst/>
              <a:rect l="l" t="t" r="r" b="b"/>
              <a:pathLst>
                <a:path w="711061" h="609600">
                  <a:moveTo>
                    <a:pt x="203200" y="0"/>
                  </a:moveTo>
                  <a:lnTo>
                    <a:pt x="711061" y="0"/>
                  </a:lnTo>
                  <a:lnTo>
                    <a:pt x="507861" y="609600"/>
                  </a:lnTo>
                  <a:lnTo>
                    <a:pt x="0" y="609600"/>
                  </a:lnTo>
                  <a:lnTo>
                    <a:pt x="203200" y="0"/>
                  </a:lnTo>
                  <a:close/>
                </a:path>
              </a:pathLst>
            </a:custGeom>
            <a:solidFill>
              <a:srgbClr val="1C3F60"/>
            </a:solidFill>
          </p:spPr>
          <p:txBody>
            <a:bodyPr/>
            <a:lstStyle/>
            <a:p>
              <a:endParaRPr lang="da-DK"/>
            </a:p>
          </p:txBody>
        </p:sp>
        <p:sp>
          <p:nvSpPr>
            <p:cNvPr id="10" name="TextBox 10"/>
            <p:cNvSpPr txBox="1"/>
            <p:nvPr/>
          </p:nvSpPr>
          <p:spPr>
            <a:xfrm>
              <a:off x="101600" y="-66675"/>
              <a:ext cx="507861" cy="676275"/>
            </a:xfrm>
            <a:prstGeom prst="rect">
              <a:avLst/>
            </a:prstGeom>
          </p:spPr>
          <p:txBody>
            <a:bodyPr lIns="50800" tIns="50800" rIns="50800" bIns="50800" rtlCol="0" anchor="ctr"/>
            <a:lstStyle/>
            <a:p>
              <a:pPr algn="ctr">
                <a:lnSpc>
                  <a:spcPts val="3319"/>
                </a:lnSpc>
              </a:pPr>
              <a:endParaRPr/>
            </a:p>
          </p:txBody>
        </p:sp>
      </p:grpSp>
      <p:sp>
        <p:nvSpPr>
          <p:cNvPr id="11" name="TextBox 11"/>
          <p:cNvSpPr txBox="1"/>
          <p:nvPr/>
        </p:nvSpPr>
        <p:spPr>
          <a:xfrm>
            <a:off x="7874983" y="405457"/>
            <a:ext cx="7163160" cy="1218282"/>
          </a:xfrm>
          <a:prstGeom prst="rect">
            <a:avLst/>
          </a:prstGeom>
        </p:spPr>
        <p:txBody>
          <a:bodyPr lIns="0" tIns="0" rIns="0" bIns="0" rtlCol="0" anchor="t">
            <a:spAutoFit/>
          </a:bodyPr>
          <a:lstStyle/>
          <a:p>
            <a:pPr algn="l">
              <a:lnSpc>
                <a:spcPts val="9470"/>
              </a:lnSpc>
            </a:pPr>
            <a:r>
              <a:rPr lang="en-US" sz="7284" dirty="0" err="1">
                <a:solidFill>
                  <a:srgbClr val="1C3F60"/>
                </a:solidFill>
                <a:latin typeface="League Spartan"/>
                <a:ea typeface="League Spartan"/>
                <a:cs typeface="League Spartan"/>
                <a:sym typeface="League Spartan"/>
              </a:rPr>
              <a:t>Betydning</a:t>
            </a:r>
            <a:endParaRPr lang="en-US" sz="7284" dirty="0">
              <a:solidFill>
                <a:srgbClr val="1C3F60"/>
              </a:solidFill>
              <a:latin typeface="League Spartan"/>
              <a:ea typeface="League Spartan"/>
              <a:cs typeface="League Spartan"/>
              <a:sym typeface="League Spartan"/>
            </a:endParaRPr>
          </a:p>
        </p:txBody>
      </p:sp>
      <p:sp>
        <p:nvSpPr>
          <p:cNvPr id="12" name="TextBox 12"/>
          <p:cNvSpPr txBox="1"/>
          <p:nvPr/>
        </p:nvSpPr>
        <p:spPr>
          <a:xfrm>
            <a:off x="5386986" y="2328208"/>
            <a:ext cx="11872314" cy="7408054"/>
          </a:xfrm>
          <a:prstGeom prst="rect">
            <a:avLst/>
          </a:prstGeom>
        </p:spPr>
        <p:txBody>
          <a:bodyPr lIns="0" tIns="0" rIns="0" bIns="0" rtlCol="0" anchor="t">
            <a:spAutoFit/>
          </a:bodyPr>
          <a:lstStyle/>
          <a:p>
            <a:pPr marL="719693" lvl="1" indent="-359847">
              <a:lnSpc>
                <a:spcPts val="5333"/>
              </a:lnSpc>
              <a:buFont typeface="Arial"/>
              <a:buChar char="•"/>
            </a:pPr>
            <a:r>
              <a:rPr lang="en-US" sz="3333" dirty="0" err="1">
                <a:solidFill>
                  <a:srgbClr val="365679"/>
                </a:solidFill>
                <a:latin typeface="Helios Extended"/>
                <a:ea typeface="Helios Extended"/>
                <a:cs typeface="Helios Extended"/>
                <a:sym typeface="Helios Extended"/>
              </a:rPr>
              <a:t>Styrkelse</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af</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mentorkoordinatorer</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så</a:t>
            </a:r>
            <a:r>
              <a:rPr lang="en-US" sz="3333" dirty="0">
                <a:solidFill>
                  <a:srgbClr val="365679"/>
                </a:solidFill>
                <a:latin typeface="Helios Extended"/>
                <a:ea typeface="Helios Extended"/>
                <a:cs typeface="Helios Extended"/>
                <a:sym typeface="Helios Extended"/>
              </a:rPr>
              <a:t> de </a:t>
            </a:r>
            <a:r>
              <a:rPr lang="en-US" sz="3333" dirty="0" err="1">
                <a:solidFill>
                  <a:srgbClr val="365679"/>
                </a:solidFill>
                <a:latin typeface="Helios Extended"/>
                <a:ea typeface="Helios Extended"/>
                <a:cs typeface="Helios Extended"/>
                <a:sym typeface="Helios Extended"/>
              </a:rPr>
              <a:t>kan</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skabe</a:t>
            </a:r>
            <a:r>
              <a:rPr lang="en-US" sz="3333" dirty="0">
                <a:solidFill>
                  <a:srgbClr val="365679"/>
                </a:solidFill>
                <a:latin typeface="Helios Extended"/>
                <a:ea typeface="Helios Extended"/>
                <a:cs typeface="Helios Extended"/>
                <a:sym typeface="Helios Extended"/>
              </a:rPr>
              <a:t> </a:t>
            </a:r>
            <a:r>
              <a:rPr lang="en-US" sz="3333" b="1" dirty="0">
                <a:solidFill>
                  <a:srgbClr val="365679"/>
                </a:solidFill>
                <a:latin typeface="Helios Extended Bold"/>
                <a:ea typeface="Helios Extended Bold"/>
                <a:cs typeface="Helios Extended Bold"/>
                <a:sym typeface="Helios Extended Bold"/>
              </a:rPr>
              <a:t>positive </a:t>
            </a:r>
            <a:r>
              <a:rPr lang="en-US" sz="3333" b="1" dirty="0" err="1">
                <a:solidFill>
                  <a:srgbClr val="365679"/>
                </a:solidFill>
                <a:latin typeface="Helios Extended Bold"/>
                <a:ea typeface="Helios Extended Bold"/>
                <a:cs typeface="Helios Extended Bold"/>
                <a:sym typeface="Helios Extended Bold"/>
              </a:rPr>
              <a:t>forandringer</a:t>
            </a:r>
            <a:r>
              <a:rPr lang="en-US" sz="3333" b="1" dirty="0">
                <a:solidFill>
                  <a:srgbClr val="365679"/>
                </a:solidFill>
                <a:latin typeface="Helios Extended Bold"/>
                <a:ea typeface="Helios Extended Bold"/>
                <a:cs typeface="Helios Extended Bold"/>
                <a:sym typeface="Helios Extended Bold"/>
              </a:rPr>
              <a:t> </a:t>
            </a:r>
            <a:r>
              <a:rPr lang="en-US" sz="3333" dirty="0">
                <a:solidFill>
                  <a:srgbClr val="365679"/>
                </a:solidFill>
                <a:latin typeface="Helios Extended"/>
                <a:ea typeface="Helios Extended"/>
                <a:cs typeface="Helios Extended"/>
                <a:sym typeface="Helios Extended"/>
              </a:rPr>
              <a:t>i </a:t>
            </a:r>
            <a:r>
              <a:rPr lang="en-US" sz="3333" dirty="0" err="1">
                <a:solidFill>
                  <a:srgbClr val="365679"/>
                </a:solidFill>
                <a:latin typeface="Helios Extended"/>
                <a:ea typeface="Helios Extended"/>
                <a:cs typeface="Helios Extended"/>
                <a:sym typeface="Helios Extended"/>
              </a:rPr>
              <a:t>deres</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organisationer</a:t>
            </a:r>
            <a:r>
              <a:rPr lang="en-US" sz="3333" dirty="0">
                <a:solidFill>
                  <a:srgbClr val="365679"/>
                </a:solidFill>
                <a:latin typeface="Helios Extended"/>
                <a:ea typeface="Helios Extended"/>
                <a:cs typeface="Helios Extended"/>
                <a:sym typeface="Helios Extended"/>
              </a:rPr>
              <a:t>.</a:t>
            </a:r>
          </a:p>
          <a:p>
            <a:pPr>
              <a:lnSpc>
                <a:spcPts val="5333"/>
              </a:lnSpc>
            </a:pPr>
            <a:endParaRPr lang="en-US" sz="3333" dirty="0">
              <a:solidFill>
                <a:srgbClr val="365679"/>
              </a:solidFill>
              <a:latin typeface="Helios Extended"/>
              <a:ea typeface="Helios Extended"/>
              <a:cs typeface="Helios Extended"/>
              <a:sym typeface="Helios Extended"/>
            </a:endParaRPr>
          </a:p>
          <a:p>
            <a:pPr marL="719693" lvl="1" indent="-359847">
              <a:lnSpc>
                <a:spcPts val="5333"/>
              </a:lnSpc>
              <a:buFont typeface="Arial"/>
              <a:buChar char="•"/>
            </a:pPr>
            <a:r>
              <a:rPr lang="en-US" sz="3333" dirty="0" err="1">
                <a:solidFill>
                  <a:srgbClr val="365679"/>
                </a:solidFill>
                <a:latin typeface="Helios Extended"/>
                <a:ea typeface="Helios Extended"/>
                <a:cs typeface="Helios Extended"/>
                <a:sym typeface="Helios Extended"/>
              </a:rPr>
              <a:t>Forbedring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af</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mentorprogrammer</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som</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kan</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føre</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til</a:t>
            </a:r>
            <a:r>
              <a:rPr lang="en-US" sz="3333" dirty="0">
                <a:solidFill>
                  <a:srgbClr val="365679"/>
                </a:solidFill>
                <a:latin typeface="Helios Extended"/>
                <a:ea typeface="Helios Extended"/>
                <a:cs typeface="Helios Extended"/>
                <a:sym typeface="Helios Extended"/>
              </a:rPr>
              <a:t> </a:t>
            </a:r>
            <a:r>
              <a:rPr lang="en-US" sz="3333" b="1" dirty="0" err="1">
                <a:solidFill>
                  <a:srgbClr val="365679"/>
                </a:solidFill>
                <a:latin typeface="Helios Extended Bold"/>
                <a:ea typeface="Helios Extended Bold"/>
                <a:cs typeface="Helios Extended Bold"/>
                <a:sym typeface="Helios Extended Bold"/>
              </a:rPr>
              <a:t>forbedret</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medarbejdertrivsel</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og</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professionel</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udvikling</a:t>
            </a:r>
            <a:r>
              <a:rPr lang="en-US" sz="3333" b="1" dirty="0">
                <a:solidFill>
                  <a:srgbClr val="365679"/>
                </a:solidFill>
                <a:latin typeface="Helios Extended Bold"/>
                <a:ea typeface="Helios Extended Bold"/>
                <a:cs typeface="Helios Extended Bold"/>
                <a:sym typeface="Helios Extended Bold"/>
              </a:rPr>
              <a:t>.</a:t>
            </a:r>
          </a:p>
          <a:p>
            <a:pPr>
              <a:lnSpc>
                <a:spcPts val="5333"/>
              </a:lnSpc>
            </a:pPr>
            <a:endParaRPr lang="en-US" sz="3333" b="1" dirty="0">
              <a:solidFill>
                <a:srgbClr val="365679"/>
              </a:solidFill>
              <a:latin typeface="Helios Extended Bold"/>
              <a:ea typeface="Helios Extended Bold"/>
              <a:cs typeface="Helios Extended Bold"/>
              <a:sym typeface="Helios Extended Bold"/>
            </a:endParaRPr>
          </a:p>
          <a:p>
            <a:pPr marL="719693" lvl="1" indent="-359847">
              <a:lnSpc>
                <a:spcPts val="5333"/>
              </a:lnSpc>
              <a:buFont typeface="Arial"/>
              <a:buChar char="•"/>
            </a:pPr>
            <a:r>
              <a:rPr lang="en-US" sz="3333" dirty="0" err="1">
                <a:solidFill>
                  <a:srgbClr val="365679"/>
                </a:solidFill>
                <a:latin typeface="Helios Extended"/>
                <a:ea typeface="Helios Extended"/>
                <a:cs typeface="Helios Extended"/>
                <a:sym typeface="Helios Extended"/>
              </a:rPr>
              <a:t>Dyrkelse</a:t>
            </a:r>
            <a:r>
              <a:rPr lang="en-US" sz="3333" dirty="0">
                <a:solidFill>
                  <a:srgbClr val="365679"/>
                </a:solidFill>
                <a:latin typeface="Helios Extended"/>
                <a:ea typeface="Helios Extended"/>
                <a:cs typeface="Helios Extended"/>
                <a:sym typeface="Helios Extended"/>
              </a:rPr>
              <a:t> </a:t>
            </a:r>
            <a:r>
              <a:rPr lang="en-US" sz="3333" b="1" dirty="0" err="1">
                <a:solidFill>
                  <a:srgbClr val="365679"/>
                </a:solidFill>
                <a:latin typeface="Helios Extended Bold"/>
                <a:ea typeface="Helios Extended Bold"/>
                <a:cs typeface="Helios Extended Bold"/>
                <a:sym typeface="Helios Extended Bold"/>
              </a:rPr>
              <a:t>af</a:t>
            </a:r>
            <a:r>
              <a:rPr lang="en-US" sz="3333" b="1" dirty="0">
                <a:solidFill>
                  <a:srgbClr val="365679"/>
                </a:solidFill>
                <a:latin typeface="Helios Extended Bold"/>
                <a:ea typeface="Helios Extended Bold"/>
                <a:cs typeface="Helios Extended Bold"/>
                <a:sym typeface="Helios Extended Bold"/>
              </a:rPr>
              <a:t> et </a:t>
            </a:r>
            <a:r>
              <a:rPr lang="en-US" sz="3333" b="1" dirty="0" err="1">
                <a:solidFill>
                  <a:srgbClr val="365679"/>
                </a:solidFill>
                <a:latin typeface="Helios Extended Bold"/>
                <a:ea typeface="Helios Extended Bold"/>
                <a:cs typeface="Helios Extended Bold"/>
                <a:sym typeface="Helios Extended Bold"/>
              </a:rPr>
              <a:t>støttende</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og</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samarbejdende</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miljø</a:t>
            </a:r>
            <a:r>
              <a:rPr lang="en-US" sz="3333" b="1" dirty="0">
                <a:solidFill>
                  <a:srgbClr val="365679"/>
                </a:solidFill>
                <a:latin typeface="Helios Extended Bold"/>
                <a:ea typeface="Helios Extended Bold"/>
                <a:cs typeface="Helios Extended Bold"/>
                <a:sym typeface="Helios Extended Bold"/>
              </a:rPr>
              <a:t>, </a:t>
            </a:r>
            <a:r>
              <a:rPr lang="en-US" sz="3333" dirty="0">
                <a:solidFill>
                  <a:srgbClr val="365679"/>
                </a:solidFill>
                <a:latin typeface="Helios Extended"/>
                <a:ea typeface="Helios Extended"/>
                <a:cs typeface="Helios Extended"/>
                <a:sym typeface="Helios Extended"/>
              </a:rPr>
              <a:t>der </a:t>
            </a:r>
            <a:r>
              <a:rPr lang="en-US" sz="3333" dirty="0" err="1">
                <a:solidFill>
                  <a:srgbClr val="365679"/>
                </a:solidFill>
                <a:latin typeface="Helios Extended"/>
                <a:ea typeface="Helios Extended"/>
                <a:cs typeface="Helios Extended"/>
                <a:sym typeface="Helios Extended"/>
              </a:rPr>
              <a:t>fremmer</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læring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og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vækst</a:t>
            </a:r>
            <a:r>
              <a:rPr lang="en-US" sz="3333" dirty="0">
                <a:solidFill>
                  <a:srgbClr val="365679"/>
                </a:solidFill>
                <a:latin typeface="Helios Extended"/>
                <a:ea typeface="Helios Extended"/>
                <a:cs typeface="Helios Extended"/>
                <a:sym typeface="Helios Extended"/>
              </a:rPr>
              <a:t>.</a:t>
            </a:r>
          </a:p>
          <a:p>
            <a:pPr algn="just">
              <a:lnSpc>
                <a:spcPts val="5333"/>
              </a:lnSpc>
            </a:pPr>
            <a:endParaRPr lang="en-US" sz="3333" dirty="0">
              <a:solidFill>
                <a:srgbClr val="365679"/>
              </a:solidFill>
              <a:latin typeface="Helios Extended"/>
              <a:ea typeface="Helios Extended"/>
              <a:cs typeface="Helios Extended"/>
              <a:sym typeface="Helios Extended"/>
            </a:endParaRPr>
          </a:p>
        </p:txBody>
      </p:sp>
      <p:grpSp>
        <p:nvGrpSpPr>
          <p:cNvPr id="13" name="Group 13"/>
          <p:cNvGrpSpPr/>
          <p:nvPr/>
        </p:nvGrpSpPr>
        <p:grpSpPr>
          <a:xfrm>
            <a:off x="12375054" y="9448108"/>
            <a:ext cx="6580569" cy="838892"/>
            <a:chOff x="0" y="0"/>
            <a:chExt cx="3770039" cy="480605"/>
          </a:xfrm>
        </p:grpSpPr>
        <p:sp>
          <p:nvSpPr>
            <p:cNvPr id="14" name="Freeform 14"/>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5" name="TextBox 15"/>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6" name="TextBox 16"/>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7" name="Freeform 17"/>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8" name="Freeform 18">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9" name="Freeform 19"/>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20" name="Freeform 20"/>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21" name="Freeform 21"/>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22" name="Freeform 22"/>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23" name="AutoShape 23"/>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4" name="Freeform 24"/>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25" name="Freeform 25"/>
          <p:cNvSpPr/>
          <p:nvPr/>
        </p:nvSpPr>
        <p:spPr>
          <a:xfrm>
            <a:off x="1551620" y="4418174"/>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txBody>
          <a:bodyPr/>
          <a:lstStyle/>
          <a:p>
            <a:endParaRPr lang="da-DK"/>
          </a:p>
        </p:txBody>
      </p:sp>
      <p:sp>
        <p:nvSpPr>
          <p:cNvPr id="26" name="Freeform 26"/>
          <p:cNvSpPr/>
          <p:nvPr/>
        </p:nvSpPr>
        <p:spPr>
          <a:xfrm>
            <a:off x="112214" y="1303133"/>
            <a:ext cx="2763889" cy="3335009"/>
          </a:xfrm>
          <a:custGeom>
            <a:avLst/>
            <a:gdLst/>
            <a:ahLst/>
            <a:cxnLst/>
            <a:rect l="l" t="t" r="r" b="b"/>
            <a:pathLst>
              <a:path w="2763889" h="3335009">
                <a:moveTo>
                  <a:pt x="0" y="0"/>
                </a:moveTo>
                <a:lnTo>
                  <a:pt x="2763889" y="0"/>
                </a:lnTo>
                <a:lnTo>
                  <a:pt x="2763889" y="3335010"/>
                </a:lnTo>
                <a:lnTo>
                  <a:pt x="0" y="33350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
        <p:nvSpPr>
          <p:cNvPr id="27" name="Freeform 27"/>
          <p:cNvSpPr/>
          <p:nvPr/>
        </p:nvSpPr>
        <p:spPr>
          <a:xfrm rot="5400000" flipV="1">
            <a:off x="15403605" y="236909"/>
            <a:ext cx="4297127" cy="2132449"/>
          </a:xfrm>
          <a:custGeom>
            <a:avLst/>
            <a:gdLst/>
            <a:ahLst/>
            <a:cxnLst/>
            <a:rect l="l" t="t" r="r" b="b"/>
            <a:pathLst>
              <a:path w="4297127" h="2132449">
                <a:moveTo>
                  <a:pt x="0" y="2132449"/>
                </a:moveTo>
                <a:lnTo>
                  <a:pt x="4297127" y="2132449"/>
                </a:lnTo>
                <a:lnTo>
                  <a:pt x="4297127" y="0"/>
                </a:lnTo>
                <a:lnTo>
                  <a:pt x="0" y="0"/>
                </a:lnTo>
                <a:lnTo>
                  <a:pt x="0" y="2132449"/>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a-DK"/>
          </a:p>
        </p:txBody>
      </p:sp>
      <p:sp>
        <p:nvSpPr>
          <p:cNvPr id="28" name="Freeform 28"/>
          <p:cNvSpPr/>
          <p:nvPr/>
        </p:nvSpPr>
        <p:spPr>
          <a:xfrm rot="5400000" flipH="1" flipV="1">
            <a:off x="-1574177" y="5356890"/>
            <a:ext cx="4297127" cy="2132449"/>
          </a:xfrm>
          <a:custGeom>
            <a:avLst/>
            <a:gdLst/>
            <a:ahLst/>
            <a:cxnLst/>
            <a:rect l="l" t="t" r="r" b="b"/>
            <a:pathLst>
              <a:path w="4297127" h="2132449">
                <a:moveTo>
                  <a:pt x="4297127" y="2132450"/>
                </a:moveTo>
                <a:lnTo>
                  <a:pt x="0" y="2132450"/>
                </a:lnTo>
                <a:lnTo>
                  <a:pt x="0" y="0"/>
                </a:lnTo>
                <a:lnTo>
                  <a:pt x="4297127" y="0"/>
                </a:lnTo>
                <a:lnTo>
                  <a:pt x="4297127" y="213245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a-D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4033390" y="831001"/>
            <a:ext cx="11521076" cy="7542979"/>
            <a:chOff x="0" y="0"/>
            <a:chExt cx="682730" cy="446991"/>
          </a:xfrm>
        </p:grpSpPr>
        <p:sp>
          <p:nvSpPr>
            <p:cNvPr id="3" name="Freeform 3"/>
            <p:cNvSpPr/>
            <p:nvPr/>
          </p:nvSpPr>
          <p:spPr>
            <a:xfrm>
              <a:off x="0" y="0"/>
              <a:ext cx="682730" cy="446991"/>
            </a:xfrm>
            <a:custGeom>
              <a:avLst/>
              <a:gdLst/>
              <a:ahLst/>
              <a:cxnLst/>
              <a:rect l="l" t="t" r="r" b="b"/>
              <a:pathLst>
                <a:path w="682730" h="446991">
                  <a:moveTo>
                    <a:pt x="203200" y="0"/>
                  </a:moveTo>
                  <a:lnTo>
                    <a:pt x="682730" y="0"/>
                  </a:lnTo>
                  <a:lnTo>
                    <a:pt x="479530" y="446991"/>
                  </a:lnTo>
                  <a:lnTo>
                    <a:pt x="0" y="446991"/>
                  </a:lnTo>
                  <a:lnTo>
                    <a:pt x="203200" y="0"/>
                  </a:lnTo>
                  <a:close/>
                </a:path>
              </a:pathLst>
            </a:custGeom>
            <a:solidFill>
              <a:srgbClr val="AFC1D0"/>
            </a:solidFill>
          </p:spPr>
          <p:txBody>
            <a:bodyPr/>
            <a:lstStyle/>
            <a:p>
              <a:endParaRPr lang="da-DK"/>
            </a:p>
          </p:txBody>
        </p:sp>
        <p:sp>
          <p:nvSpPr>
            <p:cNvPr id="4" name="TextBox 4"/>
            <p:cNvSpPr txBox="1"/>
            <p:nvPr/>
          </p:nvSpPr>
          <p:spPr>
            <a:xfrm>
              <a:off x="101600" y="-66675"/>
              <a:ext cx="479530" cy="513666"/>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0273" y="0"/>
            <a:ext cx="7226805" cy="1303133"/>
            <a:chOff x="0" y="0"/>
            <a:chExt cx="3380667" cy="609600"/>
          </a:xfrm>
        </p:grpSpPr>
        <p:sp>
          <p:nvSpPr>
            <p:cNvPr id="6" name="Freeform 6"/>
            <p:cNvSpPr/>
            <p:nvPr/>
          </p:nvSpPr>
          <p:spPr>
            <a:xfrm>
              <a:off x="0" y="0"/>
              <a:ext cx="3380667" cy="609600"/>
            </a:xfrm>
            <a:custGeom>
              <a:avLst/>
              <a:gdLst/>
              <a:ahLst/>
              <a:cxnLst/>
              <a:rect l="l" t="t" r="r" b="b"/>
              <a:pathLst>
                <a:path w="3380667" h="609600">
                  <a:moveTo>
                    <a:pt x="203200" y="0"/>
                  </a:moveTo>
                  <a:lnTo>
                    <a:pt x="3380667" y="0"/>
                  </a:lnTo>
                  <a:lnTo>
                    <a:pt x="3177467" y="609600"/>
                  </a:lnTo>
                  <a:lnTo>
                    <a:pt x="0" y="609600"/>
                  </a:lnTo>
                  <a:lnTo>
                    <a:pt x="203200" y="0"/>
                  </a:lnTo>
                  <a:close/>
                </a:path>
              </a:pathLst>
            </a:custGeom>
            <a:solidFill>
              <a:srgbClr val="1C3F60"/>
            </a:solidFill>
          </p:spPr>
          <p:txBody>
            <a:bodyPr/>
            <a:lstStyle/>
            <a:p>
              <a:endParaRPr lang="da-DK"/>
            </a:p>
          </p:txBody>
        </p:sp>
        <p:sp>
          <p:nvSpPr>
            <p:cNvPr id="7" name="TextBox 7"/>
            <p:cNvSpPr txBox="1"/>
            <p:nvPr/>
          </p:nvSpPr>
          <p:spPr>
            <a:xfrm>
              <a:off x="101600" y="-66675"/>
              <a:ext cx="3177467" cy="6762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6139069" y="-2978337"/>
            <a:ext cx="5633109" cy="4829326"/>
            <a:chOff x="0" y="0"/>
            <a:chExt cx="711061" cy="609600"/>
          </a:xfrm>
        </p:grpSpPr>
        <p:sp>
          <p:nvSpPr>
            <p:cNvPr id="9" name="Freeform 9"/>
            <p:cNvSpPr/>
            <p:nvPr/>
          </p:nvSpPr>
          <p:spPr>
            <a:xfrm>
              <a:off x="0" y="0"/>
              <a:ext cx="711061" cy="609600"/>
            </a:xfrm>
            <a:custGeom>
              <a:avLst/>
              <a:gdLst/>
              <a:ahLst/>
              <a:cxnLst/>
              <a:rect l="l" t="t" r="r" b="b"/>
              <a:pathLst>
                <a:path w="711061" h="609600">
                  <a:moveTo>
                    <a:pt x="203200" y="0"/>
                  </a:moveTo>
                  <a:lnTo>
                    <a:pt x="711061" y="0"/>
                  </a:lnTo>
                  <a:lnTo>
                    <a:pt x="507861" y="609600"/>
                  </a:lnTo>
                  <a:lnTo>
                    <a:pt x="0" y="609600"/>
                  </a:lnTo>
                  <a:lnTo>
                    <a:pt x="203200" y="0"/>
                  </a:lnTo>
                  <a:close/>
                </a:path>
              </a:pathLst>
            </a:custGeom>
            <a:solidFill>
              <a:srgbClr val="1C3F60"/>
            </a:solidFill>
          </p:spPr>
          <p:txBody>
            <a:bodyPr/>
            <a:lstStyle/>
            <a:p>
              <a:endParaRPr lang="da-DK"/>
            </a:p>
          </p:txBody>
        </p:sp>
        <p:sp>
          <p:nvSpPr>
            <p:cNvPr id="10" name="TextBox 10"/>
            <p:cNvSpPr txBox="1"/>
            <p:nvPr/>
          </p:nvSpPr>
          <p:spPr>
            <a:xfrm>
              <a:off x="101600" y="-66675"/>
              <a:ext cx="507861" cy="676275"/>
            </a:xfrm>
            <a:prstGeom prst="rect">
              <a:avLst/>
            </a:prstGeom>
          </p:spPr>
          <p:txBody>
            <a:bodyPr lIns="50800" tIns="50800" rIns="50800" bIns="50800" rtlCol="0" anchor="ctr"/>
            <a:lstStyle/>
            <a:p>
              <a:pPr algn="ctr">
                <a:lnSpc>
                  <a:spcPts val="3319"/>
                </a:lnSpc>
              </a:pPr>
              <a:endParaRPr/>
            </a:p>
          </p:txBody>
        </p:sp>
      </p:grpSp>
      <p:sp>
        <p:nvSpPr>
          <p:cNvPr id="11" name="TextBox 11"/>
          <p:cNvSpPr txBox="1"/>
          <p:nvPr/>
        </p:nvSpPr>
        <p:spPr>
          <a:xfrm>
            <a:off x="7874982" y="405457"/>
            <a:ext cx="7813345" cy="1218282"/>
          </a:xfrm>
          <a:prstGeom prst="rect">
            <a:avLst/>
          </a:prstGeom>
        </p:spPr>
        <p:txBody>
          <a:bodyPr wrap="square" lIns="0" tIns="0" rIns="0" bIns="0" rtlCol="0" anchor="t">
            <a:spAutoFit/>
          </a:bodyPr>
          <a:lstStyle/>
          <a:p>
            <a:pPr algn="l">
              <a:lnSpc>
                <a:spcPts val="9470"/>
              </a:lnSpc>
            </a:pPr>
            <a:r>
              <a:rPr lang="en-US" sz="7284" dirty="0" err="1">
                <a:solidFill>
                  <a:srgbClr val="1C3F60"/>
                </a:solidFill>
                <a:latin typeface="League Spartan"/>
                <a:ea typeface="League Spartan"/>
                <a:cs typeface="League Spartan"/>
                <a:sym typeface="League Spartan"/>
              </a:rPr>
              <a:t>Nøglebegreber</a:t>
            </a:r>
            <a:r>
              <a:rPr lang="en-US" sz="7284" dirty="0">
                <a:solidFill>
                  <a:srgbClr val="1C3F60"/>
                </a:solidFill>
                <a:latin typeface="League Spartan"/>
                <a:ea typeface="League Spartan"/>
                <a:cs typeface="League Spartan"/>
                <a:sym typeface="League Spartan"/>
              </a:rPr>
              <a:t>:</a:t>
            </a:r>
          </a:p>
        </p:txBody>
      </p:sp>
      <p:sp>
        <p:nvSpPr>
          <p:cNvPr id="12" name="TextBox 12"/>
          <p:cNvSpPr txBox="1"/>
          <p:nvPr/>
        </p:nvSpPr>
        <p:spPr>
          <a:xfrm>
            <a:off x="6828189" y="2370701"/>
            <a:ext cx="10465175" cy="5369422"/>
          </a:xfrm>
          <a:prstGeom prst="rect">
            <a:avLst/>
          </a:prstGeom>
        </p:spPr>
        <p:txBody>
          <a:bodyPr lIns="0" tIns="0" rIns="0" bIns="0" rtlCol="0" anchor="t">
            <a:spAutoFit/>
          </a:bodyPr>
          <a:lstStyle/>
          <a:p>
            <a:pPr marL="719693" lvl="1" indent="-359846">
              <a:lnSpc>
                <a:spcPts val="5333"/>
              </a:lnSpc>
              <a:buFont typeface="Arial"/>
              <a:buChar char="•"/>
            </a:pPr>
            <a:r>
              <a:rPr lang="en-US" sz="3333" b="1" dirty="0" err="1">
                <a:solidFill>
                  <a:srgbClr val="365679"/>
                </a:solidFill>
                <a:latin typeface="Helios Extended Bold"/>
                <a:ea typeface="Helios Extended Bold"/>
                <a:cs typeface="Helios Extended Bold"/>
                <a:sym typeface="Helios Extended Bold"/>
              </a:rPr>
              <a:t>Effektivitet</a:t>
            </a:r>
            <a:r>
              <a:rPr lang="en-US" sz="3333" b="1" dirty="0">
                <a:solidFill>
                  <a:srgbClr val="365679"/>
                </a:solidFill>
                <a:latin typeface="Helios Extended Bold"/>
                <a:ea typeface="Helios Extended Bold"/>
                <a:cs typeface="Helios Extended Bold"/>
                <a:sym typeface="Helios Extended Bold"/>
              </a:rPr>
              <a:t> i </a:t>
            </a:r>
            <a:r>
              <a:rPr lang="en-US" sz="3333" b="1" dirty="0" err="1">
                <a:solidFill>
                  <a:srgbClr val="365679"/>
                </a:solidFill>
                <a:latin typeface="Helios Extended Bold"/>
                <a:ea typeface="Helios Extended Bold"/>
                <a:cs typeface="Helios Extended Bold"/>
                <a:sym typeface="Helios Extended Bold"/>
              </a:rPr>
              <a:t>programmet</a:t>
            </a:r>
            <a:r>
              <a:rPr lang="en-US" sz="3333" b="1" dirty="0">
                <a:solidFill>
                  <a:srgbClr val="365679"/>
                </a:solidFill>
                <a:latin typeface="Helios Extended Bold"/>
                <a:ea typeface="Helios Extended Bold"/>
                <a:cs typeface="Helios Extended Bold"/>
                <a:sym typeface="Helios Extended Bold"/>
              </a:rPr>
              <a:t>:</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Maksimering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af</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effekten</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af</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mentorskabsinitiativer</a:t>
            </a:r>
            <a:r>
              <a:rPr lang="en-US" sz="3333" dirty="0">
                <a:solidFill>
                  <a:srgbClr val="365679"/>
                </a:solidFill>
                <a:latin typeface="Helios Extended"/>
                <a:ea typeface="Helios Extended"/>
                <a:cs typeface="Helios Extended"/>
                <a:sym typeface="Helios Extended"/>
              </a:rPr>
              <a:t>.</a:t>
            </a:r>
          </a:p>
          <a:p>
            <a:pPr>
              <a:lnSpc>
                <a:spcPts val="5333"/>
              </a:lnSpc>
            </a:pPr>
            <a:endParaRPr lang="en-US" sz="3333" dirty="0">
              <a:solidFill>
                <a:srgbClr val="365679"/>
              </a:solidFill>
              <a:latin typeface="Helios Extended"/>
              <a:ea typeface="Helios Extended"/>
              <a:cs typeface="Helios Extended"/>
              <a:sym typeface="Helios Extended"/>
            </a:endParaRPr>
          </a:p>
          <a:p>
            <a:pPr marL="719693" lvl="1" indent="-359846">
              <a:lnSpc>
                <a:spcPts val="5333"/>
              </a:lnSpc>
              <a:buFont typeface="Arial"/>
              <a:buChar char="•"/>
            </a:pPr>
            <a:r>
              <a:rPr lang="en-US" sz="3333" b="1" dirty="0">
                <a:solidFill>
                  <a:srgbClr val="365679"/>
                </a:solidFill>
                <a:latin typeface="Helios Extended Bold"/>
                <a:ea typeface="Helios Extended Bold"/>
                <a:cs typeface="Helios Extended Bold"/>
                <a:sym typeface="Helios Extended Bold"/>
              </a:rPr>
              <a:t>Peer-</a:t>
            </a:r>
            <a:r>
              <a:rPr lang="en-US" sz="3333" b="1" dirty="0" err="1">
                <a:solidFill>
                  <a:srgbClr val="365679"/>
                </a:solidFill>
                <a:latin typeface="Helios Extended Bold"/>
                <a:ea typeface="Helios Extended Bold"/>
                <a:cs typeface="Helios Extended Bold"/>
                <a:sym typeface="Helios Extended Bold"/>
              </a:rPr>
              <a:t>læring</a:t>
            </a:r>
            <a:r>
              <a:rPr lang="en-US" sz="3333" b="1" dirty="0">
                <a:solidFill>
                  <a:srgbClr val="365679"/>
                </a:solidFill>
                <a:latin typeface="Helios Extended Bold"/>
                <a:ea typeface="Helios Extended Bold"/>
                <a:cs typeface="Helios Extended Bold"/>
                <a:sym typeface="Helios Extended Bold"/>
              </a:rPr>
              <a:t>:</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Deling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af</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indsigt</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og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erfaringer</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blandt</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mentorkoordinatorer</a:t>
            </a:r>
            <a:r>
              <a:rPr lang="en-US" sz="3333" dirty="0">
                <a:solidFill>
                  <a:srgbClr val="365679"/>
                </a:solidFill>
                <a:latin typeface="Helios Extended"/>
                <a:ea typeface="Helios Extended"/>
                <a:cs typeface="Helios Extended"/>
                <a:sym typeface="Helios Extended"/>
              </a:rPr>
              <a:t>.</a:t>
            </a:r>
          </a:p>
          <a:p>
            <a:pPr>
              <a:lnSpc>
                <a:spcPts val="5333"/>
              </a:lnSpc>
            </a:pPr>
            <a:endParaRPr lang="en-US" sz="3333" dirty="0">
              <a:solidFill>
                <a:srgbClr val="365679"/>
              </a:solidFill>
              <a:latin typeface="Helios Extended"/>
              <a:ea typeface="Helios Extended"/>
              <a:cs typeface="Helios Extended"/>
              <a:sym typeface="Helios Extended"/>
            </a:endParaRPr>
          </a:p>
          <a:p>
            <a:pPr marL="719693" lvl="1" indent="-359846">
              <a:lnSpc>
                <a:spcPts val="5333"/>
              </a:lnSpc>
              <a:buFont typeface="Arial"/>
              <a:buChar char="•"/>
            </a:pPr>
            <a:r>
              <a:rPr lang="en-US" sz="3333" b="1" dirty="0" err="1">
                <a:solidFill>
                  <a:srgbClr val="365679"/>
                </a:solidFill>
                <a:latin typeface="Helios Extended Bold"/>
                <a:ea typeface="Helios Extended Bold"/>
                <a:cs typeface="Helios Extended Bold"/>
                <a:sym typeface="Helios Extended Bold"/>
              </a:rPr>
              <a:t>Strategisk</a:t>
            </a:r>
            <a:r>
              <a:rPr lang="en-US" sz="3333" b="1" dirty="0">
                <a:solidFill>
                  <a:srgbClr val="365679"/>
                </a:solidFill>
                <a:latin typeface="Helios Extended Bold"/>
                <a:ea typeface="Helios Extended Bold"/>
                <a:cs typeface="Helios Extended Bold"/>
                <a:sym typeface="Helios Extended Bold"/>
              </a:rPr>
              <a:t> </a:t>
            </a:r>
            <a:r>
              <a:rPr lang="en-US" sz="3333" b="1" dirty="0" err="1">
                <a:solidFill>
                  <a:srgbClr val="365679"/>
                </a:solidFill>
                <a:latin typeface="Helios Extended Bold"/>
                <a:ea typeface="Helios Extended Bold"/>
                <a:cs typeface="Helios Extended Bold"/>
                <a:sym typeface="Helios Extended Bold"/>
              </a:rPr>
              <a:t>koordinering</a:t>
            </a:r>
            <a:r>
              <a:rPr lang="en-US" sz="3333" b="1" dirty="0">
                <a:solidFill>
                  <a:srgbClr val="365679"/>
                </a:solidFill>
                <a:latin typeface="Helios Extended Bold"/>
                <a:ea typeface="Helios Extended Bold"/>
                <a:cs typeface="Helios Extended Bold"/>
                <a:sym typeface="Helios Extended Bold"/>
              </a:rPr>
              <a:t>:</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Vejledning</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af</a:t>
            </a:r>
            <a:r>
              <a:rPr lang="en-US" sz="3333" dirty="0">
                <a:solidFill>
                  <a:srgbClr val="365679"/>
                </a:solidFill>
                <a:latin typeface="Helios Extended"/>
                <a:ea typeface="Helios Extended"/>
                <a:cs typeface="Helios Extended"/>
                <a:sym typeface="Helios Extended"/>
              </a:rPr>
              <a:t> </a:t>
            </a:r>
            <a:r>
              <a:rPr lang="en-US" sz="3333" dirty="0" err="1">
                <a:solidFill>
                  <a:srgbClr val="365679"/>
                </a:solidFill>
                <a:latin typeface="Helios Extended"/>
                <a:ea typeface="Helios Extended"/>
                <a:cs typeface="Helios Extended"/>
                <a:sym typeface="Helios Extended"/>
              </a:rPr>
              <a:t>mentorprogrammer</a:t>
            </a:r>
            <a:r>
              <a:rPr lang="en-US" sz="3333" dirty="0">
                <a:solidFill>
                  <a:srgbClr val="365679"/>
                </a:solidFill>
                <a:latin typeface="Helios Extended"/>
                <a:ea typeface="Helios Extended"/>
                <a:cs typeface="Helios Extended"/>
                <a:sym typeface="Helios Extended"/>
              </a:rPr>
              <a:t> mod </a:t>
            </a:r>
            <a:r>
              <a:rPr lang="en-US" sz="3333" dirty="0" err="1">
                <a:solidFill>
                  <a:srgbClr val="365679"/>
                </a:solidFill>
                <a:latin typeface="Helios Extended"/>
                <a:ea typeface="Helios Extended"/>
                <a:cs typeface="Helios Extended"/>
                <a:sym typeface="Helios Extended"/>
              </a:rPr>
              <a:t>succes</a:t>
            </a:r>
            <a:r>
              <a:rPr lang="en-US" sz="3333" dirty="0">
                <a:solidFill>
                  <a:srgbClr val="365679"/>
                </a:solidFill>
                <a:latin typeface="Helios Extended"/>
                <a:ea typeface="Helios Extended"/>
                <a:cs typeface="Helios Extended"/>
                <a:sym typeface="Helios Extended"/>
              </a:rPr>
              <a:t>.</a:t>
            </a:r>
          </a:p>
        </p:txBody>
      </p:sp>
      <p:grpSp>
        <p:nvGrpSpPr>
          <p:cNvPr id="13" name="Group 13"/>
          <p:cNvGrpSpPr/>
          <p:nvPr/>
        </p:nvGrpSpPr>
        <p:grpSpPr>
          <a:xfrm>
            <a:off x="12375054" y="9448108"/>
            <a:ext cx="6580569" cy="838892"/>
            <a:chOff x="0" y="0"/>
            <a:chExt cx="3770039" cy="480605"/>
          </a:xfrm>
        </p:grpSpPr>
        <p:sp>
          <p:nvSpPr>
            <p:cNvPr id="14" name="Freeform 14"/>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da-DK"/>
            </a:p>
          </p:txBody>
        </p:sp>
        <p:sp>
          <p:nvSpPr>
            <p:cNvPr id="15" name="TextBox 15"/>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6" name="TextBox 16"/>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7" name="Freeform 17"/>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txBody>
          <a:bodyPr/>
          <a:lstStyle/>
          <a:p>
            <a:endParaRPr lang="da-DK"/>
          </a:p>
        </p:txBody>
      </p:sp>
      <p:sp>
        <p:nvSpPr>
          <p:cNvPr id="18" name="Freeform 18">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txBody>
          <a:bodyPr/>
          <a:lstStyle/>
          <a:p>
            <a:endParaRPr lang="da-DK"/>
          </a:p>
        </p:txBody>
      </p:sp>
      <p:sp>
        <p:nvSpPr>
          <p:cNvPr id="19" name="Freeform 19"/>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txBody>
          <a:bodyPr/>
          <a:lstStyle/>
          <a:p>
            <a:endParaRPr lang="da-DK"/>
          </a:p>
        </p:txBody>
      </p:sp>
      <p:sp>
        <p:nvSpPr>
          <p:cNvPr id="20" name="Freeform 20"/>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txBody>
          <a:bodyPr/>
          <a:lstStyle/>
          <a:p>
            <a:endParaRPr lang="da-DK"/>
          </a:p>
        </p:txBody>
      </p:sp>
      <p:sp>
        <p:nvSpPr>
          <p:cNvPr id="21" name="Freeform 21"/>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txBody>
          <a:bodyPr/>
          <a:lstStyle/>
          <a:p>
            <a:endParaRPr lang="da-DK"/>
          </a:p>
        </p:txBody>
      </p:sp>
      <p:sp>
        <p:nvSpPr>
          <p:cNvPr id="22" name="Freeform 22"/>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txBody>
          <a:bodyPr/>
          <a:lstStyle/>
          <a:p>
            <a:endParaRPr lang="da-DK"/>
          </a:p>
        </p:txBody>
      </p:sp>
      <p:sp>
        <p:nvSpPr>
          <p:cNvPr id="23" name="AutoShape 23"/>
          <p:cNvSpPr/>
          <p:nvPr/>
        </p:nvSpPr>
        <p:spPr>
          <a:xfrm flipV="1">
            <a:off x="9919244" y="9416236"/>
            <a:ext cx="0" cy="857072"/>
          </a:xfrm>
          <a:prstGeom prst="line">
            <a:avLst/>
          </a:prstGeom>
          <a:ln w="28575" cap="flat">
            <a:solidFill>
              <a:srgbClr val="081835"/>
            </a:solidFill>
            <a:prstDash val="solid"/>
            <a:headEnd type="none" w="sm" len="sm"/>
            <a:tailEnd type="none" w="sm" len="sm"/>
          </a:ln>
        </p:spPr>
        <p:txBody>
          <a:bodyPr/>
          <a:lstStyle/>
          <a:p>
            <a:endParaRPr lang="da-DK"/>
          </a:p>
        </p:txBody>
      </p:sp>
      <p:sp>
        <p:nvSpPr>
          <p:cNvPr id="24" name="Freeform 24"/>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txBody>
          <a:bodyPr/>
          <a:lstStyle/>
          <a:p>
            <a:endParaRPr lang="da-DK"/>
          </a:p>
        </p:txBody>
      </p:sp>
      <p:sp>
        <p:nvSpPr>
          <p:cNvPr id="25" name="Freeform 25"/>
          <p:cNvSpPr/>
          <p:nvPr/>
        </p:nvSpPr>
        <p:spPr>
          <a:xfrm>
            <a:off x="669637" y="4159262"/>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txBody>
          <a:bodyPr/>
          <a:lstStyle/>
          <a:p>
            <a:endParaRPr lang="da-DK"/>
          </a:p>
        </p:txBody>
      </p:sp>
      <p:sp>
        <p:nvSpPr>
          <p:cNvPr id="26" name="Freeform 26"/>
          <p:cNvSpPr/>
          <p:nvPr/>
        </p:nvSpPr>
        <p:spPr>
          <a:xfrm>
            <a:off x="3203981" y="1620875"/>
            <a:ext cx="2763889" cy="3335009"/>
          </a:xfrm>
          <a:custGeom>
            <a:avLst/>
            <a:gdLst/>
            <a:ahLst/>
            <a:cxnLst/>
            <a:rect l="l" t="t" r="r" b="b"/>
            <a:pathLst>
              <a:path w="2763889" h="3335009">
                <a:moveTo>
                  <a:pt x="0" y="0"/>
                </a:moveTo>
                <a:lnTo>
                  <a:pt x="2763889" y="0"/>
                </a:lnTo>
                <a:lnTo>
                  <a:pt x="2763889" y="3335010"/>
                </a:lnTo>
                <a:lnTo>
                  <a:pt x="0" y="33350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a-DK"/>
          </a:p>
        </p:txBody>
      </p:sp>
      <p:sp>
        <p:nvSpPr>
          <p:cNvPr id="27" name="Freeform 27"/>
          <p:cNvSpPr/>
          <p:nvPr/>
        </p:nvSpPr>
        <p:spPr>
          <a:xfrm rot="5400000" flipV="1">
            <a:off x="16452170" y="2543662"/>
            <a:ext cx="3001383" cy="1489436"/>
          </a:xfrm>
          <a:custGeom>
            <a:avLst/>
            <a:gdLst/>
            <a:ahLst/>
            <a:cxnLst/>
            <a:rect l="l" t="t" r="r" b="b"/>
            <a:pathLst>
              <a:path w="3001383" h="1489436">
                <a:moveTo>
                  <a:pt x="0" y="1489436"/>
                </a:moveTo>
                <a:lnTo>
                  <a:pt x="3001382" y="1489436"/>
                </a:lnTo>
                <a:lnTo>
                  <a:pt x="3001382" y="0"/>
                </a:lnTo>
                <a:lnTo>
                  <a:pt x="0" y="0"/>
                </a:lnTo>
                <a:lnTo>
                  <a:pt x="0" y="1489436"/>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a-DK"/>
          </a:p>
        </p:txBody>
      </p:sp>
      <p:sp>
        <p:nvSpPr>
          <p:cNvPr id="28" name="Freeform 28"/>
          <p:cNvSpPr/>
          <p:nvPr/>
        </p:nvSpPr>
        <p:spPr>
          <a:xfrm rot="5400000" flipH="1" flipV="1">
            <a:off x="16042591" y="7221179"/>
            <a:ext cx="3001383" cy="1489436"/>
          </a:xfrm>
          <a:custGeom>
            <a:avLst/>
            <a:gdLst/>
            <a:ahLst/>
            <a:cxnLst/>
            <a:rect l="l" t="t" r="r" b="b"/>
            <a:pathLst>
              <a:path w="3001383" h="1489436">
                <a:moveTo>
                  <a:pt x="3001382" y="1489436"/>
                </a:moveTo>
                <a:lnTo>
                  <a:pt x="0" y="1489436"/>
                </a:lnTo>
                <a:lnTo>
                  <a:pt x="0" y="0"/>
                </a:lnTo>
                <a:lnTo>
                  <a:pt x="3001382" y="0"/>
                </a:lnTo>
                <a:lnTo>
                  <a:pt x="3001382" y="1489436"/>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a-D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131075" y="2429369"/>
            <a:ext cx="12577549" cy="2310138"/>
          </a:xfrm>
          <a:prstGeom prst="rect">
            <a:avLst/>
          </a:prstGeom>
        </p:spPr>
        <p:txBody>
          <a:bodyPr lIns="0" tIns="0" rIns="0" bIns="0" rtlCol="0" anchor="t">
            <a:spAutoFit/>
          </a:bodyPr>
          <a:lstStyle/>
          <a:p>
            <a:pPr algn="l">
              <a:lnSpc>
                <a:spcPts val="3884"/>
              </a:lnSpc>
            </a:pPr>
            <a:r>
              <a:rPr lang="en-US" sz="2774" spc="319">
                <a:solidFill>
                  <a:srgbClr val="365679"/>
                </a:solidFill>
                <a:latin typeface="Poppins"/>
                <a:ea typeface="Poppins"/>
                <a:cs typeface="Poppins"/>
                <a:sym typeface="Poppins"/>
              </a:rPr>
              <a:t>Selvevalueringstest før og efter kurset</a:t>
            </a:r>
          </a:p>
          <a:p>
            <a:pPr algn="l">
              <a:lnSpc>
                <a:spcPts val="2904"/>
              </a:lnSpc>
            </a:pPr>
            <a:endParaRPr lang="en-US" sz="2774" spc="319">
              <a:solidFill>
                <a:srgbClr val="365679"/>
              </a:solidFill>
              <a:latin typeface="Poppins"/>
              <a:ea typeface="Poppins"/>
              <a:cs typeface="Poppins"/>
              <a:sym typeface="Poppins"/>
            </a:endParaRPr>
          </a:p>
          <a:p>
            <a:pPr algn="l">
              <a:lnSpc>
                <a:spcPts val="2904"/>
              </a:lnSpc>
            </a:pPr>
            <a:endParaRPr lang="en-US" sz="2774" spc="319">
              <a:solidFill>
                <a:srgbClr val="365679"/>
              </a:solidFill>
              <a:latin typeface="Poppins"/>
              <a:ea typeface="Poppins"/>
              <a:cs typeface="Poppins"/>
              <a:sym typeface="Poppins"/>
            </a:endParaRPr>
          </a:p>
          <a:p>
            <a:pPr marL="447927" lvl="1" indent="-223963" algn="l">
              <a:lnSpc>
                <a:spcPts val="2904"/>
              </a:lnSpc>
              <a:buFont typeface="Arial"/>
              <a:buChar char="•"/>
            </a:pPr>
            <a:r>
              <a:rPr lang="en-US" sz="2074" spc="238">
                <a:solidFill>
                  <a:srgbClr val="365679"/>
                </a:solidFill>
                <a:latin typeface="Poppins"/>
                <a:ea typeface="Poppins"/>
                <a:cs typeface="Poppins"/>
                <a:sym typeface="Poppins"/>
              </a:rPr>
              <a:t>- Modulvurdering efter afslutning af modulet  </a:t>
            </a:r>
          </a:p>
          <a:p>
            <a:pPr marL="447927" lvl="1" indent="-223963" algn="l">
              <a:lnSpc>
                <a:spcPts val="2904"/>
              </a:lnSpc>
              <a:buFont typeface="Arial"/>
              <a:buChar char="•"/>
            </a:pPr>
            <a:r>
              <a:rPr lang="en-US" sz="2074" spc="238">
                <a:solidFill>
                  <a:srgbClr val="365679"/>
                </a:solidFill>
                <a:latin typeface="Poppins"/>
                <a:ea typeface="Poppins"/>
                <a:cs typeface="Poppins"/>
                <a:sym typeface="Poppins"/>
              </a:rPr>
              <a:t>- Ved afslutningen af træningen (tilfredshedsundersøgelse) </a:t>
            </a:r>
          </a:p>
          <a:p>
            <a:pPr algn="l">
              <a:lnSpc>
                <a:spcPts val="2904"/>
              </a:lnSpc>
            </a:pPr>
            <a:endParaRPr lang="en-US" sz="2074" spc="238">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TextBox 9"/>
          <p:cNvSpPr txBox="1"/>
          <p:nvPr/>
        </p:nvSpPr>
        <p:spPr>
          <a:xfrm>
            <a:off x="5714558" y="791939"/>
            <a:ext cx="5520150"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VURDERINGSMETODER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822163" y="2250753"/>
            <a:ext cx="12643674" cy="6260432"/>
          </a:xfrm>
          <a:prstGeom prst="rect">
            <a:avLst/>
          </a:prstGeom>
        </p:spPr>
        <p:txBody>
          <a:bodyPr lIns="0" tIns="0" rIns="0" bIns="0" rtlCol="0" anchor="t">
            <a:spAutoFit/>
          </a:bodyPr>
          <a:lstStyle/>
          <a:p>
            <a:pPr algn="l">
              <a:lnSpc>
                <a:spcPts val="3464"/>
              </a:lnSpc>
            </a:pPr>
            <a:r>
              <a:rPr lang="en-US" sz="2474" spc="284" dirty="0">
                <a:solidFill>
                  <a:srgbClr val="365679"/>
                </a:solidFill>
                <a:latin typeface="Poppins"/>
                <a:ea typeface="Poppins"/>
                <a:cs typeface="Poppins"/>
                <a:sym typeface="Poppins"/>
              </a:rPr>
              <a:t>Dette </a:t>
            </a:r>
            <a:r>
              <a:rPr lang="en-US" sz="2474" spc="284" dirty="0" err="1">
                <a:solidFill>
                  <a:srgbClr val="365679"/>
                </a:solidFill>
                <a:latin typeface="Poppins"/>
                <a:ea typeface="Poppins"/>
                <a:cs typeface="Poppins"/>
                <a:sym typeface="Poppins"/>
              </a:rPr>
              <a:t>afsnit</a:t>
            </a:r>
            <a:r>
              <a:rPr lang="en-US" sz="2474" spc="284" dirty="0">
                <a:solidFill>
                  <a:srgbClr val="365679"/>
                </a:solidFill>
                <a:latin typeface="Poppins"/>
                <a:ea typeface="Poppins"/>
                <a:cs typeface="Poppins"/>
                <a:sym typeface="Poppins"/>
              </a:rPr>
              <a:t> giver et </a:t>
            </a:r>
            <a:r>
              <a:rPr lang="en-US" sz="2474" spc="284" dirty="0" err="1">
                <a:solidFill>
                  <a:srgbClr val="365679"/>
                </a:solidFill>
                <a:latin typeface="Poppins"/>
                <a:ea typeface="Poppins"/>
                <a:cs typeface="Poppins"/>
                <a:sym typeface="Poppins"/>
              </a:rPr>
              <a:t>overblik</a:t>
            </a:r>
            <a:r>
              <a:rPr lang="en-US" sz="2474" spc="284" dirty="0">
                <a:solidFill>
                  <a:srgbClr val="365679"/>
                </a:solidFill>
                <a:latin typeface="Poppins"/>
                <a:ea typeface="Poppins"/>
                <a:cs typeface="Poppins"/>
                <a:sym typeface="Poppins"/>
              </a:rPr>
              <a:t> over </a:t>
            </a:r>
            <a:r>
              <a:rPr lang="en-US" sz="2474" spc="284" dirty="0" err="1">
                <a:solidFill>
                  <a:srgbClr val="365679"/>
                </a:solidFill>
                <a:latin typeface="Poppins"/>
                <a:ea typeface="Poppins"/>
                <a:cs typeface="Poppins"/>
                <a:sym typeface="Poppins"/>
              </a:rPr>
              <a:t>mentorkoordinatorens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rolle</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fængslerne</a:t>
            </a:r>
            <a:r>
              <a:rPr lang="en-US" sz="2474" spc="284" dirty="0">
                <a:solidFill>
                  <a:srgbClr val="365679"/>
                </a:solidFill>
                <a:latin typeface="Poppins"/>
                <a:ea typeface="Poppins"/>
                <a:cs typeface="Poppins"/>
                <a:sym typeface="Poppins"/>
              </a:rPr>
              <a:t>. Det </a:t>
            </a:r>
            <a:r>
              <a:rPr lang="en-US" sz="2474" spc="284" dirty="0" err="1">
                <a:solidFill>
                  <a:srgbClr val="365679"/>
                </a:solidFill>
                <a:latin typeface="Poppins"/>
                <a:ea typeface="Poppins"/>
                <a:cs typeface="Poppins"/>
                <a:sym typeface="Poppins"/>
              </a:rPr>
              <a:t>dykker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ned</a:t>
            </a:r>
            <a:r>
              <a:rPr lang="en-US" sz="2474" spc="284" dirty="0">
                <a:solidFill>
                  <a:srgbClr val="365679"/>
                </a:solidFill>
                <a:latin typeface="Poppins"/>
                <a:ea typeface="Poppins"/>
                <a:cs typeface="Poppins"/>
                <a:sym typeface="Poppins"/>
              </a:rPr>
              <a:t> i </a:t>
            </a:r>
            <a:r>
              <a:rPr lang="en-US" sz="2474" spc="284" dirty="0" err="1">
                <a:solidFill>
                  <a:srgbClr val="365679"/>
                </a:solidFill>
                <a:latin typeface="Poppins"/>
                <a:ea typeface="Poppins"/>
                <a:cs typeface="Poppins"/>
                <a:sym typeface="Poppins"/>
              </a:rPr>
              <a:t>definitionen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ansvarsområderne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de </a:t>
            </a:r>
            <a:r>
              <a:rPr lang="en-US" sz="2474" spc="284" dirty="0" err="1">
                <a:solidFill>
                  <a:srgbClr val="365679"/>
                </a:solidFill>
                <a:latin typeface="Poppins"/>
                <a:ea typeface="Poppins"/>
                <a:cs typeface="Poppins"/>
                <a:sym typeface="Poppins"/>
              </a:rPr>
              <a:t>nødvendige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kvalifikationer</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denne</a:t>
            </a:r>
            <a:r>
              <a:rPr lang="en-US" sz="2474" spc="284" dirty="0">
                <a:solidFill>
                  <a:srgbClr val="365679"/>
                </a:solidFill>
                <a:latin typeface="Poppins"/>
                <a:ea typeface="Poppins"/>
                <a:cs typeface="Poppins"/>
                <a:sym typeface="Poppins"/>
              </a:rPr>
              <a:t> centrale stilling. </a:t>
            </a:r>
            <a:r>
              <a:rPr lang="en-US" sz="2474" spc="284" dirty="0" err="1">
                <a:solidFill>
                  <a:srgbClr val="365679"/>
                </a:solidFill>
                <a:latin typeface="Poppins"/>
                <a:ea typeface="Poppins"/>
                <a:cs typeface="Poppins"/>
                <a:sym typeface="Poppins"/>
              </a:rPr>
              <a:t>Deltagerne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lære</a:t>
            </a:r>
            <a:r>
              <a:rPr lang="en-US" sz="2474" spc="284" dirty="0">
                <a:solidFill>
                  <a:srgbClr val="365679"/>
                </a:solidFill>
                <a:latin typeface="Poppins"/>
                <a:ea typeface="Poppins"/>
                <a:cs typeface="Poppins"/>
                <a:sym typeface="Poppins"/>
              </a:rPr>
              <a:t> om de </a:t>
            </a:r>
            <a:r>
              <a:rPr lang="en-US" sz="2474" spc="284" dirty="0" err="1">
                <a:solidFill>
                  <a:srgbClr val="365679"/>
                </a:solidFill>
                <a:latin typeface="Poppins"/>
                <a:ea typeface="Poppins"/>
                <a:cs typeface="Poppins"/>
                <a:sym typeface="Poppins"/>
              </a:rPr>
              <a:t>forskellige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opgaver</a:t>
            </a:r>
            <a:r>
              <a:rPr lang="en-US" sz="2474" spc="284" dirty="0">
                <a:solidFill>
                  <a:srgbClr val="365679"/>
                </a:solidFill>
                <a:latin typeface="Poppins"/>
                <a:ea typeface="Poppins"/>
                <a:cs typeface="Poppins"/>
                <a:sym typeface="Poppins"/>
              </a:rPr>
              <a:t>, der er </a:t>
            </a:r>
            <a:r>
              <a:rPr lang="en-US" sz="2474" spc="284" dirty="0" err="1">
                <a:solidFill>
                  <a:srgbClr val="365679"/>
                </a:solidFill>
                <a:latin typeface="Poppins"/>
                <a:ea typeface="Poppins"/>
                <a:cs typeface="Poppins"/>
                <a:sym typeface="Poppins"/>
              </a:rPr>
              <a:t>forbundet</a:t>
            </a:r>
            <a:r>
              <a:rPr lang="en-US" sz="2474" spc="284" dirty="0">
                <a:solidFill>
                  <a:srgbClr val="365679"/>
                </a:solidFill>
                <a:latin typeface="Poppins"/>
                <a:ea typeface="Poppins"/>
                <a:cs typeface="Poppins"/>
                <a:sym typeface="Poppins"/>
              </a:rPr>
              <a:t> med at </a:t>
            </a:r>
            <a:r>
              <a:rPr lang="en-US" sz="2474" spc="284" dirty="0" err="1">
                <a:solidFill>
                  <a:srgbClr val="365679"/>
                </a:solidFill>
                <a:latin typeface="Poppins"/>
                <a:ea typeface="Poppins"/>
                <a:cs typeface="Poppins"/>
                <a:sym typeface="Poppins"/>
              </a:rPr>
              <a:t>administrere</a:t>
            </a:r>
            <a:r>
              <a:rPr lang="en-US" sz="2474" spc="284" dirty="0">
                <a:solidFill>
                  <a:srgbClr val="365679"/>
                </a:solidFill>
                <a:latin typeface="Poppins"/>
                <a:ea typeface="Poppins"/>
                <a:cs typeface="Poppins"/>
                <a:sym typeface="Poppins"/>
              </a:rPr>
              <a:t> et </a:t>
            </a:r>
            <a:r>
              <a:rPr lang="en-US" sz="2474" spc="284" dirty="0" err="1">
                <a:solidFill>
                  <a:srgbClr val="365679"/>
                </a:solidFill>
                <a:latin typeface="Poppins"/>
                <a:ea typeface="Poppins"/>
                <a:cs typeface="Poppins"/>
                <a:sym typeface="Poppins"/>
              </a:rPr>
              <a:t>mentorprogram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fra</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rekruttering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uddannelse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støtte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evaluering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Gennem</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detaljerede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afsnit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sigter</a:t>
            </a:r>
            <a:r>
              <a:rPr lang="en-US" sz="2474" spc="284" dirty="0">
                <a:solidFill>
                  <a:srgbClr val="365679"/>
                </a:solidFill>
                <a:latin typeface="Poppins"/>
                <a:ea typeface="Poppins"/>
                <a:cs typeface="Poppins"/>
                <a:sym typeface="Poppins"/>
              </a:rPr>
              <a:t> den </a:t>
            </a:r>
            <a:r>
              <a:rPr lang="en-US" sz="2474" spc="284" dirty="0" err="1">
                <a:solidFill>
                  <a:srgbClr val="365679"/>
                </a:solidFill>
                <a:latin typeface="Poppins"/>
                <a:ea typeface="Poppins"/>
                <a:cs typeface="Poppins"/>
                <a:sym typeface="Poppins"/>
              </a:rPr>
              <a:t>asynkrone</a:t>
            </a:r>
            <a:r>
              <a:rPr lang="en-US" sz="2474" spc="284" dirty="0">
                <a:solidFill>
                  <a:srgbClr val="365679"/>
                </a:solidFill>
                <a:latin typeface="Poppins"/>
                <a:ea typeface="Poppins"/>
                <a:cs typeface="Poppins"/>
                <a:sym typeface="Poppins"/>
              </a:rPr>
              <a:t> del mod at </a:t>
            </a:r>
            <a:r>
              <a:rPr lang="en-US" sz="2474" spc="284" dirty="0" err="1">
                <a:solidFill>
                  <a:srgbClr val="365679"/>
                </a:solidFill>
                <a:latin typeface="Poppins"/>
                <a:ea typeface="Poppins"/>
                <a:cs typeface="Poppins"/>
                <a:sym typeface="Poppins"/>
              </a:rPr>
              <a:t>udstyre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eleverne</a:t>
            </a:r>
            <a:r>
              <a:rPr lang="en-US" sz="2474" spc="284" dirty="0">
                <a:solidFill>
                  <a:srgbClr val="365679"/>
                </a:solidFill>
                <a:latin typeface="Poppins"/>
                <a:ea typeface="Poppins"/>
                <a:cs typeface="Poppins"/>
                <a:sym typeface="Poppins"/>
              </a:rPr>
              <a:t> med den </a:t>
            </a:r>
            <a:r>
              <a:rPr lang="en-US" sz="2474" spc="284" dirty="0" err="1">
                <a:solidFill>
                  <a:srgbClr val="365679"/>
                </a:solidFill>
                <a:latin typeface="Poppins"/>
                <a:ea typeface="Poppins"/>
                <a:cs typeface="Poppins"/>
                <a:sym typeface="Poppins"/>
              </a:rPr>
              <a:t>viden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de </a:t>
            </a:r>
            <a:r>
              <a:rPr lang="en-US" sz="2474" spc="284" dirty="0" err="1">
                <a:solidFill>
                  <a:srgbClr val="365679"/>
                </a:solidFill>
                <a:latin typeface="Poppins"/>
                <a:ea typeface="Poppins"/>
                <a:cs typeface="Poppins"/>
                <a:sym typeface="Poppins"/>
              </a:rPr>
              <a:t>færdigheder</a:t>
            </a:r>
            <a:r>
              <a:rPr lang="en-US" sz="2474" spc="284" dirty="0">
                <a:solidFill>
                  <a:srgbClr val="365679"/>
                </a:solidFill>
                <a:latin typeface="Poppins"/>
                <a:ea typeface="Poppins"/>
                <a:cs typeface="Poppins"/>
                <a:sym typeface="Poppins"/>
              </a:rPr>
              <a:t>, der er </a:t>
            </a:r>
            <a:r>
              <a:rPr lang="en-US" sz="2474" spc="284" dirty="0" err="1">
                <a:solidFill>
                  <a:srgbClr val="365679"/>
                </a:solidFill>
                <a:latin typeface="Poppins"/>
                <a:ea typeface="Poppins"/>
                <a:cs typeface="Poppins"/>
                <a:sym typeface="Poppins"/>
              </a:rPr>
              <a:t>nødvendige</a:t>
            </a:r>
            <a:r>
              <a:rPr lang="en-US" sz="2474" spc="284" dirty="0">
                <a:solidFill>
                  <a:srgbClr val="365679"/>
                </a:solidFill>
                <a:latin typeface="Poppins"/>
                <a:ea typeface="Poppins"/>
                <a:cs typeface="Poppins"/>
                <a:sym typeface="Poppins"/>
              </a:rPr>
              <a:t> for </a:t>
            </a:r>
            <a:r>
              <a:rPr lang="en-US" sz="2474" spc="284" dirty="0" err="1">
                <a:solidFill>
                  <a:srgbClr val="365679"/>
                </a:solidFill>
                <a:latin typeface="Poppins"/>
                <a:ea typeface="Poppins"/>
                <a:cs typeface="Poppins"/>
                <a:sym typeface="Poppins"/>
              </a:rPr>
              <a:t>effektivt</a:t>
            </a:r>
            <a:r>
              <a:rPr lang="en-US" sz="2474" spc="284" dirty="0">
                <a:solidFill>
                  <a:srgbClr val="365679"/>
                </a:solidFill>
                <a:latin typeface="Poppins"/>
                <a:ea typeface="Poppins"/>
                <a:cs typeface="Poppins"/>
                <a:sym typeface="Poppins"/>
              </a:rPr>
              <a:t> at </a:t>
            </a:r>
            <a:r>
              <a:rPr lang="en-US" sz="2474" spc="284" dirty="0" err="1">
                <a:solidFill>
                  <a:srgbClr val="365679"/>
                </a:solidFill>
                <a:latin typeface="Poppins"/>
                <a:ea typeface="Poppins"/>
                <a:cs typeface="Poppins"/>
                <a:sym typeface="Poppins"/>
              </a:rPr>
              <a:t>koordinere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mentorprogrammer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hvilket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sikrer</a:t>
            </a:r>
            <a:r>
              <a:rPr lang="en-US" sz="2474" spc="284" dirty="0">
                <a:solidFill>
                  <a:srgbClr val="365679"/>
                </a:solidFill>
                <a:latin typeface="Poppins"/>
                <a:ea typeface="Poppins"/>
                <a:cs typeface="Poppins"/>
                <a:sym typeface="Poppins"/>
              </a:rPr>
              <a:t>, at de </a:t>
            </a:r>
            <a:r>
              <a:rPr lang="en-US" sz="2474" spc="284" dirty="0" err="1">
                <a:solidFill>
                  <a:srgbClr val="365679"/>
                </a:solidFill>
                <a:latin typeface="Poppins"/>
                <a:ea typeface="Poppins"/>
                <a:cs typeface="Poppins"/>
                <a:sym typeface="Poppins"/>
              </a:rPr>
              <a:t>kan</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fremme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støttende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relationer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forbedre</a:t>
            </a:r>
            <a:r>
              <a:rPr lang="en-US" sz="2474" spc="284" dirty="0">
                <a:solidFill>
                  <a:srgbClr val="365679"/>
                </a:solidFill>
                <a:latin typeface="Poppins"/>
                <a:ea typeface="Poppins"/>
                <a:cs typeface="Poppins"/>
                <a:sym typeface="Poppins"/>
              </a:rPr>
              <a:t> den </a:t>
            </a:r>
            <a:r>
              <a:rPr lang="en-US" sz="2474" spc="284" dirty="0" err="1">
                <a:solidFill>
                  <a:srgbClr val="365679"/>
                </a:solidFill>
                <a:latin typeface="Poppins"/>
                <a:ea typeface="Poppins"/>
                <a:cs typeface="Poppins"/>
                <a:sym typeface="Poppins"/>
              </a:rPr>
              <a:t>faglige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udvikling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forbedre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organisationens</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effektivitet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Derudover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casestudier</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fra</a:t>
            </a:r>
            <a:r>
              <a:rPr lang="en-US" sz="2474" spc="284" dirty="0">
                <a:solidFill>
                  <a:srgbClr val="365679"/>
                </a:solidFill>
                <a:latin typeface="Poppins"/>
                <a:ea typeface="Poppins"/>
                <a:cs typeface="Poppins"/>
                <a:sym typeface="Poppins"/>
              </a:rPr>
              <a:t> det </a:t>
            </a:r>
            <a:r>
              <a:rPr lang="en-US" sz="2474" spc="284" dirty="0" err="1">
                <a:solidFill>
                  <a:srgbClr val="365679"/>
                </a:solidFill>
                <a:latin typeface="Poppins"/>
                <a:ea typeface="Poppins"/>
                <a:cs typeface="Poppins"/>
                <a:sym typeface="Poppins"/>
              </a:rPr>
              <a:t>virkelige</a:t>
            </a:r>
            <a:r>
              <a:rPr lang="en-US" sz="2474" spc="284" dirty="0">
                <a:solidFill>
                  <a:srgbClr val="365679"/>
                </a:solidFill>
                <a:latin typeface="Poppins"/>
                <a:ea typeface="Poppins"/>
                <a:cs typeface="Poppins"/>
                <a:sym typeface="Poppins"/>
              </a:rPr>
              <a:t> liv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praktisk</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vejledning</a:t>
            </a:r>
            <a:r>
              <a:rPr lang="en-US" sz="2474" spc="284" dirty="0">
                <a:solidFill>
                  <a:srgbClr val="365679"/>
                </a:solidFill>
                <a:latin typeface="Poppins"/>
                <a:ea typeface="Poppins"/>
                <a:cs typeface="Poppins"/>
                <a:sym typeface="Poppins"/>
              </a:rPr>
              <a:t> i at </a:t>
            </a:r>
            <a:r>
              <a:rPr lang="en-US" sz="2474" spc="284" dirty="0" err="1">
                <a:solidFill>
                  <a:srgbClr val="365679"/>
                </a:solidFill>
                <a:latin typeface="Poppins"/>
                <a:ea typeface="Poppins"/>
                <a:cs typeface="Poppins"/>
                <a:sym typeface="Poppins"/>
              </a:rPr>
              <a:t>opbygge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tillid</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opmuntre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til</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gruppediskussioner</a:t>
            </a:r>
            <a:r>
              <a:rPr lang="en-US" sz="2474" spc="284" dirty="0">
                <a:solidFill>
                  <a:srgbClr val="365679"/>
                </a:solidFill>
                <a:latin typeface="Poppins"/>
                <a:ea typeface="Poppins"/>
                <a:cs typeface="Poppins"/>
                <a:sym typeface="Poppins"/>
              </a:rPr>
              <a:t> give </a:t>
            </a:r>
            <a:r>
              <a:rPr lang="en-US" sz="2474" spc="284" dirty="0" err="1">
                <a:solidFill>
                  <a:srgbClr val="365679"/>
                </a:solidFill>
                <a:latin typeface="Poppins"/>
                <a:ea typeface="Poppins"/>
                <a:cs typeface="Poppins"/>
                <a:sym typeface="Poppins"/>
              </a:rPr>
              <a:t>værdifuld</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indsigt</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og</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brugbare</a:t>
            </a:r>
            <a:r>
              <a:rPr lang="en-US" sz="2474" spc="284" dirty="0">
                <a:solidFill>
                  <a:srgbClr val="365679"/>
                </a:solidFill>
                <a:latin typeface="Poppins"/>
                <a:ea typeface="Poppins"/>
                <a:cs typeface="Poppins"/>
                <a:sym typeface="Poppins"/>
              </a:rPr>
              <a:t> </a:t>
            </a:r>
            <a:r>
              <a:rPr lang="en-US" sz="2474" spc="284" dirty="0" err="1">
                <a:solidFill>
                  <a:srgbClr val="365679"/>
                </a:solidFill>
                <a:latin typeface="Poppins"/>
                <a:ea typeface="Poppins"/>
                <a:cs typeface="Poppins"/>
                <a:sym typeface="Poppins"/>
              </a:rPr>
              <a:t>strategier</a:t>
            </a:r>
            <a:r>
              <a:rPr lang="en-US" sz="2474" spc="284" dirty="0">
                <a:solidFill>
                  <a:srgbClr val="365679"/>
                </a:solidFill>
                <a:latin typeface="Poppins"/>
                <a:ea typeface="Poppins"/>
                <a:cs typeface="Poppins"/>
                <a:sym typeface="Poppins"/>
              </a:rPr>
              <a:t>. </a:t>
            </a: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txBody>
          <a:bodyPr/>
          <a:lstStyle/>
          <a:p>
            <a:endParaRPr lang="da-DK"/>
          </a:p>
        </p:txBody>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txBody>
          <a:bodyPr/>
          <a:lstStyle/>
          <a:p>
            <a:endParaRPr lang="da-DK"/>
          </a:p>
        </p:txBody>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txBody>
          <a:bodyPr/>
          <a:lstStyle/>
          <a:p>
            <a:endParaRPr lang="da-DK"/>
          </a:p>
        </p:txBody>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a-DK"/>
          </a:p>
        </p:txBody>
      </p:sp>
      <p:sp>
        <p:nvSpPr>
          <p:cNvPr id="9" name="TextBox 9"/>
          <p:cNvSpPr txBox="1"/>
          <p:nvPr/>
        </p:nvSpPr>
        <p:spPr>
          <a:xfrm>
            <a:off x="5714558" y="791939"/>
            <a:ext cx="5520150"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ASYNKRON DEL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96D730E271E8F4DA956E400259CAAFD" ma:contentTypeVersion="14" ma:contentTypeDescription="Opret et nyt dokument." ma:contentTypeScope="" ma:versionID="17dab73011247f2cce3fa2837ebf578c">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ef2a580f6705f3f11c66da40eb6cff5b"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2AA33-2A71-440A-B66C-C0F23BC091B5}">
  <ds:schemaRefs>
    <ds:schemaRef ds:uri="http://schemas.microsoft.com/sharepoint/v3/contenttype/forms"/>
  </ds:schemaRefs>
</ds:datastoreItem>
</file>

<file path=customXml/itemProps2.xml><?xml version="1.0" encoding="utf-8"?>
<ds:datastoreItem xmlns:ds="http://schemas.openxmlformats.org/officeDocument/2006/customXml" ds:itemID="{BF65CD5C-F239-4EC7-A86C-5B9C17BC5416}">
  <ds:schemaRefs>
    <ds:schemaRef ds:uri="http://schemas.microsoft.com/office/2006/metadata/properties"/>
    <ds:schemaRef ds:uri="http://schemas.microsoft.com/office/infopath/2007/PartnerControls"/>
    <ds:schemaRef ds:uri="ad13fdc3-0444-4f55-897d-bd2b52edf2ee"/>
    <ds:schemaRef ds:uri="0bd02c47-7657-498f-a2be-d7ff3ac03674"/>
  </ds:schemaRefs>
</ds:datastoreItem>
</file>

<file path=customXml/itemProps3.xml><?xml version="1.0" encoding="utf-8"?>
<ds:datastoreItem xmlns:ds="http://schemas.openxmlformats.org/officeDocument/2006/customXml" ds:itemID="{58AB5F66-10BA-401D-9EF6-9B872870C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02c47-7657-498f-a2be-d7ff3ac03674"/>
    <ds:schemaRef ds:uri="ad13fdc3-0444-4f55-897d-bd2b52edf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2057</Words>
  <Application>Microsoft Office PowerPoint</Application>
  <PresentationFormat>Brugerdefineret</PresentationFormat>
  <Paragraphs>155</Paragraphs>
  <Slides>30</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30</vt:i4>
      </vt:variant>
    </vt:vector>
  </HeadingPairs>
  <TitlesOfParts>
    <vt:vector size="39" baseType="lpstr">
      <vt:lpstr>Arial</vt:lpstr>
      <vt:lpstr>Helios Extended</vt:lpstr>
      <vt:lpstr>Calibri</vt:lpstr>
      <vt:lpstr>Helios Extended Bold</vt:lpstr>
      <vt:lpstr>Poppins Bold</vt:lpstr>
      <vt:lpstr>Archivo Black</vt:lpstr>
      <vt:lpstr>League Spartan</vt:lpstr>
      <vt:lpstr>Poppins</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WP4 M1 Synchronous session</dc:title>
  <dc:creator>Søren Gregersen</dc:creator>
  <cp:keywords>, docId:02B4EEF72A0835F420DE1B228FCAAFE9</cp:keywords>
  <cp:lastModifiedBy>Søren Gregersen</cp:lastModifiedBy>
  <cp:revision>5</cp:revision>
  <dcterms:created xsi:type="dcterms:W3CDTF">2006-08-16T00:00:00Z</dcterms:created>
  <dcterms:modified xsi:type="dcterms:W3CDTF">2024-10-14T11:19:35Z</dcterms:modified>
  <dc:identifier>DAGJ4VnVQWY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