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x="18288000" cy="10287000"/>
  <p:notesSz cx="6858000" cy="9144000"/>
  <p:embeddedFontLst>
    <p:embeddedFont>
      <p:font typeface="Archivo Black" panose="020B0604020202020204" charset="0"/>
      <p:regular r:id="rId35"/>
    </p:embeddedFont>
    <p:embeddedFont>
      <p:font typeface="Helios Extended" panose="020B0604020202020204" charset="0"/>
      <p:regular r:id="rId36"/>
    </p:embeddedFont>
    <p:embeddedFont>
      <p:font typeface="Helios Extended Bold" panose="020B0604020202020204" charset="0"/>
      <p:regular r:id="rId37"/>
    </p:embeddedFont>
    <p:embeddedFont>
      <p:font typeface="League Spartan" panose="020B0604020202020204" charset="0"/>
      <p:regular r:id="rId38"/>
    </p:embeddedFont>
    <p:embeddedFont>
      <p:font typeface="Poppins" panose="00000500000000000000" pitchFamily="2" charset="0"/>
      <p:regular r:id="rId39"/>
      <p:bold r:id="rId40"/>
      <p:italic r:id="rId41"/>
      <p:boldItalic r:id="rId42"/>
    </p:embeddedFont>
    <p:embeddedFont>
      <p:font typeface="Poppins Bold" panose="00000800000000000000" charset="0"/>
      <p:regular r:id="rId43"/>
      <p:bold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FF607E-4F58-70C7-E98C-CA331C0BB9F5}" v="1" dt="2024-09-30T10:34:49.5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483"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8.fntdata"/><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Faceți clic pentru a edita stilul titlului principal</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Faceți clic pentru a edita stilurile textului principal</a:t>
            </a:r>
          </a:p>
          <a:p>
            <a:pPr lvl="1"/>
            <a:r>
              <a:rPr lang="en-US"/>
              <a:t>Al doilea nivel</a:t>
            </a:r>
          </a:p>
          <a:p>
            <a:pPr lvl="2"/>
            <a:r>
              <a:rPr lang="en-US"/>
              <a:t>Al treilea nivel</a:t>
            </a:r>
          </a:p>
          <a:p>
            <a:pPr lvl="3"/>
            <a:r>
              <a:rPr lang="en-US"/>
              <a:t>Al patrulea nivel</a:t>
            </a:r>
          </a:p>
          <a:p>
            <a:pPr lvl="4"/>
            <a:r>
              <a:rPr lang="en-US"/>
              <a:t>Al cincilea nivel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9/27/2025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sv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2.sv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sv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2.sv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2.sv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sv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svg"/><Relationship Id="rId7"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svg"/><Relationship Id="rId7"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8.svg"/><Relationship Id="rId4" Type="http://schemas.openxmlformats.org/officeDocument/2006/relationships/image" Target="../media/image3.png"/><Relationship Id="rId9" Type="http://schemas.openxmlformats.org/officeDocument/2006/relationships/image" Target="../media/image27.png"/></Relationships>
</file>

<file path=ppt/slides/_rels/slide18.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svg"/><Relationship Id="rId7"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svg"/><Relationship Id="rId7"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svg"/><Relationship Id="rId7"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2.svg"/><Relationship Id="rId7"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2.svg"/><Relationship Id="rId7"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2.svg"/><Relationship Id="rId7"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2.svg"/><Relationship Id="rId7"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faengselsforbundet.dk" TargetMode="External"/><Relationship Id="rId7" Type="http://schemas.openxmlformats.org/officeDocument/2006/relationships/image" Target="../media/image9.png"/><Relationship Id="rId12" Type="http://schemas.openxmlformats.org/officeDocument/2006/relationships/image" Target="../media/image44.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43.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faengselsforbundet.dk" TargetMode="External"/><Relationship Id="rId7" Type="http://schemas.openxmlformats.org/officeDocument/2006/relationships/image" Target="../media/image9.png"/><Relationship Id="rId12" Type="http://schemas.openxmlformats.org/officeDocument/2006/relationships/image" Target="../media/image46.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45.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faengselsforbundet.dk" TargetMode="External"/><Relationship Id="rId7" Type="http://schemas.openxmlformats.org/officeDocument/2006/relationships/image" Target="../media/image9.png"/><Relationship Id="rId12" Type="http://schemas.openxmlformats.org/officeDocument/2006/relationships/image" Target="../media/image48.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47.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5.png"/></Relationships>
</file>

<file path=ppt/slides/_rels/slide2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faengselsforbundet.dk" TargetMode="External"/><Relationship Id="rId7" Type="http://schemas.openxmlformats.org/officeDocument/2006/relationships/image" Target="../media/image9.png"/><Relationship Id="rId12" Type="http://schemas.openxmlformats.org/officeDocument/2006/relationships/image" Target="../media/image50.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49.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5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51.png"/><Relationship Id="rId5" Type="http://schemas.openxmlformats.org/officeDocument/2006/relationships/image" Target="../media/image6.png"/><Relationship Id="rId10" Type="http://schemas.openxmlformats.org/officeDocument/2006/relationships/image" Target="../media/image5.png"/><Relationship Id="rId4" Type="http://schemas.openxmlformats.org/officeDocument/2006/relationships/hyperlink" Target="https://faengselsforbundet.dk" TargetMode="External"/><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png"/><Relationship Id="rId5" Type="http://schemas.openxmlformats.org/officeDocument/2006/relationships/image" Target="../media/image6.png"/><Relationship Id="rId10" Type="http://schemas.openxmlformats.org/officeDocument/2006/relationships/image" Target="../media/image5.png"/><Relationship Id="rId4" Type="http://schemas.openxmlformats.org/officeDocument/2006/relationships/hyperlink" Target="https://faengselsforbundet.dk" TargetMode="Externa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faengselsforbundet.dk" TargetMode="External"/><Relationship Id="rId7" Type="http://schemas.openxmlformats.org/officeDocument/2006/relationships/image" Target="../media/image9.png"/><Relationship Id="rId12" Type="http://schemas.openxmlformats.org/officeDocument/2006/relationships/image" Target="../media/image2.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png"/><Relationship Id="rId3" Type="http://schemas.openxmlformats.org/officeDocument/2006/relationships/hyperlink" Target="https://faengselsforbundet.dk" TargetMode="External"/><Relationship Id="rId7" Type="http://schemas.openxmlformats.org/officeDocument/2006/relationships/image" Target="../media/image9.png"/><Relationship Id="rId12" Type="http://schemas.openxmlformats.org/officeDocument/2006/relationships/image" Target="../media/image12.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5.png"/><Relationship Id="rId14" Type="http://schemas.openxmlformats.org/officeDocument/2006/relationships/image" Target="../media/image2.sv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png"/><Relationship Id="rId3" Type="http://schemas.openxmlformats.org/officeDocument/2006/relationships/hyperlink" Target="https://faengselsforbundet.dk" TargetMode="External"/><Relationship Id="rId7" Type="http://schemas.openxmlformats.org/officeDocument/2006/relationships/image" Target="../media/image9.png"/><Relationship Id="rId12" Type="http://schemas.openxmlformats.org/officeDocument/2006/relationships/image" Target="../media/image12.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5.png"/><Relationship Id="rId1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F6FA"/>
        </a:solidFill>
        <a:effectLst/>
      </p:bgPr>
    </p:bg>
    <p:spTree>
      <p:nvGrpSpPr>
        <p:cNvPr id="1" name=""/>
        <p:cNvGrpSpPr/>
        <p:nvPr/>
      </p:nvGrpSpPr>
      <p:grpSpPr>
        <a:xfrm>
          <a:off x="0" y="0"/>
          <a:ext cx="0" cy="0"/>
          <a:chOff x="0" y="0"/>
          <a:chExt cx="0" cy="0"/>
        </a:xfrm>
      </p:grpSpPr>
      <p:sp>
        <p:nvSpPr>
          <p:cNvPr id="2" name="TextBox 2"/>
          <p:cNvSpPr txBox="1"/>
          <p:nvPr/>
        </p:nvSpPr>
        <p:spPr>
          <a:xfrm>
            <a:off x="2984223" y="1342734"/>
            <a:ext cx="11876564" cy="2509456"/>
          </a:xfrm>
          <a:prstGeom prst="rect">
            <a:avLst/>
          </a:prstGeom>
        </p:spPr>
        <p:txBody>
          <a:bodyPr lIns="0" tIns="0" rIns="0" bIns="0" rtlCol="0" anchor="t">
            <a:spAutoFit/>
          </a:bodyPr>
          <a:lstStyle/>
          <a:p>
            <a:pPr algn="ctr">
              <a:lnSpc>
                <a:spcPts val="10081"/>
              </a:lnSpc>
            </a:pPr>
            <a:r>
              <a:rPr lang="en-US" sz="7201" spc="828" dirty="0">
                <a:solidFill>
                  <a:srgbClr val="365679"/>
                </a:solidFill>
                <a:latin typeface="League Spartan"/>
                <a:ea typeface="League Spartan"/>
                <a:cs typeface="League Spartan"/>
                <a:sym typeface="League Spartan"/>
              </a:rPr>
              <a:t>BAZELE MENTORATULUI</a:t>
            </a:r>
          </a:p>
        </p:txBody>
      </p:sp>
      <p:sp>
        <p:nvSpPr>
          <p:cNvPr id="3" name="Freeform 3"/>
          <p:cNvSpPr/>
          <p:nvPr/>
        </p:nvSpPr>
        <p:spPr>
          <a:xfrm rot="5400000">
            <a:off x="-1705353" y="1578863"/>
            <a:ext cx="6268440" cy="3110713"/>
          </a:xfrm>
          <a:custGeom>
            <a:avLst/>
            <a:gdLst/>
            <a:ahLst/>
            <a:cxnLst/>
            <a:rect l="l" t="t" r="r" b="b"/>
            <a:pathLst>
              <a:path w="6268440" h="3110713">
                <a:moveTo>
                  <a:pt x="0" y="0"/>
                </a:moveTo>
                <a:lnTo>
                  <a:pt x="6268440" y="0"/>
                </a:lnTo>
                <a:lnTo>
                  <a:pt x="6268440" y="3110714"/>
                </a:lnTo>
                <a:lnTo>
                  <a:pt x="0" y="31107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5408178" y="-1975"/>
            <a:ext cx="8115300" cy="1559557"/>
          </a:xfrm>
          <a:prstGeom prst="rect">
            <a:avLst/>
          </a:prstGeom>
        </p:spPr>
        <p:txBody>
          <a:bodyPr lIns="0" tIns="0" rIns="0" bIns="0" rtlCol="0" anchor="t">
            <a:spAutoFit/>
          </a:bodyPr>
          <a:lstStyle/>
          <a:p>
            <a:pPr algn="ctr">
              <a:lnSpc>
                <a:spcPts val="12740"/>
              </a:lnSpc>
            </a:pPr>
            <a:r>
              <a:rPr lang="en-US" sz="9100" spc="455" dirty="0">
                <a:solidFill>
                  <a:srgbClr val="0B1320"/>
                </a:solidFill>
                <a:latin typeface="League Spartan"/>
                <a:ea typeface="League Spartan"/>
                <a:cs typeface="League Spartan"/>
                <a:sym typeface="League Spartan"/>
              </a:rPr>
              <a:t>MODULUL I </a:t>
            </a:r>
          </a:p>
        </p:txBody>
      </p:sp>
      <p:sp>
        <p:nvSpPr>
          <p:cNvPr id="5" name="TextBox 5"/>
          <p:cNvSpPr txBox="1"/>
          <p:nvPr/>
        </p:nvSpPr>
        <p:spPr>
          <a:xfrm>
            <a:off x="6856477" y="7888452"/>
            <a:ext cx="4575045" cy="441325"/>
          </a:xfrm>
          <a:prstGeom prst="rect">
            <a:avLst/>
          </a:prstGeom>
        </p:spPr>
        <p:txBody>
          <a:bodyPr lIns="0" tIns="0" rIns="0" bIns="0" rtlCol="0" anchor="t">
            <a:spAutoFit/>
          </a:bodyPr>
          <a:lstStyle/>
          <a:p>
            <a:pPr algn="ctr">
              <a:lnSpc>
                <a:spcPts val="3499"/>
              </a:lnSpc>
            </a:pPr>
            <a:r>
              <a:rPr lang="en-US" sz="2499">
                <a:solidFill>
                  <a:srgbClr val="0B1320"/>
                </a:solidFill>
                <a:latin typeface="Helios Extended"/>
                <a:ea typeface="Helios Extended"/>
                <a:cs typeface="Helios Extended"/>
                <a:sym typeface="Helios Extended"/>
              </a:rPr>
              <a:t> https://m4pris-project.eu/</a:t>
            </a:r>
          </a:p>
        </p:txBody>
      </p:sp>
      <p:sp>
        <p:nvSpPr>
          <p:cNvPr id="6" name="Freeform 6"/>
          <p:cNvSpPr/>
          <p:nvPr/>
        </p:nvSpPr>
        <p:spPr>
          <a:xfrm>
            <a:off x="7778610" y="4121832"/>
            <a:ext cx="2585702" cy="3538969"/>
          </a:xfrm>
          <a:custGeom>
            <a:avLst/>
            <a:gdLst/>
            <a:ahLst/>
            <a:cxnLst/>
            <a:rect l="l" t="t" r="r" b="b"/>
            <a:pathLst>
              <a:path w="2585702" h="3538969">
                <a:moveTo>
                  <a:pt x="0" y="0"/>
                </a:moveTo>
                <a:lnTo>
                  <a:pt x="2585702" y="0"/>
                </a:lnTo>
                <a:lnTo>
                  <a:pt x="2585702" y="3538968"/>
                </a:lnTo>
                <a:lnTo>
                  <a:pt x="0" y="3538968"/>
                </a:lnTo>
                <a:lnTo>
                  <a:pt x="0" y="0"/>
                </a:lnTo>
                <a:close/>
              </a:path>
            </a:pathLst>
          </a:custGeom>
          <a:blipFill>
            <a:blip r:embed="rId4"/>
            <a:stretch>
              <a:fillRect l="-66611" t="-44689" r="-68496" b="-27089"/>
            </a:stretch>
          </a:blipFill>
        </p:spPr>
      </p:sp>
      <p:sp>
        <p:nvSpPr>
          <p:cNvPr id="7" name="Freeform 7"/>
          <p:cNvSpPr/>
          <p:nvPr/>
        </p:nvSpPr>
        <p:spPr>
          <a:xfrm>
            <a:off x="8104698" y="8442847"/>
            <a:ext cx="1635613" cy="1630906"/>
          </a:xfrm>
          <a:custGeom>
            <a:avLst/>
            <a:gdLst/>
            <a:ahLst/>
            <a:cxnLst/>
            <a:rect l="l" t="t" r="r" b="b"/>
            <a:pathLst>
              <a:path w="1635613" h="1630906">
                <a:moveTo>
                  <a:pt x="0" y="0"/>
                </a:moveTo>
                <a:lnTo>
                  <a:pt x="1635614" y="0"/>
                </a:lnTo>
                <a:lnTo>
                  <a:pt x="1635614" y="1630906"/>
                </a:lnTo>
                <a:lnTo>
                  <a:pt x="0" y="1630906"/>
                </a:lnTo>
                <a:lnTo>
                  <a:pt x="0" y="0"/>
                </a:lnTo>
                <a:close/>
              </a:path>
            </a:pathLst>
          </a:custGeom>
          <a:blipFill>
            <a:blip r:embed="rId5"/>
            <a:stretch>
              <a:fillRect/>
            </a:stretch>
          </a:blipFill>
        </p:spPr>
      </p:sp>
      <p:sp>
        <p:nvSpPr>
          <p:cNvPr id="8" name="AutoShape 8"/>
          <p:cNvSpPr/>
          <p:nvPr/>
        </p:nvSpPr>
        <p:spPr>
          <a:xfrm flipV="1">
            <a:off x="14500306" y="8998396"/>
            <a:ext cx="0" cy="1257427"/>
          </a:xfrm>
          <a:prstGeom prst="line">
            <a:avLst/>
          </a:prstGeom>
          <a:ln w="38100" cap="flat">
            <a:solidFill>
              <a:srgbClr val="081835"/>
            </a:solidFill>
            <a:prstDash val="solid"/>
            <a:headEnd type="none" w="sm" len="sm"/>
            <a:tailEnd type="none" w="sm" len="sm"/>
          </a:ln>
        </p:spPr>
      </p:sp>
      <p:sp>
        <p:nvSpPr>
          <p:cNvPr id="9" name="Freeform 9"/>
          <p:cNvSpPr/>
          <p:nvPr/>
        </p:nvSpPr>
        <p:spPr>
          <a:xfrm>
            <a:off x="14860787" y="9502906"/>
            <a:ext cx="3242488" cy="686547"/>
          </a:xfrm>
          <a:custGeom>
            <a:avLst/>
            <a:gdLst/>
            <a:ahLst/>
            <a:cxnLst/>
            <a:rect l="l" t="t" r="r" b="b"/>
            <a:pathLst>
              <a:path w="3242488" h="686547">
                <a:moveTo>
                  <a:pt x="0" y="0"/>
                </a:moveTo>
                <a:lnTo>
                  <a:pt x="3242488" y="0"/>
                </a:lnTo>
                <a:lnTo>
                  <a:pt x="3242488" y="686547"/>
                </a:lnTo>
                <a:lnTo>
                  <a:pt x="0" y="686547"/>
                </a:lnTo>
                <a:lnTo>
                  <a:pt x="0" y="0"/>
                </a:lnTo>
                <a:close/>
              </a:path>
            </a:pathLst>
          </a:custGeom>
          <a:blipFill>
            <a:blip r:embed="rId6"/>
            <a:stretch>
              <a:fillRect/>
            </a:stretch>
          </a:blipFill>
        </p:spPr>
      </p:sp>
      <p:sp>
        <p:nvSpPr>
          <p:cNvPr id="10" name="Freeform 10"/>
          <p:cNvSpPr/>
          <p:nvPr/>
        </p:nvSpPr>
        <p:spPr>
          <a:xfrm rot="5400000" flipV="1">
            <a:off x="13998559" y="6368184"/>
            <a:ext cx="5663588" cy="2810556"/>
          </a:xfrm>
          <a:custGeom>
            <a:avLst/>
            <a:gdLst/>
            <a:ahLst/>
            <a:cxnLst/>
            <a:rect l="l" t="t" r="r" b="b"/>
            <a:pathLst>
              <a:path w="5663588" h="2810556">
                <a:moveTo>
                  <a:pt x="0" y="2810556"/>
                </a:moveTo>
                <a:lnTo>
                  <a:pt x="5663588" y="2810556"/>
                </a:lnTo>
                <a:lnTo>
                  <a:pt x="5663588" y="0"/>
                </a:lnTo>
                <a:lnTo>
                  <a:pt x="0" y="0"/>
                </a:lnTo>
                <a:lnTo>
                  <a:pt x="0" y="2810556"/>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5400000" flipH="1" flipV="1">
            <a:off x="13998559" y="704596"/>
            <a:ext cx="5663588" cy="2810556"/>
          </a:xfrm>
          <a:custGeom>
            <a:avLst/>
            <a:gdLst/>
            <a:ahLst/>
            <a:cxnLst/>
            <a:rect l="l" t="t" r="r" b="b"/>
            <a:pathLst>
              <a:path w="5663588" h="2810556">
                <a:moveTo>
                  <a:pt x="5663588" y="2810555"/>
                </a:moveTo>
                <a:lnTo>
                  <a:pt x="0" y="2810555"/>
                </a:lnTo>
                <a:lnTo>
                  <a:pt x="0" y="0"/>
                </a:lnTo>
                <a:lnTo>
                  <a:pt x="5663588" y="0"/>
                </a:lnTo>
                <a:lnTo>
                  <a:pt x="5663588" y="2810555"/>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F6FA"/>
        </a:solidFill>
        <a:effectLst/>
      </p:bgPr>
    </p:bg>
    <p:spTree>
      <p:nvGrpSpPr>
        <p:cNvPr id="1" name=""/>
        <p:cNvGrpSpPr/>
        <p:nvPr/>
      </p:nvGrpSpPr>
      <p:grpSpPr>
        <a:xfrm>
          <a:off x="0" y="0"/>
          <a:ext cx="0" cy="0"/>
          <a:chOff x="0" y="0"/>
          <a:chExt cx="0" cy="0"/>
        </a:xfrm>
      </p:grpSpPr>
      <p:sp>
        <p:nvSpPr>
          <p:cNvPr id="2" name="TextBox 2"/>
          <p:cNvSpPr txBox="1"/>
          <p:nvPr/>
        </p:nvSpPr>
        <p:spPr>
          <a:xfrm>
            <a:off x="2667101" y="1731818"/>
            <a:ext cx="7707523" cy="6732612"/>
          </a:xfrm>
          <a:prstGeom prst="rect">
            <a:avLst/>
          </a:prstGeom>
        </p:spPr>
        <p:txBody>
          <a:bodyPr lIns="0" tIns="0" rIns="0" bIns="0" rtlCol="0" anchor="t">
            <a:spAutoFit/>
          </a:bodyPr>
          <a:lstStyle/>
          <a:p>
            <a:pPr algn="l">
              <a:lnSpc>
                <a:spcPts val="3464"/>
              </a:lnSpc>
            </a:pPr>
            <a:r>
              <a:rPr lang="en-US" sz="2474" b="1" spc="284" dirty="0">
                <a:solidFill>
                  <a:srgbClr val="365679"/>
                </a:solidFill>
                <a:latin typeface="Poppins Bold"/>
                <a:ea typeface="Poppins Bold"/>
                <a:cs typeface="Poppins Bold"/>
                <a:sym typeface="Poppins Bold"/>
              </a:rPr>
              <a:t>Rolul vital al coordonatorilor mentori </a:t>
            </a:r>
          </a:p>
          <a:p>
            <a:pPr algn="l">
              <a:lnSpc>
                <a:spcPts val="3464"/>
              </a:lnSpc>
            </a:pPr>
            <a:r>
              <a:rPr lang="en-US" sz="2474" b="1" spc="284" dirty="0">
                <a:solidFill>
                  <a:srgbClr val="365679"/>
                </a:solidFill>
                <a:latin typeface="Poppins Bold"/>
                <a:ea typeface="Poppins Bold"/>
                <a:cs typeface="Poppins Bold"/>
                <a:sym typeface="Poppins Bold"/>
              </a:rPr>
              <a:t>în îmbunătățirea sprijinului acordat personalului penitenciar</a:t>
            </a:r>
          </a:p>
          <a:p>
            <a:pPr marL="342900" indent="-342900">
              <a:lnSpc>
                <a:spcPts val="3464"/>
              </a:lnSpc>
              <a:buFont typeface="Arial" panose="020B0604020202020204" pitchFamily="34" charset="0"/>
              <a:buChar char="•"/>
            </a:pPr>
            <a:r>
              <a:rPr lang="en-US" sz="2474" spc="284" dirty="0">
                <a:solidFill>
                  <a:srgbClr val="365679"/>
                </a:solidFill>
                <a:latin typeface="Poppins" panose="020B0604020202020204" charset="0"/>
                <a:ea typeface="Poppins Bold"/>
                <a:cs typeface="Poppins" panose="020B0604020202020204" charset="0"/>
                <a:sym typeface="Poppins Bold"/>
              </a:rPr>
              <a:t>Rol crucial în implementarea și menținerea programelor de mentorat în mediul penitenciar</a:t>
            </a:r>
          </a:p>
          <a:p>
            <a:pPr marL="342900" indent="-342900">
              <a:lnSpc>
                <a:spcPts val="3464"/>
              </a:lnSpc>
              <a:buFont typeface="Arial" panose="020B0604020202020204" pitchFamily="34" charset="0"/>
              <a:buChar char="•"/>
            </a:pPr>
            <a:r>
              <a:rPr lang="en-US" sz="2474" spc="284" dirty="0">
                <a:solidFill>
                  <a:srgbClr val="365679"/>
                </a:solidFill>
                <a:latin typeface="Poppins" panose="020B0604020202020204" charset="0"/>
                <a:ea typeface="Poppins Bold"/>
                <a:cs typeface="Poppins" panose="020B0604020202020204" charset="0"/>
                <a:sym typeface="Poppins Bold"/>
              </a:rPr>
              <a:t>Acționează ca o verigă de comunicare cheie între mentori, mentorați, conducere și părțile interesate externe</a:t>
            </a:r>
          </a:p>
          <a:p>
            <a:pPr marL="342900" indent="-342900">
              <a:lnSpc>
                <a:spcPts val="3464"/>
              </a:lnSpc>
              <a:buFont typeface="Arial" panose="020B0604020202020204" pitchFamily="34" charset="0"/>
              <a:buChar char="•"/>
            </a:pPr>
            <a:r>
              <a:rPr lang="en-US" sz="2474" spc="284" dirty="0">
                <a:solidFill>
                  <a:srgbClr val="365679"/>
                </a:solidFill>
                <a:latin typeface="Poppins" panose="020B0604020202020204" charset="0"/>
                <a:ea typeface="Poppins Bold"/>
                <a:cs typeface="Poppins" panose="020B0604020202020204" charset="0"/>
                <a:sym typeface="Poppins Bold"/>
              </a:rPr>
              <a:t>Asigură funcționarea eficientă și îmbunătățirea continuă a programului de mentorat</a:t>
            </a:r>
          </a:p>
          <a:p>
            <a:pPr marL="342900" indent="-342900">
              <a:lnSpc>
                <a:spcPts val="3464"/>
              </a:lnSpc>
              <a:buFont typeface="Arial" panose="020B0604020202020204" pitchFamily="34" charset="0"/>
              <a:buChar char="•"/>
            </a:pPr>
            <a:r>
              <a:rPr lang="en-US" sz="2474" spc="284" dirty="0">
                <a:solidFill>
                  <a:srgbClr val="365679"/>
                </a:solidFill>
                <a:latin typeface="Poppins" panose="020B0604020202020204" charset="0"/>
                <a:ea typeface="Poppins Bold"/>
                <a:cs typeface="Poppins" panose="020B0604020202020204" charset="0"/>
                <a:sym typeface="Poppins Bold"/>
              </a:rPr>
              <a:t>Sprijină dezvoltarea profesională și bunăstarea personalului penitenciar</a:t>
            </a:r>
            <a:endParaRPr lang="en-US" sz="2474" spc="284" dirty="0">
              <a:solidFill>
                <a:srgbClr val="365679"/>
              </a:solidFill>
              <a:latin typeface="Poppins" panose="020B0604020202020204" charset="0"/>
              <a:ea typeface="Poppins"/>
              <a:cs typeface="Poppins" panose="020B0604020202020204" charset="0"/>
              <a:sym typeface="Poppins"/>
            </a:endParaRPr>
          </a:p>
        </p:txBody>
      </p:sp>
      <p:sp>
        <p:nvSpPr>
          <p:cNvPr id="3" name="Freeform 3"/>
          <p:cNvSpPr/>
          <p:nvPr/>
        </p:nvSpPr>
        <p:spPr>
          <a:xfrm rot="5400000">
            <a:off x="-1972377" y="1845887"/>
            <a:ext cx="7328582" cy="3636809"/>
          </a:xfrm>
          <a:custGeom>
            <a:avLst/>
            <a:gdLst/>
            <a:ahLst/>
            <a:cxnLst/>
            <a:rect l="l" t="t" r="r" b="b"/>
            <a:pathLst>
              <a:path w="7328582" h="3636809">
                <a:moveTo>
                  <a:pt x="0" y="0"/>
                </a:moveTo>
                <a:lnTo>
                  <a:pt x="7328582" y="0"/>
                </a:lnTo>
                <a:lnTo>
                  <a:pt x="7328582" y="3636809"/>
                </a:lnTo>
                <a:lnTo>
                  <a:pt x="0" y="3636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84949" y="8237547"/>
            <a:ext cx="1687501" cy="1836207"/>
          </a:xfrm>
          <a:custGeom>
            <a:avLst/>
            <a:gdLst/>
            <a:ahLst/>
            <a:cxnLst/>
            <a:rect l="l" t="t" r="r" b="b"/>
            <a:pathLst>
              <a:path w="1687501" h="1836207">
                <a:moveTo>
                  <a:pt x="0" y="0"/>
                </a:moveTo>
                <a:lnTo>
                  <a:pt x="1687502" y="0"/>
                </a:lnTo>
                <a:lnTo>
                  <a:pt x="1687502" y="1836206"/>
                </a:lnTo>
                <a:lnTo>
                  <a:pt x="0" y="1836206"/>
                </a:lnTo>
                <a:lnTo>
                  <a:pt x="0" y="0"/>
                </a:lnTo>
                <a:close/>
              </a:path>
            </a:pathLst>
          </a:custGeom>
          <a:blipFill>
            <a:blip r:embed="rId4"/>
            <a:stretch>
              <a:fillRect l="-66611" t="-56211" r="-68496" b="-59856"/>
            </a:stretch>
          </a:blipFill>
        </p:spPr>
      </p:sp>
      <p:sp>
        <p:nvSpPr>
          <p:cNvPr id="5" name="Freeform 5"/>
          <p:cNvSpPr/>
          <p:nvPr/>
        </p:nvSpPr>
        <p:spPr>
          <a:xfrm>
            <a:off x="14890817" y="8624917"/>
            <a:ext cx="1635613" cy="1630906"/>
          </a:xfrm>
          <a:custGeom>
            <a:avLst/>
            <a:gdLst/>
            <a:ahLst/>
            <a:cxnLst/>
            <a:rect l="l" t="t" r="r" b="b"/>
            <a:pathLst>
              <a:path w="1635613" h="1630906">
                <a:moveTo>
                  <a:pt x="0" y="0"/>
                </a:moveTo>
                <a:lnTo>
                  <a:pt x="1635614" y="0"/>
                </a:lnTo>
                <a:lnTo>
                  <a:pt x="1635614" y="1630906"/>
                </a:lnTo>
                <a:lnTo>
                  <a:pt x="0" y="1630906"/>
                </a:lnTo>
                <a:lnTo>
                  <a:pt x="0" y="0"/>
                </a:lnTo>
                <a:close/>
              </a:path>
            </a:pathLst>
          </a:custGeom>
          <a:blipFill>
            <a:blip r:embed="rId5"/>
            <a:stretch>
              <a:fillRect/>
            </a:stretch>
          </a:blipFill>
        </p:spPr>
      </p:sp>
      <p:sp>
        <p:nvSpPr>
          <p:cNvPr id="6" name="Freeform 6"/>
          <p:cNvSpPr/>
          <p:nvPr/>
        </p:nvSpPr>
        <p:spPr>
          <a:xfrm>
            <a:off x="6850430" y="9374000"/>
            <a:ext cx="3242488" cy="686547"/>
          </a:xfrm>
          <a:custGeom>
            <a:avLst/>
            <a:gdLst/>
            <a:ahLst/>
            <a:cxnLst/>
            <a:rect l="l" t="t" r="r" b="b"/>
            <a:pathLst>
              <a:path w="3242488" h="686547">
                <a:moveTo>
                  <a:pt x="0" y="0"/>
                </a:moveTo>
                <a:lnTo>
                  <a:pt x="3242488" y="0"/>
                </a:lnTo>
                <a:lnTo>
                  <a:pt x="3242488" y="686547"/>
                </a:lnTo>
                <a:lnTo>
                  <a:pt x="0" y="686547"/>
                </a:lnTo>
                <a:lnTo>
                  <a:pt x="0" y="0"/>
                </a:lnTo>
                <a:close/>
              </a:path>
            </a:pathLst>
          </a:custGeom>
          <a:blipFill>
            <a:blip r:embed="rId6"/>
            <a:stretch>
              <a:fillRect/>
            </a:stretch>
          </a:blipFill>
        </p:spPr>
      </p:sp>
      <p:sp>
        <p:nvSpPr>
          <p:cNvPr id="7" name="Freeform 7"/>
          <p:cNvSpPr/>
          <p:nvPr/>
        </p:nvSpPr>
        <p:spPr>
          <a:xfrm rot="5400000" flipV="1">
            <a:off x="13998559" y="6368184"/>
            <a:ext cx="5663588" cy="2810556"/>
          </a:xfrm>
          <a:custGeom>
            <a:avLst/>
            <a:gdLst/>
            <a:ahLst/>
            <a:cxnLst/>
            <a:rect l="l" t="t" r="r" b="b"/>
            <a:pathLst>
              <a:path w="5663588" h="2810556">
                <a:moveTo>
                  <a:pt x="0" y="2810556"/>
                </a:moveTo>
                <a:lnTo>
                  <a:pt x="5663588" y="2810556"/>
                </a:lnTo>
                <a:lnTo>
                  <a:pt x="5663588" y="0"/>
                </a:lnTo>
                <a:lnTo>
                  <a:pt x="0" y="0"/>
                </a:lnTo>
                <a:lnTo>
                  <a:pt x="0" y="2810556"/>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rot="5400000" flipH="1" flipV="1">
            <a:off x="13998559" y="704596"/>
            <a:ext cx="5663588" cy="2810556"/>
          </a:xfrm>
          <a:custGeom>
            <a:avLst/>
            <a:gdLst/>
            <a:ahLst/>
            <a:cxnLst/>
            <a:rect l="l" t="t" r="r" b="b"/>
            <a:pathLst>
              <a:path w="5663588" h="2810556">
                <a:moveTo>
                  <a:pt x="5663588" y="2810555"/>
                </a:moveTo>
                <a:lnTo>
                  <a:pt x="0" y="2810555"/>
                </a:lnTo>
                <a:lnTo>
                  <a:pt x="0" y="0"/>
                </a:lnTo>
                <a:lnTo>
                  <a:pt x="5663588" y="0"/>
                </a:lnTo>
                <a:lnTo>
                  <a:pt x="5663588" y="2810555"/>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a:off x="10092918" y="2339746"/>
            <a:ext cx="5780936" cy="5607508"/>
          </a:xfrm>
          <a:custGeom>
            <a:avLst/>
            <a:gdLst/>
            <a:ahLst/>
            <a:cxnLst/>
            <a:rect l="l" t="t" r="r" b="b"/>
            <a:pathLst>
              <a:path w="5780936" h="5607508">
                <a:moveTo>
                  <a:pt x="0" y="0"/>
                </a:moveTo>
                <a:lnTo>
                  <a:pt x="5780936" y="0"/>
                </a:lnTo>
                <a:lnTo>
                  <a:pt x="5780936" y="5607508"/>
                </a:lnTo>
                <a:lnTo>
                  <a:pt x="0" y="560750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TextBox 10"/>
          <p:cNvSpPr txBox="1"/>
          <p:nvPr/>
        </p:nvSpPr>
        <p:spPr>
          <a:xfrm>
            <a:off x="3004239" y="674543"/>
            <a:ext cx="6905604" cy="1057275"/>
          </a:xfrm>
          <a:prstGeom prst="rect">
            <a:avLst/>
          </a:prstGeom>
        </p:spPr>
        <p:txBody>
          <a:bodyPr lIns="0" tIns="0" rIns="0" bIns="0" rtlCol="0" anchor="t">
            <a:spAutoFit/>
          </a:bodyPr>
          <a:lstStyle/>
          <a:p>
            <a:pPr algn="ctr">
              <a:lnSpc>
                <a:spcPts val="4200"/>
              </a:lnSpc>
            </a:pPr>
            <a:r>
              <a:rPr lang="en-US" sz="3000" spc="150">
                <a:solidFill>
                  <a:srgbClr val="0B1320"/>
                </a:solidFill>
                <a:latin typeface="League Spartan"/>
                <a:ea typeface="League Spartan"/>
                <a:cs typeface="League Spartan"/>
                <a:sym typeface="League Spartan"/>
              </a:rPr>
              <a:t>INTRODUCERE ÎN ROLUL COORDONATORULUI DE MENTORAT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3F6FA"/>
        </a:solidFill>
        <a:effectLst/>
      </p:bgPr>
    </p:bg>
    <p:spTree>
      <p:nvGrpSpPr>
        <p:cNvPr id="1" name=""/>
        <p:cNvGrpSpPr/>
        <p:nvPr/>
      </p:nvGrpSpPr>
      <p:grpSpPr>
        <a:xfrm>
          <a:off x="0" y="0"/>
          <a:ext cx="0" cy="0"/>
          <a:chOff x="0" y="0"/>
          <a:chExt cx="0" cy="0"/>
        </a:xfrm>
      </p:grpSpPr>
      <p:sp>
        <p:nvSpPr>
          <p:cNvPr id="2" name="TextBox 2"/>
          <p:cNvSpPr txBox="1"/>
          <p:nvPr/>
        </p:nvSpPr>
        <p:spPr>
          <a:xfrm>
            <a:off x="2667101" y="3731077"/>
            <a:ext cx="12757974" cy="5709293"/>
          </a:xfrm>
          <a:prstGeom prst="rect">
            <a:avLst/>
          </a:prstGeom>
        </p:spPr>
        <p:txBody>
          <a:bodyPr lIns="0" tIns="0" rIns="0" bIns="0" rtlCol="0" anchor="t">
            <a:spAutoFit/>
          </a:bodyPr>
          <a:lstStyle/>
          <a:p>
            <a:pPr marL="0" lvl="0" indent="0" algn="l">
              <a:lnSpc>
                <a:spcPts val="3464"/>
              </a:lnSpc>
              <a:spcBef>
                <a:spcPct val="0"/>
              </a:spcBef>
            </a:pPr>
            <a:r>
              <a:rPr lang="en-US" sz="2474" u="none" strike="noStrike" spc="284">
                <a:solidFill>
                  <a:srgbClr val="365679"/>
                </a:solidFill>
                <a:latin typeface="Poppins"/>
                <a:ea typeface="Poppins"/>
                <a:cs typeface="Poppins"/>
                <a:sym typeface="Poppins"/>
              </a:rPr>
              <a:t>Un coordonator de mentorat este un profesionist cu experiență, însărcinat cu supravegherea inițiativelor de mentorat în mediile penitenciare. Rolul său implică:</a:t>
            </a:r>
          </a:p>
          <a:p>
            <a:pPr marL="0" lvl="0" indent="0" algn="l">
              <a:lnSpc>
                <a:spcPts val="3464"/>
              </a:lnSpc>
              <a:spcBef>
                <a:spcPct val="0"/>
              </a:spcBef>
            </a:pPr>
            <a:endParaRPr lang="en-US" sz="2474" u="none" strike="noStrike" spc="284">
              <a:solidFill>
                <a:srgbClr val="365679"/>
              </a:solidFill>
              <a:latin typeface="Poppins"/>
              <a:ea typeface="Poppins"/>
              <a:cs typeface="Poppins"/>
              <a:sym typeface="Poppins"/>
            </a:endParaRPr>
          </a:p>
          <a:p>
            <a:pPr marL="534284" lvl="1" indent="-267142" algn="l">
              <a:lnSpc>
                <a:spcPts val="3464"/>
              </a:lnSpc>
              <a:buFont typeface="Arial"/>
              <a:buChar char="•"/>
            </a:pPr>
            <a:r>
              <a:rPr lang="en-US" sz="2474" u="none" strike="noStrike" spc="284">
                <a:solidFill>
                  <a:srgbClr val="365679"/>
                </a:solidFill>
                <a:latin typeface="Poppins"/>
                <a:ea typeface="Poppins"/>
                <a:cs typeface="Poppins"/>
                <a:sym typeface="Poppins"/>
              </a:rPr>
              <a:t>Oferirea de îndrumare și resurse mentorilor și mentorizaților.</a:t>
            </a:r>
          </a:p>
          <a:p>
            <a:pPr marL="534284" lvl="1" indent="-267142" algn="l">
              <a:lnSpc>
                <a:spcPts val="3464"/>
              </a:lnSpc>
              <a:buFont typeface="Arial"/>
              <a:buChar char="•"/>
            </a:pPr>
            <a:r>
              <a:rPr lang="en-US" sz="2474" u="none" strike="noStrike" spc="284">
                <a:solidFill>
                  <a:srgbClr val="365679"/>
                </a:solidFill>
                <a:latin typeface="Poppins"/>
                <a:ea typeface="Poppins"/>
                <a:cs typeface="Poppins"/>
                <a:sym typeface="Poppins"/>
              </a:rPr>
              <a:t>Acționarea ca intermediar între participanți și conducere.</a:t>
            </a:r>
          </a:p>
          <a:p>
            <a:pPr marL="534284" lvl="1" indent="-267142" algn="l">
              <a:lnSpc>
                <a:spcPts val="3464"/>
              </a:lnSpc>
              <a:buFont typeface="Arial"/>
              <a:buChar char="•"/>
            </a:pPr>
            <a:r>
              <a:rPr lang="en-US" sz="2474" u="none" strike="noStrike" spc="284">
                <a:solidFill>
                  <a:srgbClr val="365679"/>
                </a:solidFill>
                <a:latin typeface="Poppins"/>
                <a:ea typeface="Poppins"/>
                <a:cs typeface="Poppins"/>
                <a:sym typeface="Poppins"/>
              </a:rPr>
              <a:t>Facilitarea comunicării și colaborării pentru a spori eficacitatea programului.</a:t>
            </a:r>
          </a:p>
          <a:p>
            <a:pPr marL="0" lvl="0" indent="0" algn="l">
              <a:lnSpc>
                <a:spcPts val="3464"/>
              </a:lnSpc>
              <a:spcBef>
                <a:spcPct val="0"/>
              </a:spcBef>
            </a:pPr>
            <a:endParaRPr lang="en-US" sz="2474" u="none" strike="noStrike" spc="284">
              <a:solidFill>
                <a:srgbClr val="365679"/>
              </a:solidFill>
              <a:latin typeface="Poppins"/>
              <a:ea typeface="Poppins"/>
              <a:cs typeface="Poppins"/>
              <a:sym typeface="Poppins"/>
            </a:endParaRPr>
          </a:p>
          <a:p>
            <a:pPr marL="0" lvl="0" indent="0" algn="l">
              <a:lnSpc>
                <a:spcPts val="3464"/>
              </a:lnSpc>
              <a:spcBef>
                <a:spcPct val="0"/>
              </a:spcBef>
            </a:pPr>
            <a:r>
              <a:rPr lang="en-US" sz="2474" u="none" strike="noStrike" spc="284">
                <a:solidFill>
                  <a:srgbClr val="365679"/>
                </a:solidFill>
                <a:latin typeface="Poppins"/>
                <a:ea typeface="Poppins"/>
                <a:cs typeface="Poppins"/>
                <a:sym typeface="Poppins"/>
              </a:rPr>
              <a:t>Acest rol este esențial pentru alinierea procesului de mentorat la obiectivele organizaționale și pentru asigurarea unui mediu coeziv și favorabil dezvoltării personalului.</a:t>
            </a:r>
          </a:p>
          <a:p>
            <a:pPr marL="0" lvl="0" indent="0" algn="l">
              <a:lnSpc>
                <a:spcPts val="3464"/>
              </a:lnSpc>
              <a:spcBef>
                <a:spcPct val="0"/>
              </a:spcBef>
            </a:pPr>
            <a:endParaRPr lang="en-US" sz="2474" u="none" strike="noStrike" spc="284">
              <a:solidFill>
                <a:srgbClr val="365679"/>
              </a:solidFill>
              <a:latin typeface="Poppins"/>
              <a:ea typeface="Poppins"/>
              <a:cs typeface="Poppins"/>
              <a:sym typeface="Poppins"/>
            </a:endParaRPr>
          </a:p>
        </p:txBody>
      </p:sp>
      <p:sp>
        <p:nvSpPr>
          <p:cNvPr id="3" name="Freeform 3"/>
          <p:cNvSpPr/>
          <p:nvPr/>
        </p:nvSpPr>
        <p:spPr>
          <a:xfrm rot="5400000">
            <a:off x="-1972377" y="1845887"/>
            <a:ext cx="7328582" cy="3636809"/>
          </a:xfrm>
          <a:custGeom>
            <a:avLst/>
            <a:gdLst/>
            <a:ahLst/>
            <a:cxnLst/>
            <a:rect l="l" t="t" r="r" b="b"/>
            <a:pathLst>
              <a:path w="7328582" h="3636809">
                <a:moveTo>
                  <a:pt x="0" y="0"/>
                </a:moveTo>
                <a:lnTo>
                  <a:pt x="7328582" y="0"/>
                </a:lnTo>
                <a:lnTo>
                  <a:pt x="7328582" y="3636809"/>
                </a:lnTo>
                <a:lnTo>
                  <a:pt x="0" y="3636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84949" y="8237547"/>
            <a:ext cx="1687501" cy="1836207"/>
          </a:xfrm>
          <a:custGeom>
            <a:avLst/>
            <a:gdLst/>
            <a:ahLst/>
            <a:cxnLst/>
            <a:rect l="l" t="t" r="r" b="b"/>
            <a:pathLst>
              <a:path w="1687501" h="1836207">
                <a:moveTo>
                  <a:pt x="0" y="0"/>
                </a:moveTo>
                <a:lnTo>
                  <a:pt x="1687502" y="0"/>
                </a:lnTo>
                <a:lnTo>
                  <a:pt x="1687502" y="1836206"/>
                </a:lnTo>
                <a:lnTo>
                  <a:pt x="0" y="1836206"/>
                </a:lnTo>
                <a:lnTo>
                  <a:pt x="0" y="0"/>
                </a:lnTo>
                <a:close/>
              </a:path>
            </a:pathLst>
          </a:custGeom>
          <a:blipFill>
            <a:blip r:embed="rId4"/>
            <a:stretch>
              <a:fillRect l="-66611" t="-56211" r="-68496" b="-59856"/>
            </a:stretch>
          </a:blipFill>
        </p:spPr>
      </p:sp>
      <p:sp>
        <p:nvSpPr>
          <p:cNvPr id="5" name="Freeform 5"/>
          <p:cNvSpPr/>
          <p:nvPr/>
        </p:nvSpPr>
        <p:spPr>
          <a:xfrm>
            <a:off x="14890817" y="8624917"/>
            <a:ext cx="1635613" cy="1630906"/>
          </a:xfrm>
          <a:custGeom>
            <a:avLst/>
            <a:gdLst/>
            <a:ahLst/>
            <a:cxnLst/>
            <a:rect l="l" t="t" r="r" b="b"/>
            <a:pathLst>
              <a:path w="1635613" h="1630906">
                <a:moveTo>
                  <a:pt x="0" y="0"/>
                </a:moveTo>
                <a:lnTo>
                  <a:pt x="1635614" y="0"/>
                </a:lnTo>
                <a:lnTo>
                  <a:pt x="1635614" y="1630906"/>
                </a:lnTo>
                <a:lnTo>
                  <a:pt x="0" y="1630906"/>
                </a:lnTo>
                <a:lnTo>
                  <a:pt x="0" y="0"/>
                </a:lnTo>
                <a:close/>
              </a:path>
            </a:pathLst>
          </a:custGeom>
          <a:blipFill>
            <a:blip r:embed="rId5"/>
            <a:stretch>
              <a:fillRect/>
            </a:stretch>
          </a:blipFill>
        </p:spPr>
      </p:sp>
      <p:sp>
        <p:nvSpPr>
          <p:cNvPr id="6" name="Freeform 6"/>
          <p:cNvSpPr/>
          <p:nvPr/>
        </p:nvSpPr>
        <p:spPr>
          <a:xfrm>
            <a:off x="6850430" y="9374000"/>
            <a:ext cx="3242488" cy="686547"/>
          </a:xfrm>
          <a:custGeom>
            <a:avLst/>
            <a:gdLst/>
            <a:ahLst/>
            <a:cxnLst/>
            <a:rect l="l" t="t" r="r" b="b"/>
            <a:pathLst>
              <a:path w="3242488" h="686547">
                <a:moveTo>
                  <a:pt x="0" y="0"/>
                </a:moveTo>
                <a:lnTo>
                  <a:pt x="3242488" y="0"/>
                </a:lnTo>
                <a:lnTo>
                  <a:pt x="3242488" y="686547"/>
                </a:lnTo>
                <a:lnTo>
                  <a:pt x="0" y="686547"/>
                </a:lnTo>
                <a:lnTo>
                  <a:pt x="0" y="0"/>
                </a:lnTo>
                <a:close/>
              </a:path>
            </a:pathLst>
          </a:custGeom>
          <a:blipFill>
            <a:blip r:embed="rId6"/>
            <a:stretch>
              <a:fillRect/>
            </a:stretch>
          </a:blipFill>
        </p:spPr>
      </p:sp>
      <p:sp>
        <p:nvSpPr>
          <p:cNvPr id="7" name="Freeform 7"/>
          <p:cNvSpPr/>
          <p:nvPr/>
        </p:nvSpPr>
        <p:spPr>
          <a:xfrm rot="5400000" flipV="1">
            <a:off x="13998559" y="6368184"/>
            <a:ext cx="5663588" cy="2810556"/>
          </a:xfrm>
          <a:custGeom>
            <a:avLst/>
            <a:gdLst/>
            <a:ahLst/>
            <a:cxnLst/>
            <a:rect l="l" t="t" r="r" b="b"/>
            <a:pathLst>
              <a:path w="5663588" h="2810556">
                <a:moveTo>
                  <a:pt x="0" y="2810556"/>
                </a:moveTo>
                <a:lnTo>
                  <a:pt x="5663588" y="2810556"/>
                </a:lnTo>
                <a:lnTo>
                  <a:pt x="5663588" y="0"/>
                </a:lnTo>
                <a:lnTo>
                  <a:pt x="0" y="0"/>
                </a:lnTo>
                <a:lnTo>
                  <a:pt x="0" y="2810556"/>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rot="5400000" flipH="1" flipV="1">
            <a:off x="13998559" y="704596"/>
            <a:ext cx="5663588" cy="2810556"/>
          </a:xfrm>
          <a:custGeom>
            <a:avLst/>
            <a:gdLst/>
            <a:ahLst/>
            <a:cxnLst/>
            <a:rect l="l" t="t" r="r" b="b"/>
            <a:pathLst>
              <a:path w="5663588" h="2810556">
                <a:moveTo>
                  <a:pt x="5663588" y="2810555"/>
                </a:moveTo>
                <a:lnTo>
                  <a:pt x="0" y="2810555"/>
                </a:lnTo>
                <a:lnTo>
                  <a:pt x="0" y="0"/>
                </a:lnTo>
                <a:lnTo>
                  <a:pt x="5663588" y="0"/>
                </a:lnTo>
                <a:lnTo>
                  <a:pt x="5663588" y="2810555"/>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a:off x="6673902" y="257175"/>
            <a:ext cx="4987992" cy="3098790"/>
          </a:xfrm>
          <a:custGeom>
            <a:avLst/>
            <a:gdLst/>
            <a:ahLst/>
            <a:cxnLst/>
            <a:rect l="l" t="t" r="r" b="b"/>
            <a:pathLst>
              <a:path w="4987992" h="3098790">
                <a:moveTo>
                  <a:pt x="0" y="0"/>
                </a:moveTo>
                <a:lnTo>
                  <a:pt x="4987992" y="0"/>
                </a:lnTo>
                <a:lnTo>
                  <a:pt x="4987992" y="3098790"/>
                </a:lnTo>
                <a:lnTo>
                  <a:pt x="0" y="309879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TextBox 10"/>
          <p:cNvSpPr txBox="1"/>
          <p:nvPr/>
        </p:nvSpPr>
        <p:spPr>
          <a:xfrm>
            <a:off x="5899016" y="1501767"/>
            <a:ext cx="6489968" cy="1057275"/>
          </a:xfrm>
          <a:prstGeom prst="rect">
            <a:avLst/>
          </a:prstGeom>
        </p:spPr>
        <p:txBody>
          <a:bodyPr lIns="0" tIns="0" rIns="0" bIns="0" rtlCol="0" anchor="t">
            <a:spAutoFit/>
          </a:bodyPr>
          <a:lstStyle/>
          <a:p>
            <a:pPr algn="ctr">
              <a:lnSpc>
                <a:spcPts val="4200"/>
              </a:lnSpc>
            </a:pPr>
            <a:r>
              <a:rPr lang="en-US" sz="3000" spc="150">
                <a:solidFill>
                  <a:srgbClr val="0B1320"/>
                </a:solidFill>
                <a:latin typeface="League Spartan"/>
                <a:ea typeface="League Spartan"/>
                <a:cs typeface="League Spartan"/>
                <a:sym typeface="League Spartan"/>
              </a:rPr>
              <a:t>CE ESTE UN COORDONATOR DE MENTORI?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3F6FA"/>
        </a:solidFill>
        <a:effectLst/>
      </p:bgPr>
    </p:bg>
    <p:spTree>
      <p:nvGrpSpPr>
        <p:cNvPr id="1" name=""/>
        <p:cNvGrpSpPr/>
        <p:nvPr/>
      </p:nvGrpSpPr>
      <p:grpSpPr>
        <a:xfrm>
          <a:off x="0" y="0"/>
          <a:ext cx="0" cy="0"/>
          <a:chOff x="0" y="0"/>
          <a:chExt cx="0" cy="0"/>
        </a:xfrm>
      </p:grpSpPr>
      <p:sp>
        <p:nvSpPr>
          <p:cNvPr id="2" name="TextBox 2"/>
          <p:cNvSpPr txBox="1"/>
          <p:nvPr/>
        </p:nvSpPr>
        <p:spPr>
          <a:xfrm>
            <a:off x="2556184" y="2416627"/>
            <a:ext cx="12868891" cy="7023743"/>
          </a:xfrm>
          <a:prstGeom prst="rect">
            <a:avLst/>
          </a:prstGeom>
        </p:spPr>
        <p:txBody>
          <a:bodyPr lIns="0" tIns="0" rIns="0" bIns="0" rtlCol="0" anchor="t">
            <a:spAutoFit/>
          </a:bodyPr>
          <a:lstStyle/>
          <a:p>
            <a:pPr marL="0" lvl="0" indent="0" algn="l">
              <a:lnSpc>
                <a:spcPts val="3464"/>
              </a:lnSpc>
              <a:spcBef>
                <a:spcPct val="0"/>
              </a:spcBef>
            </a:pPr>
            <a:r>
              <a:rPr lang="en-US" sz="2474" spc="284">
                <a:solidFill>
                  <a:srgbClr val="365679"/>
                </a:solidFill>
                <a:latin typeface="Poppins"/>
                <a:ea typeface="Poppins"/>
                <a:cs typeface="Poppins"/>
                <a:sym typeface="Poppins"/>
              </a:rPr>
              <a:t>T</a:t>
            </a:r>
          </a:p>
          <a:p>
            <a:pPr marL="0" lvl="0" indent="0" algn="l">
              <a:lnSpc>
                <a:spcPts val="3464"/>
              </a:lnSpc>
              <a:spcBef>
                <a:spcPct val="0"/>
              </a:spcBef>
            </a:pPr>
            <a:endParaRPr lang="en-US" sz="2474" spc="284">
              <a:solidFill>
                <a:srgbClr val="365679"/>
              </a:solidFill>
              <a:latin typeface="Poppins"/>
              <a:ea typeface="Poppins"/>
              <a:cs typeface="Poppins"/>
              <a:sym typeface="Poppins"/>
            </a:endParaRPr>
          </a:p>
          <a:p>
            <a:pPr marL="534284" lvl="1" indent="-267142" algn="l">
              <a:lnSpc>
                <a:spcPts val="3464"/>
              </a:lnSpc>
              <a:spcBef>
                <a:spcPct val="0"/>
              </a:spcBef>
              <a:buFont typeface="Arial"/>
              <a:buChar char="•"/>
            </a:pPr>
            <a:r>
              <a:rPr lang="en-US" sz="2474" b="1" u="none" strike="noStrike" spc="284">
                <a:solidFill>
                  <a:srgbClr val="365679"/>
                </a:solidFill>
                <a:latin typeface="Poppins Bold"/>
                <a:ea typeface="Poppins Bold"/>
                <a:cs typeface="Poppins Bold"/>
                <a:sym typeface="Poppins Bold"/>
              </a:rPr>
              <a:t>Managementul programului</a:t>
            </a:r>
            <a:r>
              <a:rPr lang="en-US" sz="2474" u="none" strike="noStrike" spc="284">
                <a:solidFill>
                  <a:srgbClr val="365679"/>
                </a:solidFill>
                <a:latin typeface="Poppins"/>
                <a:ea typeface="Poppins"/>
                <a:cs typeface="Poppins"/>
                <a:sym typeface="Poppins"/>
              </a:rPr>
              <a:t>: Supravegherea întregului program de mentorat, de la planificare și implementare până la evaluare.</a:t>
            </a:r>
          </a:p>
          <a:p>
            <a:pPr marL="534284" lvl="1" indent="-267142" algn="l">
              <a:lnSpc>
                <a:spcPts val="3464"/>
              </a:lnSpc>
              <a:buFont typeface="Arial"/>
              <a:buChar char="•"/>
            </a:pPr>
            <a:r>
              <a:rPr lang="en-US" sz="2474" b="1" u="none" strike="noStrike" spc="284">
                <a:solidFill>
                  <a:srgbClr val="365679"/>
                </a:solidFill>
                <a:latin typeface="Poppins Bold"/>
                <a:ea typeface="Poppins Bold"/>
                <a:cs typeface="Poppins Bold"/>
                <a:sym typeface="Poppins Bold"/>
              </a:rPr>
              <a:t>Recrutare și formare: </a:t>
            </a:r>
            <a:r>
              <a:rPr lang="en-US" sz="2474" u="none" strike="noStrike" spc="284">
                <a:solidFill>
                  <a:srgbClr val="365679"/>
                </a:solidFill>
                <a:latin typeface="Poppins"/>
                <a:ea typeface="Poppins"/>
                <a:cs typeface="Poppins"/>
                <a:sym typeface="Poppins"/>
              </a:rPr>
              <a:t>Selectarea mentorilor și a mentorizaților potriviți și asigurarea formării necesare pentru mentori.</a:t>
            </a:r>
          </a:p>
          <a:p>
            <a:pPr marL="534284" lvl="1" indent="-267142" algn="l">
              <a:lnSpc>
                <a:spcPts val="3464"/>
              </a:lnSpc>
              <a:buFont typeface="Arial"/>
              <a:buChar char="•"/>
            </a:pPr>
            <a:r>
              <a:rPr lang="en-US" sz="2474" b="1" u="none" strike="noStrike" spc="284">
                <a:solidFill>
                  <a:srgbClr val="365679"/>
                </a:solidFill>
                <a:latin typeface="Poppins Bold"/>
                <a:ea typeface="Poppins Bold"/>
                <a:cs typeface="Poppins Bold"/>
                <a:sym typeface="Poppins Bold"/>
              </a:rPr>
              <a:t>Potrivirea: </a:t>
            </a:r>
            <a:r>
              <a:rPr lang="en-US" sz="2474" u="none" strike="noStrike" spc="284">
                <a:solidFill>
                  <a:srgbClr val="365679"/>
                </a:solidFill>
                <a:latin typeface="Poppins"/>
                <a:ea typeface="Poppins"/>
                <a:cs typeface="Poppins"/>
                <a:sym typeface="Poppins"/>
              </a:rPr>
              <a:t>Asocierea mentorilor cu mentorizații pe baza compatibilității și a nevoilor.</a:t>
            </a:r>
          </a:p>
          <a:p>
            <a:pPr marL="534284" lvl="1" indent="-267142" algn="l">
              <a:lnSpc>
                <a:spcPts val="3464"/>
              </a:lnSpc>
              <a:buFont typeface="Arial"/>
              <a:buChar char="•"/>
            </a:pPr>
            <a:r>
              <a:rPr lang="en-US" sz="2474" b="1" u="none" strike="noStrike" spc="284">
                <a:solidFill>
                  <a:srgbClr val="365679"/>
                </a:solidFill>
                <a:latin typeface="Poppins Bold"/>
                <a:ea typeface="Poppins Bold"/>
                <a:cs typeface="Poppins Bold"/>
                <a:sym typeface="Poppins Bold"/>
              </a:rPr>
              <a:t>Sprijin și îndrumare: </a:t>
            </a:r>
            <a:r>
              <a:rPr lang="en-US" sz="2474" u="none" strike="noStrike" spc="284">
                <a:solidFill>
                  <a:srgbClr val="365679"/>
                </a:solidFill>
                <a:latin typeface="Poppins"/>
                <a:ea typeface="Poppins"/>
                <a:cs typeface="Poppins"/>
                <a:sym typeface="Poppins"/>
              </a:rPr>
              <a:t>Oferirea de sprijin continuu și resurse pentru a aborda provocările și a maximiza beneficiile programului.</a:t>
            </a:r>
          </a:p>
          <a:p>
            <a:pPr marL="534284" lvl="1" indent="-267142" algn="l">
              <a:lnSpc>
                <a:spcPts val="3464"/>
              </a:lnSpc>
              <a:spcBef>
                <a:spcPct val="0"/>
              </a:spcBef>
              <a:buFont typeface="Arial"/>
              <a:buChar char="•"/>
            </a:pPr>
            <a:r>
              <a:rPr lang="en-US" sz="2474" b="1" u="none" strike="noStrike" spc="284">
                <a:solidFill>
                  <a:srgbClr val="365679"/>
                </a:solidFill>
                <a:latin typeface="Poppins Bold"/>
                <a:ea typeface="Poppins Bold"/>
                <a:cs typeface="Poppins Bold"/>
                <a:sym typeface="Poppins Bold"/>
              </a:rPr>
              <a:t>Monitorizare și evaluare: </a:t>
            </a:r>
            <a:r>
              <a:rPr lang="en-US" sz="2474" u="none" strike="noStrike" spc="284">
                <a:solidFill>
                  <a:srgbClr val="365679"/>
                </a:solidFill>
                <a:latin typeface="Poppins"/>
                <a:ea typeface="Poppins"/>
                <a:cs typeface="Poppins"/>
                <a:sym typeface="Poppins"/>
              </a:rPr>
              <a:t>evaluarea progresului și eficacității programului pentru a aduce îmbunătățiri bazate pe date.</a:t>
            </a:r>
          </a:p>
          <a:p>
            <a:pPr marL="534284" lvl="1" indent="-267142" algn="l">
              <a:lnSpc>
                <a:spcPts val="3464"/>
              </a:lnSpc>
              <a:spcBef>
                <a:spcPct val="0"/>
              </a:spcBef>
              <a:buFont typeface="Arial"/>
              <a:buChar char="•"/>
            </a:pPr>
            <a:r>
              <a:rPr lang="en-US" sz="2474" b="1" u="none" strike="noStrike" spc="284">
                <a:solidFill>
                  <a:srgbClr val="365679"/>
                </a:solidFill>
                <a:latin typeface="Poppins Bold"/>
                <a:ea typeface="Poppins Bold"/>
                <a:cs typeface="Poppins Bold"/>
                <a:sym typeface="Poppins Bold"/>
              </a:rPr>
              <a:t>Comunicare și promovare: </a:t>
            </a:r>
            <a:r>
              <a:rPr lang="en-US" sz="2474" u="none" strike="noStrike" spc="284">
                <a:solidFill>
                  <a:srgbClr val="365679"/>
                </a:solidFill>
                <a:latin typeface="Poppins"/>
                <a:ea typeface="Poppins"/>
                <a:cs typeface="Poppins"/>
                <a:sym typeface="Poppins"/>
              </a:rPr>
              <a:t>Informarea tuturor părților interesate și promovarea importanței programului.</a:t>
            </a:r>
          </a:p>
          <a:p>
            <a:pPr marL="0" lvl="0" indent="0" algn="l">
              <a:lnSpc>
                <a:spcPts val="3464"/>
              </a:lnSpc>
              <a:spcBef>
                <a:spcPct val="0"/>
              </a:spcBef>
            </a:pPr>
            <a:endParaRPr lang="en-US" sz="2474" u="none" strike="noStrike" spc="284">
              <a:solidFill>
                <a:srgbClr val="365679"/>
              </a:solidFill>
              <a:latin typeface="Poppins"/>
              <a:ea typeface="Poppins"/>
              <a:cs typeface="Poppins"/>
              <a:sym typeface="Poppins"/>
            </a:endParaRPr>
          </a:p>
        </p:txBody>
      </p:sp>
      <p:sp>
        <p:nvSpPr>
          <p:cNvPr id="3" name="Freeform 3"/>
          <p:cNvSpPr/>
          <p:nvPr/>
        </p:nvSpPr>
        <p:spPr>
          <a:xfrm rot="5400000">
            <a:off x="-1972377" y="1845887"/>
            <a:ext cx="7328582" cy="3636809"/>
          </a:xfrm>
          <a:custGeom>
            <a:avLst/>
            <a:gdLst/>
            <a:ahLst/>
            <a:cxnLst/>
            <a:rect l="l" t="t" r="r" b="b"/>
            <a:pathLst>
              <a:path w="7328582" h="3636809">
                <a:moveTo>
                  <a:pt x="0" y="0"/>
                </a:moveTo>
                <a:lnTo>
                  <a:pt x="7328582" y="0"/>
                </a:lnTo>
                <a:lnTo>
                  <a:pt x="7328582" y="3636809"/>
                </a:lnTo>
                <a:lnTo>
                  <a:pt x="0" y="3636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84949" y="8237547"/>
            <a:ext cx="1687501" cy="1836207"/>
          </a:xfrm>
          <a:custGeom>
            <a:avLst/>
            <a:gdLst/>
            <a:ahLst/>
            <a:cxnLst/>
            <a:rect l="l" t="t" r="r" b="b"/>
            <a:pathLst>
              <a:path w="1687501" h="1836207">
                <a:moveTo>
                  <a:pt x="0" y="0"/>
                </a:moveTo>
                <a:lnTo>
                  <a:pt x="1687502" y="0"/>
                </a:lnTo>
                <a:lnTo>
                  <a:pt x="1687502" y="1836206"/>
                </a:lnTo>
                <a:lnTo>
                  <a:pt x="0" y="1836206"/>
                </a:lnTo>
                <a:lnTo>
                  <a:pt x="0" y="0"/>
                </a:lnTo>
                <a:close/>
              </a:path>
            </a:pathLst>
          </a:custGeom>
          <a:blipFill>
            <a:blip r:embed="rId4"/>
            <a:stretch>
              <a:fillRect l="-66611" t="-56211" r="-68496" b="-59856"/>
            </a:stretch>
          </a:blipFill>
        </p:spPr>
      </p:sp>
      <p:sp>
        <p:nvSpPr>
          <p:cNvPr id="5" name="Freeform 5"/>
          <p:cNvSpPr/>
          <p:nvPr/>
        </p:nvSpPr>
        <p:spPr>
          <a:xfrm>
            <a:off x="14890817" y="8624917"/>
            <a:ext cx="1635613" cy="1630906"/>
          </a:xfrm>
          <a:custGeom>
            <a:avLst/>
            <a:gdLst/>
            <a:ahLst/>
            <a:cxnLst/>
            <a:rect l="l" t="t" r="r" b="b"/>
            <a:pathLst>
              <a:path w="1635613" h="1630906">
                <a:moveTo>
                  <a:pt x="0" y="0"/>
                </a:moveTo>
                <a:lnTo>
                  <a:pt x="1635614" y="0"/>
                </a:lnTo>
                <a:lnTo>
                  <a:pt x="1635614" y="1630906"/>
                </a:lnTo>
                <a:lnTo>
                  <a:pt x="0" y="1630906"/>
                </a:lnTo>
                <a:lnTo>
                  <a:pt x="0" y="0"/>
                </a:lnTo>
                <a:close/>
              </a:path>
            </a:pathLst>
          </a:custGeom>
          <a:blipFill>
            <a:blip r:embed="rId5"/>
            <a:stretch>
              <a:fillRect/>
            </a:stretch>
          </a:blipFill>
        </p:spPr>
      </p:sp>
      <p:sp>
        <p:nvSpPr>
          <p:cNvPr id="6" name="Freeform 6"/>
          <p:cNvSpPr/>
          <p:nvPr/>
        </p:nvSpPr>
        <p:spPr>
          <a:xfrm>
            <a:off x="6850430" y="9374000"/>
            <a:ext cx="3242488" cy="686547"/>
          </a:xfrm>
          <a:custGeom>
            <a:avLst/>
            <a:gdLst/>
            <a:ahLst/>
            <a:cxnLst/>
            <a:rect l="l" t="t" r="r" b="b"/>
            <a:pathLst>
              <a:path w="3242488" h="686547">
                <a:moveTo>
                  <a:pt x="0" y="0"/>
                </a:moveTo>
                <a:lnTo>
                  <a:pt x="3242488" y="0"/>
                </a:lnTo>
                <a:lnTo>
                  <a:pt x="3242488" y="686547"/>
                </a:lnTo>
                <a:lnTo>
                  <a:pt x="0" y="686547"/>
                </a:lnTo>
                <a:lnTo>
                  <a:pt x="0" y="0"/>
                </a:lnTo>
                <a:close/>
              </a:path>
            </a:pathLst>
          </a:custGeom>
          <a:blipFill>
            <a:blip r:embed="rId6"/>
            <a:stretch>
              <a:fillRect/>
            </a:stretch>
          </a:blipFill>
        </p:spPr>
      </p:sp>
      <p:sp>
        <p:nvSpPr>
          <p:cNvPr id="7" name="Freeform 7"/>
          <p:cNvSpPr/>
          <p:nvPr/>
        </p:nvSpPr>
        <p:spPr>
          <a:xfrm rot="5400000" flipV="1">
            <a:off x="14687280" y="7056906"/>
            <a:ext cx="4742991" cy="2353709"/>
          </a:xfrm>
          <a:custGeom>
            <a:avLst/>
            <a:gdLst/>
            <a:ahLst/>
            <a:cxnLst/>
            <a:rect l="l" t="t" r="r" b="b"/>
            <a:pathLst>
              <a:path w="4742991" h="2353709">
                <a:moveTo>
                  <a:pt x="0" y="2353709"/>
                </a:moveTo>
                <a:lnTo>
                  <a:pt x="4742992" y="2353709"/>
                </a:lnTo>
                <a:lnTo>
                  <a:pt x="4742992" y="0"/>
                </a:lnTo>
                <a:lnTo>
                  <a:pt x="0" y="0"/>
                </a:lnTo>
                <a:lnTo>
                  <a:pt x="0" y="235370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rot="5400000" flipH="1" flipV="1">
            <a:off x="14687280" y="2313915"/>
            <a:ext cx="4742991" cy="2353709"/>
          </a:xfrm>
          <a:custGeom>
            <a:avLst/>
            <a:gdLst/>
            <a:ahLst/>
            <a:cxnLst/>
            <a:rect l="l" t="t" r="r" b="b"/>
            <a:pathLst>
              <a:path w="4742991" h="2353709">
                <a:moveTo>
                  <a:pt x="4742992" y="2353709"/>
                </a:moveTo>
                <a:lnTo>
                  <a:pt x="0" y="2353709"/>
                </a:lnTo>
                <a:lnTo>
                  <a:pt x="0" y="0"/>
                </a:lnTo>
                <a:lnTo>
                  <a:pt x="4742992" y="0"/>
                </a:lnTo>
                <a:lnTo>
                  <a:pt x="4742992" y="235370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TextBox 9"/>
          <p:cNvSpPr txBox="1"/>
          <p:nvPr/>
        </p:nvSpPr>
        <p:spPr>
          <a:xfrm>
            <a:off x="5226690" y="1185949"/>
            <a:ext cx="6489968" cy="1057275"/>
          </a:xfrm>
          <a:prstGeom prst="rect">
            <a:avLst/>
          </a:prstGeom>
        </p:spPr>
        <p:txBody>
          <a:bodyPr lIns="0" tIns="0" rIns="0" bIns="0" rtlCol="0" anchor="t">
            <a:spAutoFit/>
          </a:bodyPr>
          <a:lstStyle/>
          <a:p>
            <a:pPr algn="ctr">
              <a:lnSpc>
                <a:spcPts val="4200"/>
              </a:lnSpc>
            </a:pPr>
            <a:r>
              <a:rPr lang="en-US" sz="3000" spc="150">
                <a:solidFill>
                  <a:srgbClr val="0B1320"/>
                </a:solidFill>
                <a:latin typeface="League Spartan"/>
                <a:ea typeface="League Spartan"/>
                <a:cs typeface="League Spartan"/>
                <a:sym typeface="League Spartan"/>
              </a:rPr>
              <a:t>RESPONSABILITĂȚILE PRINCIPALE ALE UNUI COORDONATOR DE MENTORI</a:t>
            </a:r>
          </a:p>
        </p:txBody>
      </p:sp>
      <p:sp>
        <p:nvSpPr>
          <p:cNvPr id="10" name="Freeform 10"/>
          <p:cNvSpPr/>
          <p:nvPr/>
        </p:nvSpPr>
        <p:spPr>
          <a:xfrm>
            <a:off x="13245158" y="-309476"/>
            <a:ext cx="4812632" cy="4114800"/>
          </a:xfrm>
          <a:custGeom>
            <a:avLst/>
            <a:gdLst/>
            <a:ahLst/>
            <a:cxnLst/>
            <a:rect l="l" t="t" r="r" b="b"/>
            <a:pathLst>
              <a:path w="4812632" h="4114800">
                <a:moveTo>
                  <a:pt x="0" y="0"/>
                </a:moveTo>
                <a:lnTo>
                  <a:pt x="4812632" y="0"/>
                </a:lnTo>
                <a:lnTo>
                  <a:pt x="4812632"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3F6FA"/>
        </a:solidFill>
        <a:effectLst/>
      </p:bgPr>
    </p:bg>
    <p:spTree>
      <p:nvGrpSpPr>
        <p:cNvPr id="1" name=""/>
        <p:cNvGrpSpPr/>
        <p:nvPr/>
      </p:nvGrpSpPr>
      <p:grpSpPr>
        <a:xfrm>
          <a:off x="0" y="0"/>
          <a:ext cx="0" cy="0"/>
          <a:chOff x="0" y="0"/>
          <a:chExt cx="0" cy="0"/>
        </a:xfrm>
      </p:grpSpPr>
      <p:sp>
        <p:nvSpPr>
          <p:cNvPr id="2" name="TextBox 2"/>
          <p:cNvSpPr txBox="1"/>
          <p:nvPr/>
        </p:nvSpPr>
        <p:spPr>
          <a:xfrm>
            <a:off x="5692655" y="3182565"/>
            <a:ext cx="10833775" cy="5271143"/>
          </a:xfrm>
          <a:prstGeom prst="rect">
            <a:avLst/>
          </a:prstGeom>
        </p:spPr>
        <p:txBody>
          <a:bodyPr lIns="0" tIns="0" rIns="0" bIns="0" rtlCol="0" anchor="t">
            <a:spAutoFit/>
          </a:bodyPr>
          <a:lstStyle/>
          <a:p>
            <a:pPr marL="534284" lvl="1" indent="-267142" algn="l">
              <a:lnSpc>
                <a:spcPts val="3464"/>
              </a:lnSpc>
              <a:spcBef>
                <a:spcPct val="0"/>
              </a:spcBef>
              <a:buFont typeface="Arial"/>
              <a:buChar char="•"/>
            </a:pPr>
            <a:r>
              <a:rPr lang="en-US" sz="2474" b="1" u="none" strike="noStrike" spc="284">
                <a:solidFill>
                  <a:srgbClr val="365679"/>
                </a:solidFill>
                <a:latin typeface="Poppins Bold"/>
                <a:ea typeface="Poppins Bold"/>
                <a:cs typeface="Poppins Bold"/>
                <a:sym typeface="Poppins Bold"/>
              </a:rPr>
              <a:t>Experiență: </a:t>
            </a:r>
            <a:r>
              <a:rPr lang="en-US" sz="2474" u="none" strike="noStrike" spc="284">
                <a:solidFill>
                  <a:srgbClr val="365679"/>
                </a:solidFill>
                <a:latin typeface="Poppins"/>
                <a:ea typeface="Poppins"/>
                <a:cs typeface="Poppins"/>
                <a:sym typeface="Poppins"/>
              </a:rPr>
              <a:t>Experiență anterioară în mentorat sau domenii conexe, ideal în cadrul instituțiilor penitenciare.</a:t>
            </a:r>
          </a:p>
          <a:p>
            <a:pPr marL="534284" lvl="1" indent="-267142" algn="l">
              <a:lnSpc>
                <a:spcPts val="3464"/>
              </a:lnSpc>
              <a:buFont typeface="Arial"/>
              <a:buChar char="•"/>
            </a:pPr>
            <a:r>
              <a:rPr lang="en-US" sz="2474" b="1" u="none" strike="noStrike" spc="284">
                <a:solidFill>
                  <a:srgbClr val="365679"/>
                </a:solidFill>
                <a:latin typeface="Poppins Bold"/>
                <a:ea typeface="Poppins Bold"/>
                <a:cs typeface="Poppins Bold"/>
                <a:sym typeface="Poppins Bold"/>
              </a:rPr>
              <a:t>Abilități de comunicare</a:t>
            </a:r>
            <a:r>
              <a:rPr lang="en-US" sz="2474" u="none" strike="noStrike" spc="284">
                <a:solidFill>
                  <a:srgbClr val="365679"/>
                </a:solidFill>
                <a:latin typeface="Poppins"/>
                <a:ea typeface="Poppins"/>
                <a:cs typeface="Poppins"/>
                <a:sym typeface="Poppins"/>
              </a:rPr>
              <a:t>: Abilități interpersonale puternice pentru a construi încredere și a facilita interacțiuni eficiente.</a:t>
            </a:r>
          </a:p>
          <a:p>
            <a:pPr marL="534284" lvl="1" indent="-267142" algn="l">
              <a:lnSpc>
                <a:spcPts val="3464"/>
              </a:lnSpc>
              <a:buFont typeface="Arial"/>
              <a:buChar char="•"/>
            </a:pPr>
            <a:r>
              <a:rPr lang="en-US" sz="2474" b="1" u="none" strike="noStrike" spc="284">
                <a:solidFill>
                  <a:srgbClr val="365679"/>
                </a:solidFill>
                <a:latin typeface="Poppins Bold"/>
                <a:ea typeface="Poppins Bold"/>
                <a:cs typeface="Poppins Bold"/>
                <a:sym typeface="Poppins Bold"/>
              </a:rPr>
              <a:t>Abilități organizatorice</a:t>
            </a:r>
            <a:r>
              <a:rPr lang="en-US" sz="2474" u="none" strike="noStrike" spc="284">
                <a:solidFill>
                  <a:srgbClr val="365679"/>
                </a:solidFill>
                <a:latin typeface="Poppins"/>
                <a:ea typeface="Poppins"/>
                <a:cs typeface="Poppins"/>
                <a:sym typeface="Poppins"/>
              </a:rPr>
              <a:t>: Capacitatea de a gestiona eficient mai multe sarcini și termene limită.</a:t>
            </a:r>
          </a:p>
          <a:p>
            <a:pPr marL="534284" lvl="1" indent="-267142" algn="l">
              <a:lnSpc>
                <a:spcPts val="3464"/>
              </a:lnSpc>
              <a:buFont typeface="Arial"/>
              <a:buChar char="•"/>
            </a:pPr>
            <a:r>
              <a:rPr lang="en-US" sz="2474" b="1" u="none" strike="noStrike" spc="284">
                <a:solidFill>
                  <a:srgbClr val="365679"/>
                </a:solidFill>
                <a:latin typeface="Poppins Bold"/>
                <a:ea typeface="Poppins Bold"/>
                <a:cs typeface="Poppins Bold"/>
                <a:sym typeface="Poppins Bold"/>
              </a:rPr>
              <a:t>Empatie și sprijin</a:t>
            </a:r>
            <a:r>
              <a:rPr lang="en-US" sz="2474" u="none" strike="noStrike" spc="284">
                <a:solidFill>
                  <a:srgbClr val="365679"/>
                </a:solidFill>
                <a:latin typeface="Poppins"/>
                <a:ea typeface="Poppins"/>
                <a:cs typeface="Poppins"/>
                <a:sym typeface="Poppins"/>
              </a:rPr>
              <a:t>: Înțelegere și abordare plină de compasiune față de provocările unice cu care se confruntă personalul penitenciarului.</a:t>
            </a:r>
          </a:p>
          <a:p>
            <a:pPr marL="534284" lvl="1" indent="-267142" algn="l">
              <a:lnSpc>
                <a:spcPts val="3464"/>
              </a:lnSpc>
              <a:spcBef>
                <a:spcPct val="0"/>
              </a:spcBef>
              <a:buFont typeface="Arial"/>
              <a:buChar char="•"/>
            </a:pPr>
            <a:r>
              <a:rPr lang="en-US" sz="2474" b="1" u="none" strike="noStrike" spc="284">
                <a:solidFill>
                  <a:srgbClr val="365679"/>
                </a:solidFill>
                <a:latin typeface="Poppins Bold"/>
                <a:ea typeface="Poppins Bold"/>
                <a:cs typeface="Poppins Bold"/>
                <a:sym typeface="Poppins Bold"/>
              </a:rPr>
              <a:t>Adaptabilitate: </a:t>
            </a:r>
            <a:r>
              <a:rPr lang="en-US" sz="2474" u="none" strike="noStrike" spc="284">
                <a:solidFill>
                  <a:srgbClr val="365679"/>
                </a:solidFill>
                <a:latin typeface="Poppins"/>
                <a:ea typeface="Poppins"/>
                <a:cs typeface="Poppins"/>
                <a:sym typeface="Poppins"/>
              </a:rPr>
              <a:t>Flexibilitate pentru a naviga în mediul dinamic al închisorii și a ajusta strategiile după cum este necesar.</a:t>
            </a:r>
          </a:p>
          <a:p>
            <a:pPr marL="0" lvl="0" indent="0" algn="l">
              <a:lnSpc>
                <a:spcPts val="3464"/>
              </a:lnSpc>
              <a:spcBef>
                <a:spcPct val="0"/>
              </a:spcBef>
            </a:pPr>
            <a:endParaRPr lang="en-US" sz="2474" u="none" strike="noStrike" spc="284">
              <a:solidFill>
                <a:srgbClr val="365679"/>
              </a:solidFill>
              <a:latin typeface="Poppins"/>
              <a:ea typeface="Poppins"/>
              <a:cs typeface="Poppins"/>
              <a:sym typeface="Poppins"/>
            </a:endParaRPr>
          </a:p>
        </p:txBody>
      </p:sp>
      <p:sp>
        <p:nvSpPr>
          <p:cNvPr id="3" name="Freeform 3"/>
          <p:cNvSpPr/>
          <p:nvPr/>
        </p:nvSpPr>
        <p:spPr>
          <a:xfrm rot="5400000">
            <a:off x="-1972377" y="1845887"/>
            <a:ext cx="7328582" cy="3636809"/>
          </a:xfrm>
          <a:custGeom>
            <a:avLst/>
            <a:gdLst/>
            <a:ahLst/>
            <a:cxnLst/>
            <a:rect l="l" t="t" r="r" b="b"/>
            <a:pathLst>
              <a:path w="7328582" h="3636809">
                <a:moveTo>
                  <a:pt x="0" y="0"/>
                </a:moveTo>
                <a:lnTo>
                  <a:pt x="7328582" y="0"/>
                </a:lnTo>
                <a:lnTo>
                  <a:pt x="7328582" y="3636809"/>
                </a:lnTo>
                <a:lnTo>
                  <a:pt x="0" y="3636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84949" y="8237547"/>
            <a:ext cx="1687501" cy="1836207"/>
          </a:xfrm>
          <a:custGeom>
            <a:avLst/>
            <a:gdLst/>
            <a:ahLst/>
            <a:cxnLst/>
            <a:rect l="l" t="t" r="r" b="b"/>
            <a:pathLst>
              <a:path w="1687501" h="1836207">
                <a:moveTo>
                  <a:pt x="0" y="0"/>
                </a:moveTo>
                <a:lnTo>
                  <a:pt x="1687502" y="0"/>
                </a:lnTo>
                <a:lnTo>
                  <a:pt x="1687502" y="1836206"/>
                </a:lnTo>
                <a:lnTo>
                  <a:pt x="0" y="1836206"/>
                </a:lnTo>
                <a:lnTo>
                  <a:pt x="0" y="0"/>
                </a:lnTo>
                <a:close/>
              </a:path>
            </a:pathLst>
          </a:custGeom>
          <a:blipFill>
            <a:blip r:embed="rId4"/>
            <a:stretch>
              <a:fillRect l="-66611" t="-56211" r="-68496" b="-59856"/>
            </a:stretch>
          </a:blipFill>
        </p:spPr>
      </p:sp>
      <p:sp>
        <p:nvSpPr>
          <p:cNvPr id="5" name="Freeform 5"/>
          <p:cNvSpPr/>
          <p:nvPr/>
        </p:nvSpPr>
        <p:spPr>
          <a:xfrm>
            <a:off x="14890817" y="8624917"/>
            <a:ext cx="1635613" cy="1630906"/>
          </a:xfrm>
          <a:custGeom>
            <a:avLst/>
            <a:gdLst/>
            <a:ahLst/>
            <a:cxnLst/>
            <a:rect l="l" t="t" r="r" b="b"/>
            <a:pathLst>
              <a:path w="1635613" h="1630906">
                <a:moveTo>
                  <a:pt x="0" y="0"/>
                </a:moveTo>
                <a:lnTo>
                  <a:pt x="1635614" y="0"/>
                </a:lnTo>
                <a:lnTo>
                  <a:pt x="1635614" y="1630906"/>
                </a:lnTo>
                <a:lnTo>
                  <a:pt x="0" y="1630906"/>
                </a:lnTo>
                <a:lnTo>
                  <a:pt x="0" y="0"/>
                </a:lnTo>
                <a:close/>
              </a:path>
            </a:pathLst>
          </a:custGeom>
          <a:blipFill>
            <a:blip r:embed="rId5"/>
            <a:stretch>
              <a:fillRect/>
            </a:stretch>
          </a:blipFill>
        </p:spPr>
      </p:sp>
      <p:sp>
        <p:nvSpPr>
          <p:cNvPr id="6" name="Freeform 6"/>
          <p:cNvSpPr/>
          <p:nvPr/>
        </p:nvSpPr>
        <p:spPr>
          <a:xfrm>
            <a:off x="6850430" y="9374000"/>
            <a:ext cx="3242488" cy="686547"/>
          </a:xfrm>
          <a:custGeom>
            <a:avLst/>
            <a:gdLst/>
            <a:ahLst/>
            <a:cxnLst/>
            <a:rect l="l" t="t" r="r" b="b"/>
            <a:pathLst>
              <a:path w="3242488" h="686547">
                <a:moveTo>
                  <a:pt x="0" y="0"/>
                </a:moveTo>
                <a:lnTo>
                  <a:pt x="3242488" y="0"/>
                </a:lnTo>
                <a:lnTo>
                  <a:pt x="3242488" y="686547"/>
                </a:lnTo>
                <a:lnTo>
                  <a:pt x="0" y="686547"/>
                </a:lnTo>
                <a:lnTo>
                  <a:pt x="0" y="0"/>
                </a:lnTo>
                <a:close/>
              </a:path>
            </a:pathLst>
          </a:custGeom>
          <a:blipFill>
            <a:blip r:embed="rId6"/>
            <a:stretch>
              <a:fillRect/>
            </a:stretch>
          </a:blipFill>
        </p:spPr>
      </p:sp>
      <p:sp>
        <p:nvSpPr>
          <p:cNvPr id="7" name="Freeform 7"/>
          <p:cNvSpPr/>
          <p:nvPr/>
        </p:nvSpPr>
        <p:spPr>
          <a:xfrm rot="5400000" flipV="1">
            <a:off x="14687280" y="7056906"/>
            <a:ext cx="4742991" cy="2353709"/>
          </a:xfrm>
          <a:custGeom>
            <a:avLst/>
            <a:gdLst/>
            <a:ahLst/>
            <a:cxnLst/>
            <a:rect l="l" t="t" r="r" b="b"/>
            <a:pathLst>
              <a:path w="4742991" h="2353709">
                <a:moveTo>
                  <a:pt x="0" y="2353709"/>
                </a:moveTo>
                <a:lnTo>
                  <a:pt x="4742992" y="2353709"/>
                </a:lnTo>
                <a:lnTo>
                  <a:pt x="4742992" y="0"/>
                </a:lnTo>
                <a:lnTo>
                  <a:pt x="0" y="0"/>
                </a:lnTo>
                <a:lnTo>
                  <a:pt x="0" y="235370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rot="5400000" flipH="1" flipV="1">
            <a:off x="14687280" y="2313915"/>
            <a:ext cx="4742991" cy="2353709"/>
          </a:xfrm>
          <a:custGeom>
            <a:avLst/>
            <a:gdLst/>
            <a:ahLst/>
            <a:cxnLst/>
            <a:rect l="l" t="t" r="r" b="b"/>
            <a:pathLst>
              <a:path w="4742991" h="2353709">
                <a:moveTo>
                  <a:pt x="4742992" y="2353709"/>
                </a:moveTo>
                <a:lnTo>
                  <a:pt x="0" y="2353709"/>
                </a:lnTo>
                <a:lnTo>
                  <a:pt x="0" y="0"/>
                </a:lnTo>
                <a:lnTo>
                  <a:pt x="4742992" y="0"/>
                </a:lnTo>
                <a:lnTo>
                  <a:pt x="4742992" y="235370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a:off x="2709555" y="1747465"/>
            <a:ext cx="3372352" cy="4114800"/>
          </a:xfrm>
          <a:custGeom>
            <a:avLst/>
            <a:gdLst/>
            <a:ahLst/>
            <a:cxnLst/>
            <a:rect l="l" t="t" r="r" b="b"/>
            <a:pathLst>
              <a:path w="3372352" h="4114800">
                <a:moveTo>
                  <a:pt x="0" y="0"/>
                </a:moveTo>
                <a:lnTo>
                  <a:pt x="3372352" y="0"/>
                </a:lnTo>
                <a:lnTo>
                  <a:pt x="3372352"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TextBox 10"/>
          <p:cNvSpPr txBox="1"/>
          <p:nvPr/>
        </p:nvSpPr>
        <p:spPr>
          <a:xfrm>
            <a:off x="5226690" y="1185949"/>
            <a:ext cx="6489968" cy="1590675"/>
          </a:xfrm>
          <a:prstGeom prst="rect">
            <a:avLst/>
          </a:prstGeom>
        </p:spPr>
        <p:txBody>
          <a:bodyPr lIns="0" tIns="0" rIns="0" bIns="0" rtlCol="0" anchor="t">
            <a:spAutoFit/>
          </a:bodyPr>
          <a:lstStyle/>
          <a:p>
            <a:pPr algn="ctr">
              <a:lnSpc>
                <a:spcPts val="4200"/>
              </a:lnSpc>
            </a:pPr>
            <a:r>
              <a:rPr lang="en-US" sz="3000" spc="150">
                <a:solidFill>
                  <a:srgbClr val="0B1320"/>
                </a:solidFill>
                <a:latin typeface="League Spartan"/>
                <a:ea typeface="League Spartan"/>
                <a:cs typeface="League Spartan"/>
                <a:sym typeface="League Spartan"/>
              </a:rPr>
              <a:t>CALIFICĂRI ȘI ABILITĂȚI ALE UNUI COORDONATOR DE MENTORAT EFICIENT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3F6FA"/>
        </a:solidFill>
        <a:effectLst/>
      </p:bgPr>
    </p:bg>
    <p:spTree>
      <p:nvGrpSpPr>
        <p:cNvPr id="1" name=""/>
        <p:cNvGrpSpPr/>
        <p:nvPr/>
      </p:nvGrpSpPr>
      <p:grpSpPr>
        <a:xfrm>
          <a:off x="0" y="0"/>
          <a:ext cx="0" cy="0"/>
          <a:chOff x="0" y="0"/>
          <a:chExt cx="0" cy="0"/>
        </a:xfrm>
      </p:grpSpPr>
      <p:sp>
        <p:nvSpPr>
          <p:cNvPr id="2" name="TextBox 2"/>
          <p:cNvSpPr txBox="1"/>
          <p:nvPr/>
        </p:nvSpPr>
        <p:spPr>
          <a:xfrm>
            <a:off x="4953000" y="2476499"/>
            <a:ext cx="12306300" cy="4039567"/>
          </a:xfrm>
          <a:prstGeom prst="rect">
            <a:avLst/>
          </a:prstGeom>
        </p:spPr>
        <p:txBody>
          <a:bodyPr wrap="square" lIns="0" tIns="0" rIns="0" bIns="0" rtlCol="0" anchor="t">
            <a:spAutoFit/>
          </a:bodyPr>
          <a:lstStyle/>
          <a:p>
            <a:pPr marL="342900" lvl="0" indent="-342900">
              <a:lnSpc>
                <a:spcPts val="3464"/>
              </a:lnSpc>
              <a:spcBef>
                <a:spcPct val="0"/>
              </a:spcBef>
              <a:buFont typeface="Wingdings" panose="05000000000000000000" pitchFamily="2" charset="2"/>
              <a:buChar char="Ø"/>
            </a:pPr>
            <a:r>
              <a:rPr lang="en-US" sz="2474" spc="284" dirty="0">
                <a:solidFill>
                  <a:srgbClr val="365679"/>
                </a:solidFill>
                <a:latin typeface="Poppins"/>
                <a:ea typeface="Poppins"/>
                <a:cs typeface="Poppins"/>
                <a:sym typeface="Poppins"/>
              </a:rPr>
              <a:t>Reduce izolarea și stimulează moralul prin promovarea relațiilor de sprijin între mentori și mentorați.</a:t>
            </a:r>
          </a:p>
          <a:p>
            <a:pPr marL="342900" lvl="0" indent="-342900">
              <a:lnSpc>
                <a:spcPts val="3464"/>
              </a:lnSpc>
              <a:spcBef>
                <a:spcPct val="0"/>
              </a:spcBef>
              <a:buFont typeface="Wingdings" panose="05000000000000000000" pitchFamily="2" charset="2"/>
              <a:buChar char="Ø"/>
            </a:pPr>
            <a:r>
              <a:rPr lang="en-US" sz="2474" spc="284" dirty="0">
                <a:solidFill>
                  <a:srgbClr val="365679"/>
                </a:solidFill>
                <a:latin typeface="Poppins"/>
                <a:ea typeface="Poppins"/>
                <a:cs typeface="Poppins"/>
                <a:sym typeface="Poppins"/>
              </a:rPr>
              <a:t>Îmbunătățește competențele personalului și avansarea în carieră prin mentorat personalizat.</a:t>
            </a:r>
          </a:p>
          <a:p>
            <a:pPr marL="342900" lvl="0" indent="-342900">
              <a:lnSpc>
                <a:spcPts val="3464"/>
              </a:lnSpc>
              <a:spcBef>
                <a:spcPct val="0"/>
              </a:spcBef>
              <a:buFont typeface="Wingdings" panose="05000000000000000000" pitchFamily="2" charset="2"/>
              <a:buChar char="Ø"/>
            </a:pPr>
            <a:r>
              <a:rPr lang="en-US" sz="2474" spc="284" dirty="0">
                <a:solidFill>
                  <a:srgbClr val="365679"/>
                </a:solidFill>
                <a:latin typeface="Poppins"/>
                <a:ea typeface="Poppins"/>
                <a:cs typeface="Poppins"/>
                <a:sym typeface="Poppins"/>
              </a:rPr>
              <a:t>Atenuarea epuizării profesionale prin oferirea de sprijin proactiv, promovarea rezilienței și îmbunătățirea satisfacției la locul de muncă.</a:t>
            </a:r>
          </a:p>
          <a:p>
            <a:pPr marL="342900" lvl="0" indent="-342900">
              <a:lnSpc>
                <a:spcPts val="3464"/>
              </a:lnSpc>
              <a:spcBef>
                <a:spcPct val="0"/>
              </a:spcBef>
              <a:buFont typeface="Wingdings" panose="05000000000000000000" pitchFamily="2" charset="2"/>
              <a:buChar char="Ø"/>
            </a:pPr>
            <a:r>
              <a:rPr lang="en-US" sz="2474" spc="284" dirty="0">
                <a:solidFill>
                  <a:srgbClr val="365679"/>
                </a:solidFill>
                <a:latin typeface="Poppins"/>
                <a:ea typeface="Poppins"/>
                <a:cs typeface="Poppins"/>
                <a:sym typeface="Poppins"/>
              </a:rPr>
              <a:t>Crește productivitatea și siguranța organizațională, creând un mediu penitenciar mai eficient.</a:t>
            </a:r>
          </a:p>
          <a:p>
            <a:pPr marL="0" lvl="0" indent="0" algn="l">
              <a:lnSpc>
                <a:spcPts val="3464"/>
              </a:lnSpc>
              <a:spcBef>
                <a:spcPct val="0"/>
              </a:spcBef>
            </a:pPr>
            <a:endParaRPr lang="en-US" sz="2474" spc="284" dirty="0">
              <a:solidFill>
                <a:srgbClr val="365679"/>
              </a:solidFill>
              <a:latin typeface="Poppins"/>
              <a:ea typeface="Poppins"/>
              <a:cs typeface="Poppins"/>
              <a:sym typeface="Poppins"/>
            </a:endParaRPr>
          </a:p>
        </p:txBody>
      </p:sp>
      <p:sp>
        <p:nvSpPr>
          <p:cNvPr id="3" name="Freeform 3"/>
          <p:cNvSpPr/>
          <p:nvPr/>
        </p:nvSpPr>
        <p:spPr>
          <a:xfrm rot="5400000">
            <a:off x="-3479342" y="1534159"/>
            <a:ext cx="7328582" cy="3636809"/>
          </a:xfrm>
          <a:custGeom>
            <a:avLst/>
            <a:gdLst/>
            <a:ahLst/>
            <a:cxnLst/>
            <a:rect l="l" t="t" r="r" b="b"/>
            <a:pathLst>
              <a:path w="7328582" h="3636809">
                <a:moveTo>
                  <a:pt x="0" y="0"/>
                </a:moveTo>
                <a:lnTo>
                  <a:pt x="7328583" y="0"/>
                </a:lnTo>
                <a:lnTo>
                  <a:pt x="7328583" y="3636809"/>
                </a:lnTo>
                <a:lnTo>
                  <a:pt x="0" y="3636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84949" y="8237547"/>
            <a:ext cx="1687501" cy="1836207"/>
          </a:xfrm>
          <a:custGeom>
            <a:avLst/>
            <a:gdLst/>
            <a:ahLst/>
            <a:cxnLst/>
            <a:rect l="l" t="t" r="r" b="b"/>
            <a:pathLst>
              <a:path w="1687501" h="1836207">
                <a:moveTo>
                  <a:pt x="0" y="0"/>
                </a:moveTo>
                <a:lnTo>
                  <a:pt x="1687502" y="0"/>
                </a:lnTo>
                <a:lnTo>
                  <a:pt x="1687502" y="1836206"/>
                </a:lnTo>
                <a:lnTo>
                  <a:pt x="0" y="1836206"/>
                </a:lnTo>
                <a:lnTo>
                  <a:pt x="0" y="0"/>
                </a:lnTo>
                <a:close/>
              </a:path>
            </a:pathLst>
          </a:custGeom>
          <a:blipFill>
            <a:blip r:embed="rId4"/>
            <a:stretch>
              <a:fillRect l="-66611" t="-56211" r="-68496" b="-59856"/>
            </a:stretch>
          </a:blipFill>
        </p:spPr>
      </p:sp>
      <p:sp>
        <p:nvSpPr>
          <p:cNvPr id="5" name="Freeform 5"/>
          <p:cNvSpPr/>
          <p:nvPr/>
        </p:nvSpPr>
        <p:spPr>
          <a:xfrm>
            <a:off x="14890817" y="8624917"/>
            <a:ext cx="1635613" cy="1630906"/>
          </a:xfrm>
          <a:custGeom>
            <a:avLst/>
            <a:gdLst/>
            <a:ahLst/>
            <a:cxnLst/>
            <a:rect l="l" t="t" r="r" b="b"/>
            <a:pathLst>
              <a:path w="1635613" h="1630906">
                <a:moveTo>
                  <a:pt x="0" y="0"/>
                </a:moveTo>
                <a:lnTo>
                  <a:pt x="1635614" y="0"/>
                </a:lnTo>
                <a:lnTo>
                  <a:pt x="1635614" y="1630906"/>
                </a:lnTo>
                <a:lnTo>
                  <a:pt x="0" y="1630906"/>
                </a:lnTo>
                <a:lnTo>
                  <a:pt x="0" y="0"/>
                </a:lnTo>
                <a:close/>
              </a:path>
            </a:pathLst>
          </a:custGeom>
          <a:blipFill>
            <a:blip r:embed="rId5"/>
            <a:stretch>
              <a:fillRect/>
            </a:stretch>
          </a:blipFill>
        </p:spPr>
      </p:sp>
      <p:sp>
        <p:nvSpPr>
          <p:cNvPr id="6" name="Freeform 6"/>
          <p:cNvSpPr/>
          <p:nvPr/>
        </p:nvSpPr>
        <p:spPr>
          <a:xfrm>
            <a:off x="6850430" y="9374000"/>
            <a:ext cx="3242488" cy="686547"/>
          </a:xfrm>
          <a:custGeom>
            <a:avLst/>
            <a:gdLst/>
            <a:ahLst/>
            <a:cxnLst/>
            <a:rect l="l" t="t" r="r" b="b"/>
            <a:pathLst>
              <a:path w="3242488" h="686547">
                <a:moveTo>
                  <a:pt x="0" y="0"/>
                </a:moveTo>
                <a:lnTo>
                  <a:pt x="3242488" y="0"/>
                </a:lnTo>
                <a:lnTo>
                  <a:pt x="3242488" y="686547"/>
                </a:lnTo>
                <a:lnTo>
                  <a:pt x="0" y="686547"/>
                </a:lnTo>
                <a:lnTo>
                  <a:pt x="0" y="0"/>
                </a:lnTo>
                <a:close/>
              </a:path>
            </a:pathLst>
          </a:custGeom>
          <a:blipFill>
            <a:blip r:embed="rId6"/>
            <a:stretch>
              <a:fillRect/>
            </a:stretch>
          </a:blipFill>
        </p:spPr>
      </p:sp>
      <p:sp>
        <p:nvSpPr>
          <p:cNvPr id="7" name="Freeform 7"/>
          <p:cNvSpPr/>
          <p:nvPr/>
        </p:nvSpPr>
        <p:spPr>
          <a:xfrm rot="7777129" flipV="1">
            <a:off x="14887804" y="7978795"/>
            <a:ext cx="4742991" cy="2353709"/>
          </a:xfrm>
          <a:custGeom>
            <a:avLst/>
            <a:gdLst/>
            <a:ahLst/>
            <a:cxnLst/>
            <a:rect l="l" t="t" r="r" b="b"/>
            <a:pathLst>
              <a:path w="4742991" h="2353709">
                <a:moveTo>
                  <a:pt x="0" y="2353710"/>
                </a:moveTo>
                <a:lnTo>
                  <a:pt x="4742992" y="2353710"/>
                </a:lnTo>
                <a:lnTo>
                  <a:pt x="4742992" y="0"/>
                </a:lnTo>
                <a:lnTo>
                  <a:pt x="0" y="0"/>
                </a:lnTo>
                <a:lnTo>
                  <a:pt x="0" y="235371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rot="4424553" flipH="1" flipV="1">
            <a:off x="15130834" y="-148155"/>
            <a:ext cx="4742991" cy="2353709"/>
          </a:xfrm>
          <a:custGeom>
            <a:avLst/>
            <a:gdLst/>
            <a:ahLst/>
            <a:cxnLst/>
            <a:rect l="l" t="t" r="r" b="b"/>
            <a:pathLst>
              <a:path w="4742991" h="2353709">
                <a:moveTo>
                  <a:pt x="4742991" y="2353710"/>
                </a:moveTo>
                <a:lnTo>
                  <a:pt x="0" y="2353710"/>
                </a:lnTo>
                <a:lnTo>
                  <a:pt x="0" y="0"/>
                </a:lnTo>
                <a:lnTo>
                  <a:pt x="4742991" y="0"/>
                </a:lnTo>
                <a:lnTo>
                  <a:pt x="4742991" y="235371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a:off x="1467162" y="812283"/>
            <a:ext cx="3372352" cy="4114800"/>
          </a:xfrm>
          <a:custGeom>
            <a:avLst/>
            <a:gdLst/>
            <a:ahLst/>
            <a:cxnLst/>
            <a:rect l="l" t="t" r="r" b="b"/>
            <a:pathLst>
              <a:path w="3372352" h="4114800">
                <a:moveTo>
                  <a:pt x="0" y="0"/>
                </a:moveTo>
                <a:lnTo>
                  <a:pt x="3372352" y="0"/>
                </a:lnTo>
                <a:lnTo>
                  <a:pt x="3372352"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TextBox 10"/>
          <p:cNvSpPr txBox="1"/>
          <p:nvPr/>
        </p:nvSpPr>
        <p:spPr>
          <a:xfrm>
            <a:off x="3984298" y="355542"/>
            <a:ext cx="6489968" cy="1057275"/>
          </a:xfrm>
          <a:prstGeom prst="rect">
            <a:avLst/>
          </a:prstGeom>
        </p:spPr>
        <p:txBody>
          <a:bodyPr lIns="0" tIns="0" rIns="0" bIns="0" rtlCol="0" anchor="t">
            <a:spAutoFit/>
          </a:bodyPr>
          <a:lstStyle/>
          <a:p>
            <a:pPr algn="ctr">
              <a:lnSpc>
                <a:spcPts val="4200"/>
              </a:lnSpc>
            </a:pPr>
            <a:r>
              <a:rPr lang="en-US" sz="3000" spc="150">
                <a:solidFill>
                  <a:srgbClr val="0B1320"/>
                </a:solidFill>
                <a:latin typeface="League Spartan"/>
                <a:ea typeface="League Spartan"/>
                <a:cs typeface="League Spartan"/>
                <a:sym typeface="League Spartan"/>
              </a:rPr>
              <a:t>IMPACTUL COORDONĂRII EFICIENTE A MENTORILOR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3F6FA"/>
        </a:solidFill>
        <a:effectLst/>
      </p:bgPr>
    </p:bg>
    <p:spTree>
      <p:nvGrpSpPr>
        <p:cNvPr id="1" name=""/>
        <p:cNvGrpSpPr/>
        <p:nvPr/>
      </p:nvGrpSpPr>
      <p:grpSpPr>
        <a:xfrm>
          <a:off x="0" y="0"/>
          <a:ext cx="0" cy="0"/>
          <a:chOff x="0" y="0"/>
          <a:chExt cx="0" cy="0"/>
        </a:xfrm>
      </p:grpSpPr>
      <p:sp>
        <p:nvSpPr>
          <p:cNvPr id="2" name="TextBox 2"/>
          <p:cNvSpPr txBox="1"/>
          <p:nvPr/>
        </p:nvSpPr>
        <p:spPr>
          <a:xfrm>
            <a:off x="1028700" y="1213804"/>
            <a:ext cx="12974782" cy="7023743"/>
          </a:xfrm>
          <a:prstGeom prst="rect">
            <a:avLst/>
          </a:prstGeom>
        </p:spPr>
        <p:txBody>
          <a:bodyPr lIns="0" tIns="0" rIns="0" bIns="0" rtlCol="0" anchor="t">
            <a:spAutoFit/>
          </a:bodyPr>
          <a:lstStyle/>
          <a:p>
            <a:pPr marL="534284" lvl="1" indent="-267142" algn="l">
              <a:lnSpc>
                <a:spcPts val="3464"/>
              </a:lnSpc>
              <a:buFont typeface="Arial"/>
              <a:buChar char="•"/>
            </a:pPr>
            <a:r>
              <a:rPr lang="en-US" sz="2474" b="1" spc="284">
                <a:solidFill>
                  <a:srgbClr val="365679"/>
                </a:solidFill>
                <a:latin typeface="Poppins Bold"/>
                <a:ea typeface="Poppins Bold"/>
                <a:cs typeface="Poppins Bold"/>
                <a:sym typeface="Poppins Bold"/>
              </a:rPr>
              <a:t>Recrutare și formare: </a:t>
            </a:r>
            <a:r>
              <a:rPr lang="en-US" sz="2474" spc="284">
                <a:solidFill>
                  <a:srgbClr val="365679"/>
                </a:solidFill>
                <a:latin typeface="Poppins"/>
                <a:ea typeface="Poppins"/>
                <a:cs typeface="Poppins"/>
                <a:sym typeface="Poppins"/>
              </a:rPr>
              <a:t>Supraveghează selecția și formarea mentorilor și a persoanelor mentorate, asigurându-se că aceștia sunt bine pregătiți, având competențe precum ascultarea activă și rezolvarea conflictelor.</a:t>
            </a:r>
          </a:p>
          <a:p>
            <a:pPr marL="534284" lvl="1" indent="-267142" algn="l">
              <a:lnSpc>
                <a:spcPts val="3464"/>
              </a:lnSpc>
              <a:buFont typeface="Arial"/>
              <a:buChar char="•"/>
            </a:pPr>
            <a:r>
              <a:rPr lang="en-US" sz="2474" b="1" spc="284">
                <a:solidFill>
                  <a:srgbClr val="365679"/>
                </a:solidFill>
                <a:latin typeface="Poppins Bold"/>
                <a:ea typeface="Poppins Bold"/>
                <a:cs typeface="Poppins Bold"/>
                <a:sym typeface="Poppins Bold"/>
              </a:rPr>
              <a:t>Perechi mentor-mentorat: </a:t>
            </a:r>
            <a:r>
              <a:rPr lang="en-US" sz="2474" spc="284">
                <a:solidFill>
                  <a:srgbClr val="365679"/>
                </a:solidFill>
                <a:latin typeface="Poppins"/>
                <a:ea typeface="Poppins"/>
                <a:cs typeface="Poppins"/>
                <a:sym typeface="Poppins"/>
              </a:rPr>
              <a:t>Potrivirea strategică a mentorilor cu mentorii pe baza nevoilor și punctelor forte ale acestora, pentru a favoriza relații eficiente.</a:t>
            </a:r>
          </a:p>
          <a:p>
            <a:pPr marL="534284" lvl="1" indent="-267142" algn="l">
              <a:lnSpc>
                <a:spcPts val="3464"/>
              </a:lnSpc>
              <a:buFont typeface="Arial"/>
              <a:buChar char="•"/>
            </a:pPr>
            <a:r>
              <a:rPr lang="en-US" sz="2474" b="1" spc="284">
                <a:solidFill>
                  <a:srgbClr val="365679"/>
                </a:solidFill>
                <a:latin typeface="Poppins Bold"/>
                <a:ea typeface="Poppins Bold"/>
                <a:cs typeface="Poppins Bold"/>
                <a:sym typeface="Poppins Bold"/>
              </a:rPr>
              <a:t>Sprijin continuu: </a:t>
            </a:r>
            <a:r>
              <a:rPr lang="en-US" sz="2474" spc="284">
                <a:solidFill>
                  <a:srgbClr val="365679"/>
                </a:solidFill>
                <a:latin typeface="Poppins"/>
                <a:ea typeface="Poppins"/>
                <a:cs typeface="Poppins"/>
                <a:sym typeface="Poppins"/>
              </a:rPr>
              <a:t>Oferiți îndrumare și resurse continue atât mentorilor, cât și mentorizaților, abordând provocările și sprijinind dezvoltarea lor.</a:t>
            </a:r>
          </a:p>
          <a:p>
            <a:pPr marL="534284" lvl="1" indent="-267142" algn="l">
              <a:lnSpc>
                <a:spcPts val="3464"/>
              </a:lnSpc>
              <a:buFont typeface="Arial"/>
              <a:buChar char="•"/>
            </a:pPr>
            <a:r>
              <a:rPr lang="en-US" sz="2474" b="1" spc="284">
                <a:solidFill>
                  <a:srgbClr val="365679"/>
                </a:solidFill>
                <a:latin typeface="Poppins Bold"/>
                <a:ea typeface="Poppins Bold"/>
                <a:cs typeface="Poppins Bold"/>
                <a:sym typeface="Poppins Bold"/>
              </a:rPr>
              <a:t>Gestionarea programului: </a:t>
            </a:r>
            <a:r>
              <a:rPr lang="en-US" sz="2474" spc="284">
                <a:solidFill>
                  <a:srgbClr val="365679"/>
                </a:solidFill>
                <a:latin typeface="Poppins"/>
                <a:ea typeface="Poppins"/>
                <a:cs typeface="Poppins"/>
                <a:sym typeface="Poppins"/>
              </a:rPr>
              <a:t>Elaborați și gestionați politicile programului și efectuați evaluări pentru a evalua și îmbunătăți eficacitatea programului.</a:t>
            </a:r>
          </a:p>
          <a:p>
            <a:pPr marL="534284" lvl="1" indent="-267142" algn="l">
              <a:lnSpc>
                <a:spcPts val="3464"/>
              </a:lnSpc>
              <a:buFont typeface="Arial"/>
              <a:buChar char="•"/>
            </a:pPr>
            <a:r>
              <a:rPr lang="en-US" sz="2474" b="1" spc="284">
                <a:solidFill>
                  <a:srgbClr val="365679"/>
                </a:solidFill>
                <a:latin typeface="Poppins Bold"/>
                <a:ea typeface="Poppins Bold"/>
                <a:cs typeface="Poppins Bold"/>
                <a:sym typeface="Poppins Bold"/>
              </a:rPr>
              <a:t>Implicarea părților interesate: </a:t>
            </a:r>
            <a:r>
              <a:rPr lang="en-US" sz="2474" spc="284">
                <a:solidFill>
                  <a:srgbClr val="365679"/>
                </a:solidFill>
                <a:latin typeface="Poppins"/>
                <a:ea typeface="Poppins"/>
                <a:cs typeface="Poppins"/>
                <a:sym typeface="Poppins"/>
              </a:rPr>
              <a:t>Promovați programul de mentorat, implicați părțile interesate și promovați beneficiile acestuia în cadrul sistemului penitenciar.</a:t>
            </a:r>
          </a:p>
          <a:p>
            <a:pPr marL="0" lvl="0" indent="0" algn="l">
              <a:lnSpc>
                <a:spcPts val="3464"/>
              </a:lnSpc>
              <a:spcBef>
                <a:spcPct val="0"/>
              </a:spcBef>
            </a:pPr>
            <a:endParaRPr lang="en-US" sz="2474" spc="284">
              <a:solidFill>
                <a:srgbClr val="365679"/>
              </a:solidFill>
              <a:latin typeface="Poppins"/>
              <a:ea typeface="Poppins"/>
              <a:cs typeface="Poppins"/>
              <a:sym typeface="Poppins"/>
            </a:endParaRPr>
          </a:p>
        </p:txBody>
      </p:sp>
      <p:sp>
        <p:nvSpPr>
          <p:cNvPr id="3" name="Freeform 3"/>
          <p:cNvSpPr/>
          <p:nvPr/>
        </p:nvSpPr>
        <p:spPr>
          <a:xfrm rot="5400000">
            <a:off x="-3479342" y="1534159"/>
            <a:ext cx="7328582" cy="3636809"/>
          </a:xfrm>
          <a:custGeom>
            <a:avLst/>
            <a:gdLst/>
            <a:ahLst/>
            <a:cxnLst/>
            <a:rect l="l" t="t" r="r" b="b"/>
            <a:pathLst>
              <a:path w="7328582" h="3636809">
                <a:moveTo>
                  <a:pt x="0" y="0"/>
                </a:moveTo>
                <a:lnTo>
                  <a:pt x="7328583" y="0"/>
                </a:lnTo>
                <a:lnTo>
                  <a:pt x="7328583" y="3636809"/>
                </a:lnTo>
                <a:lnTo>
                  <a:pt x="0" y="3636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84949" y="8237547"/>
            <a:ext cx="1687501" cy="1836207"/>
          </a:xfrm>
          <a:custGeom>
            <a:avLst/>
            <a:gdLst/>
            <a:ahLst/>
            <a:cxnLst/>
            <a:rect l="l" t="t" r="r" b="b"/>
            <a:pathLst>
              <a:path w="1687501" h="1836207">
                <a:moveTo>
                  <a:pt x="0" y="0"/>
                </a:moveTo>
                <a:lnTo>
                  <a:pt x="1687502" y="0"/>
                </a:lnTo>
                <a:lnTo>
                  <a:pt x="1687502" y="1836206"/>
                </a:lnTo>
                <a:lnTo>
                  <a:pt x="0" y="1836206"/>
                </a:lnTo>
                <a:lnTo>
                  <a:pt x="0" y="0"/>
                </a:lnTo>
                <a:close/>
              </a:path>
            </a:pathLst>
          </a:custGeom>
          <a:blipFill>
            <a:blip r:embed="rId4"/>
            <a:stretch>
              <a:fillRect l="-66611" t="-56211" r="-68496" b="-59856"/>
            </a:stretch>
          </a:blipFill>
        </p:spPr>
      </p:sp>
      <p:sp>
        <p:nvSpPr>
          <p:cNvPr id="5" name="Freeform 5"/>
          <p:cNvSpPr/>
          <p:nvPr/>
        </p:nvSpPr>
        <p:spPr>
          <a:xfrm>
            <a:off x="14890817" y="8624917"/>
            <a:ext cx="1635613" cy="1630906"/>
          </a:xfrm>
          <a:custGeom>
            <a:avLst/>
            <a:gdLst/>
            <a:ahLst/>
            <a:cxnLst/>
            <a:rect l="l" t="t" r="r" b="b"/>
            <a:pathLst>
              <a:path w="1635613" h="1630906">
                <a:moveTo>
                  <a:pt x="0" y="0"/>
                </a:moveTo>
                <a:lnTo>
                  <a:pt x="1635614" y="0"/>
                </a:lnTo>
                <a:lnTo>
                  <a:pt x="1635614" y="1630906"/>
                </a:lnTo>
                <a:lnTo>
                  <a:pt x="0" y="1630906"/>
                </a:lnTo>
                <a:lnTo>
                  <a:pt x="0" y="0"/>
                </a:lnTo>
                <a:close/>
              </a:path>
            </a:pathLst>
          </a:custGeom>
          <a:blipFill>
            <a:blip r:embed="rId5"/>
            <a:stretch>
              <a:fillRect/>
            </a:stretch>
          </a:blipFill>
        </p:spPr>
      </p:sp>
      <p:sp>
        <p:nvSpPr>
          <p:cNvPr id="6" name="Freeform 6"/>
          <p:cNvSpPr/>
          <p:nvPr/>
        </p:nvSpPr>
        <p:spPr>
          <a:xfrm>
            <a:off x="6850430" y="9374000"/>
            <a:ext cx="3242488" cy="686547"/>
          </a:xfrm>
          <a:custGeom>
            <a:avLst/>
            <a:gdLst/>
            <a:ahLst/>
            <a:cxnLst/>
            <a:rect l="l" t="t" r="r" b="b"/>
            <a:pathLst>
              <a:path w="3242488" h="686547">
                <a:moveTo>
                  <a:pt x="0" y="0"/>
                </a:moveTo>
                <a:lnTo>
                  <a:pt x="3242488" y="0"/>
                </a:lnTo>
                <a:lnTo>
                  <a:pt x="3242488" y="686547"/>
                </a:lnTo>
                <a:lnTo>
                  <a:pt x="0" y="686547"/>
                </a:lnTo>
                <a:lnTo>
                  <a:pt x="0" y="0"/>
                </a:lnTo>
                <a:close/>
              </a:path>
            </a:pathLst>
          </a:custGeom>
          <a:blipFill>
            <a:blip r:embed="rId6"/>
            <a:stretch>
              <a:fillRect/>
            </a:stretch>
          </a:blipFill>
        </p:spPr>
      </p:sp>
      <p:sp>
        <p:nvSpPr>
          <p:cNvPr id="7" name="Freeform 7"/>
          <p:cNvSpPr/>
          <p:nvPr/>
        </p:nvSpPr>
        <p:spPr>
          <a:xfrm rot="7777129" flipV="1">
            <a:off x="14887804" y="7978795"/>
            <a:ext cx="4742991" cy="2353709"/>
          </a:xfrm>
          <a:custGeom>
            <a:avLst/>
            <a:gdLst/>
            <a:ahLst/>
            <a:cxnLst/>
            <a:rect l="l" t="t" r="r" b="b"/>
            <a:pathLst>
              <a:path w="4742991" h="2353709">
                <a:moveTo>
                  <a:pt x="0" y="2353710"/>
                </a:moveTo>
                <a:lnTo>
                  <a:pt x="4742992" y="2353710"/>
                </a:lnTo>
                <a:lnTo>
                  <a:pt x="4742992" y="0"/>
                </a:lnTo>
                <a:lnTo>
                  <a:pt x="0" y="0"/>
                </a:lnTo>
                <a:lnTo>
                  <a:pt x="0" y="235371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rot="4424553" flipH="1" flipV="1">
            <a:off x="15916504" y="-526038"/>
            <a:ext cx="4742991" cy="2353709"/>
          </a:xfrm>
          <a:custGeom>
            <a:avLst/>
            <a:gdLst/>
            <a:ahLst/>
            <a:cxnLst/>
            <a:rect l="l" t="t" r="r" b="b"/>
            <a:pathLst>
              <a:path w="4742991" h="2353709">
                <a:moveTo>
                  <a:pt x="4742992" y="2353709"/>
                </a:moveTo>
                <a:lnTo>
                  <a:pt x="0" y="2353709"/>
                </a:lnTo>
                <a:lnTo>
                  <a:pt x="0" y="0"/>
                </a:lnTo>
                <a:lnTo>
                  <a:pt x="4742992" y="0"/>
                </a:lnTo>
                <a:lnTo>
                  <a:pt x="4742992" y="235370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a:off x="14584680" y="2706375"/>
            <a:ext cx="3703320" cy="4114800"/>
          </a:xfrm>
          <a:custGeom>
            <a:avLst/>
            <a:gdLst/>
            <a:ahLst/>
            <a:cxnLst/>
            <a:rect l="l" t="t" r="r" b="b"/>
            <a:pathLst>
              <a:path w="3703320" h="4114800">
                <a:moveTo>
                  <a:pt x="0" y="0"/>
                </a:moveTo>
                <a:lnTo>
                  <a:pt x="3703320" y="0"/>
                </a:lnTo>
                <a:lnTo>
                  <a:pt x="370332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TextBox 10"/>
          <p:cNvSpPr txBox="1"/>
          <p:nvPr/>
        </p:nvSpPr>
        <p:spPr>
          <a:xfrm>
            <a:off x="3984298" y="355542"/>
            <a:ext cx="12897695" cy="523875"/>
          </a:xfrm>
          <a:prstGeom prst="rect">
            <a:avLst/>
          </a:prstGeom>
        </p:spPr>
        <p:txBody>
          <a:bodyPr lIns="0" tIns="0" rIns="0" bIns="0" rtlCol="0" anchor="t">
            <a:spAutoFit/>
          </a:bodyPr>
          <a:lstStyle/>
          <a:p>
            <a:pPr algn="ctr">
              <a:lnSpc>
                <a:spcPts val="4200"/>
              </a:lnSpc>
            </a:pPr>
            <a:r>
              <a:rPr lang="en-US" sz="3000" spc="150">
                <a:solidFill>
                  <a:srgbClr val="0B1320"/>
                </a:solidFill>
                <a:latin typeface="League Spartan"/>
                <a:ea typeface="League Spartan"/>
                <a:cs typeface="League Spartan"/>
                <a:sym typeface="League Spartan"/>
              </a:rPr>
              <a:t>RESPONSABILITĂȚILE DETALIATE ALE COORDONATORILOR DE MENTORI</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3F6FA"/>
        </a:solidFill>
        <a:effectLst/>
      </p:bgPr>
    </p:bg>
    <p:spTree>
      <p:nvGrpSpPr>
        <p:cNvPr id="1" name=""/>
        <p:cNvGrpSpPr/>
        <p:nvPr/>
      </p:nvGrpSpPr>
      <p:grpSpPr>
        <a:xfrm>
          <a:off x="0" y="0"/>
          <a:ext cx="0" cy="0"/>
          <a:chOff x="0" y="0"/>
          <a:chExt cx="0" cy="0"/>
        </a:xfrm>
      </p:grpSpPr>
      <p:sp>
        <p:nvSpPr>
          <p:cNvPr id="2" name="TextBox 2"/>
          <p:cNvSpPr txBox="1"/>
          <p:nvPr/>
        </p:nvSpPr>
        <p:spPr>
          <a:xfrm>
            <a:off x="3526229" y="1962859"/>
            <a:ext cx="12212782" cy="3567387"/>
          </a:xfrm>
          <a:prstGeom prst="rect">
            <a:avLst/>
          </a:prstGeom>
        </p:spPr>
        <p:txBody>
          <a:bodyPr lIns="0" tIns="0" rIns="0" bIns="0" rtlCol="0" anchor="t">
            <a:spAutoFit/>
          </a:bodyPr>
          <a:lstStyle/>
          <a:p>
            <a:pPr marL="0" lvl="0" indent="0" algn="l">
              <a:lnSpc>
                <a:spcPts val="3464"/>
              </a:lnSpc>
              <a:spcBef>
                <a:spcPct val="0"/>
              </a:spcBef>
            </a:pPr>
            <a:r>
              <a:rPr lang="en-US" sz="2474" spc="284" dirty="0">
                <a:solidFill>
                  <a:srgbClr val="365679"/>
                </a:solidFill>
                <a:latin typeface="Poppins"/>
                <a:ea typeface="Poppins"/>
                <a:cs typeface="Poppins"/>
                <a:sym typeface="Poppins"/>
              </a:rPr>
              <a:t>Coordonatorii mentorilor sunt esențiali pentru succesul programelor de mentorat, cum ar fi proiectul M4Pris. Rolul lor depășește simpla gestionare; ei sunt catalizatori ai schimbărilor pozitive. Folosindu-și expertiza, coordonatorii mentorilor asigură: </a:t>
            </a:r>
          </a:p>
          <a:p>
            <a:pPr marL="342900" lvl="0" indent="-342900" algn="l">
              <a:lnSpc>
                <a:spcPts val="3464"/>
              </a:lnSpc>
              <a:spcBef>
                <a:spcPct val="0"/>
              </a:spcBef>
              <a:buFont typeface="Wingdings" panose="05000000000000000000" pitchFamily="2" charset="2"/>
              <a:buChar char="§"/>
            </a:pPr>
            <a:r>
              <a:rPr lang="en-US" sz="2474" spc="284" dirty="0">
                <a:solidFill>
                  <a:srgbClr val="365679"/>
                </a:solidFill>
                <a:latin typeface="Poppins"/>
                <a:ea typeface="Poppins"/>
                <a:cs typeface="Poppins"/>
                <a:sym typeface="Poppins"/>
              </a:rPr>
              <a:t>eficacitatea inițiativelor de mentorat</a:t>
            </a:r>
          </a:p>
          <a:p>
            <a:pPr marL="342900" lvl="0" indent="-342900" algn="l">
              <a:lnSpc>
                <a:spcPts val="3464"/>
              </a:lnSpc>
              <a:spcBef>
                <a:spcPct val="0"/>
              </a:spcBef>
              <a:buFont typeface="Wingdings" panose="05000000000000000000" pitchFamily="2" charset="2"/>
              <a:buChar char="§"/>
            </a:pPr>
            <a:r>
              <a:rPr lang="en-US" sz="2474" spc="284" dirty="0">
                <a:solidFill>
                  <a:srgbClr val="365679"/>
                </a:solidFill>
                <a:latin typeface="Poppins"/>
                <a:ea typeface="Poppins"/>
                <a:cs typeface="Poppins"/>
                <a:sym typeface="Poppins"/>
              </a:rPr>
              <a:t>modelarea rezultatelor și influențarea succesului programelor.</a:t>
            </a:r>
          </a:p>
        </p:txBody>
      </p:sp>
      <p:sp>
        <p:nvSpPr>
          <p:cNvPr id="3" name="Freeform 3"/>
          <p:cNvSpPr/>
          <p:nvPr/>
        </p:nvSpPr>
        <p:spPr>
          <a:xfrm rot="5400000">
            <a:off x="-3479342" y="1534159"/>
            <a:ext cx="7328582" cy="3636809"/>
          </a:xfrm>
          <a:custGeom>
            <a:avLst/>
            <a:gdLst/>
            <a:ahLst/>
            <a:cxnLst/>
            <a:rect l="l" t="t" r="r" b="b"/>
            <a:pathLst>
              <a:path w="7328582" h="3636809">
                <a:moveTo>
                  <a:pt x="0" y="0"/>
                </a:moveTo>
                <a:lnTo>
                  <a:pt x="7328583" y="0"/>
                </a:lnTo>
                <a:lnTo>
                  <a:pt x="7328583" y="3636809"/>
                </a:lnTo>
                <a:lnTo>
                  <a:pt x="0" y="3636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84949" y="8237547"/>
            <a:ext cx="1687501" cy="1836207"/>
          </a:xfrm>
          <a:custGeom>
            <a:avLst/>
            <a:gdLst/>
            <a:ahLst/>
            <a:cxnLst/>
            <a:rect l="l" t="t" r="r" b="b"/>
            <a:pathLst>
              <a:path w="1687501" h="1836207">
                <a:moveTo>
                  <a:pt x="0" y="0"/>
                </a:moveTo>
                <a:lnTo>
                  <a:pt x="1687502" y="0"/>
                </a:lnTo>
                <a:lnTo>
                  <a:pt x="1687502" y="1836206"/>
                </a:lnTo>
                <a:lnTo>
                  <a:pt x="0" y="1836206"/>
                </a:lnTo>
                <a:lnTo>
                  <a:pt x="0" y="0"/>
                </a:lnTo>
                <a:close/>
              </a:path>
            </a:pathLst>
          </a:custGeom>
          <a:blipFill>
            <a:blip r:embed="rId4"/>
            <a:stretch>
              <a:fillRect l="-66611" t="-56211" r="-68496" b="-59856"/>
            </a:stretch>
          </a:blipFill>
        </p:spPr>
      </p:sp>
      <p:sp>
        <p:nvSpPr>
          <p:cNvPr id="5" name="Freeform 5"/>
          <p:cNvSpPr/>
          <p:nvPr/>
        </p:nvSpPr>
        <p:spPr>
          <a:xfrm>
            <a:off x="14890817" y="8624917"/>
            <a:ext cx="1635613" cy="1630906"/>
          </a:xfrm>
          <a:custGeom>
            <a:avLst/>
            <a:gdLst/>
            <a:ahLst/>
            <a:cxnLst/>
            <a:rect l="l" t="t" r="r" b="b"/>
            <a:pathLst>
              <a:path w="1635613" h="1630906">
                <a:moveTo>
                  <a:pt x="0" y="0"/>
                </a:moveTo>
                <a:lnTo>
                  <a:pt x="1635614" y="0"/>
                </a:lnTo>
                <a:lnTo>
                  <a:pt x="1635614" y="1630906"/>
                </a:lnTo>
                <a:lnTo>
                  <a:pt x="0" y="1630906"/>
                </a:lnTo>
                <a:lnTo>
                  <a:pt x="0" y="0"/>
                </a:lnTo>
                <a:close/>
              </a:path>
            </a:pathLst>
          </a:custGeom>
          <a:blipFill>
            <a:blip r:embed="rId5"/>
            <a:stretch>
              <a:fillRect/>
            </a:stretch>
          </a:blipFill>
        </p:spPr>
      </p:sp>
      <p:sp>
        <p:nvSpPr>
          <p:cNvPr id="6" name="Freeform 6"/>
          <p:cNvSpPr/>
          <p:nvPr/>
        </p:nvSpPr>
        <p:spPr>
          <a:xfrm>
            <a:off x="6850430" y="9374000"/>
            <a:ext cx="3242488" cy="686547"/>
          </a:xfrm>
          <a:custGeom>
            <a:avLst/>
            <a:gdLst/>
            <a:ahLst/>
            <a:cxnLst/>
            <a:rect l="l" t="t" r="r" b="b"/>
            <a:pathLst>
              <a:path w="3242488" h="686547">
                <a:moveTo>
                  <a:pt x="0" y="0"/>
                </a:moveTo>
                <a:lnTo>
                  <a:pt x="3242488" y="0"/>
                </a:lnTo>
                <a:lnTo>
                  <a:pt x="3242488" y="686547"/>
                </a:lnTo>
                <a:lnTo>
                  <a:pt x="0" y="686547"/>
                </a:lnTo>
                <a:lnTo>
                  <a:pt x="0" y="0"/>
                </a:lnTo>
                <a:close/>
              </a:path>
            </a:pathLst>
          </a:custGeom>
          <a:blipFill>
            <a:blip r:embed="rId6"/>
            <a:stretch>
              <a:fillRect/>
            </a:stretch>
          </a:blipFill>
        </p:spPr>
      </p:sp>
      <p:sp>
        <p:nvSpPr>
          <p:cNvPr id="7" name="Freeform 7"/>
          <p:cNvSpPr/>
          <p:nvPr/>
        </p:nvSpPr>
        <p:spPr>
          <a:xfrm rot="7777129" flipV="1">
            <a:off x="14887804" y="7978795"/>
            <a:ext cx="4742991" cy="2353709"/>
          </a:xfrm>
          <a:custGeom>
            <a:avLst/>
            <a:gdLst/>
            <a:ahLst/>
            <a:cxnLst/>
            <a:rect l="l" t="t" r="r" b="b"/>
            <a:pathLst>
              <a:path w="4742991" h="2353709">
                <a:moveTo>
                  <a:pt x="0" y="2353710"/>
                </a:moveTo>
                <a:lnTo>
                  <a:pt x="4742992" y="2353710"/>
                </a:lnTo>
                <a:lnTo>
                  <a:pt x="4742992" y="0"/>
                </a:lnTo>
                <a:lnTo>
                  <a:pt x="0" y="0"/>
                </a:lnTo>
                <a:lnTo>
                  <a:pt x="0" y="235371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rot="2800233" flipH="1" flipV="1">
            <a:off x="14823219" y="862204"/>
            <a:ext cx="4742991" cy="2353709"/>
          </a:xfrm>
          <a:custGeom>
            <a:avLst/>
            <a:gdLst/>
            <a:ahLst/>
            <a:cxnLst/>
            <a:rect l="l" t="t" r="r" b="b"/>
            <a:pathLst>
              <a:path w="4742991" h="2353709">
                <a:moveTo>
                  <a:pt x="4742991" y="2353709"/>
                </a:moveTo>
                <a:lnTo>
                  <a:pt x="0" y="2353709"/>
                </a:lnTo>
                <a:lnTo>
                  <a:pt x="0" y="0"/>
                </a:lnTo>
                <a:lnTo>
                  <a:pt x="4742991" y="0"/>
                </a:lnTo>
                <a:lnTo>
                  <a:pt x="4742991" y="235370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a:off x="13258800" y="5420787"/>
            <a:ext cx="3235494" cy="2577888"/>
          </a:xfrm>
          <a:custGeom>
            <a:avLst/>
            <a:gdLst/>
            <a:ahLst/>
            <a:cxnLst/>
            <a:rect l="l" t="t" r="r" b="b"/>
            <a:pathLst>
              <a:path w="4161618" h="4114800">
                <a:moveTo>
                  <a:pt x="0" y="0"/>
                </a:moveTo>
                <a:lnTo>
                  <a:pt x="4161618" y="0"/>
                </a:lnTo>
                <a:lnTo>
                  <a:pt x="4161618"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sp>
      <p:sp>
        <p:nvSpPr>
          <p:cNvPr id="10" name="TextBox 10"/>
          <p:cNvSpPr txBox="1"/>
          <p:nvPr/>
        </p:nvSpPr>
        <p:spPr>
          <a:xfrm>
            <a:off x="3984298" y="355542"/>
            <a:ext cx="12897695" cy="1057275"/>
          </a:xfrm>
          <a:prstGeom prst="rect">
            <a:avLst/>
          </a:prstGeom>
        </p:spPr>
        <p:txBody>
          <a:bodyPr lIns="0" tIns="0" rIns="0" bIns="0" rtlCol="0" anchor="t">
            <a:spAutoFit/>
          </a:bodyPr>
          <a:lstStyle/>
          <a:p>
            <a:pPr algn="ctr">
              <a:lnSpc>
                <a:spcPts val="4200"/>
              </a:lnSpc>
            </a:pPr>
            <a:r>
              <a:rPr lang="en-US" sz="3000" spc="150">
                <a:solidFill>
                  <a:srgbClr val="0B1320"/>
                </a:solidFill>
                <a:latin typeface="League Spartan"/>
                <a:ea typeface="League Spartan"/>
                <a:cs typeface="League Spartan"/>
                <a:sym typeface="League Spartan"/>
              </a:rPr>
              <a:t>ROLUL ESENȚIAL AL COORDONATORILOR DE MENTORI ÎN PROGRAMELE DE MENTORAT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3F6FA"/>
        </a:solidFill>
        <a:effectLst/>
      </p:bgPr>
    </p:bg>
    <p:spTree>
      <p:nvGrpSpPr>
        <p:cNvPr id="1" name=""/>
        <p:cNvGrpSpPr/>
        <p:nvPr/>
      </p:nvGrpSpPr>
      <p:grpSpPr>
        <a:xfrm>
          <a:off x="0" y="0"/>
          <a:ext cx="0" cy="0"/>
          <a:chOff x="0" y="0"/>
          <a:chExt cx="0" cy="0"/>
        </a:xfrm>
      </p:grpSpPr>
      <p:sp>
        <p:nvSpPr>
          <p:cNvPr id="2" name="TextBox 2"/>
          <p:cNvSpPr txBox="1"/>
          <p:nvPr/>
        </p:nvSpPr>
        <p:spPr>
          <a:xfrm>
            <a:off x="1425749" y="1678935"/>
            <a:ext cx="10849362" cy="5709293"/>
          </a:xfrm>
          <a:prstGeom prst="rect">
            <a:avLst/>
          </a:prstGeom>
        </p:spPr>
        <p:txBody>
          <a:bodyPr lIns="0" tIns="0" rIns="0" bIns="0" rtlCol="0" anchor="t">
            <a:spAutoFit/>
          </a:bodyPr>
          <a:lstStyle/>
          <a:p>
            <a:pPr marL="534284" lvl="1" indent="-267142" algn="l">
              <a:lnSpc>
                <a:spcPts val="3464"/>
              </a:lnSpc>
              <a:buFont typeface="Arial"/>
              <a:buChar char="•"/>
            </a:pPr>
            <a:r>
              <a:rPr lang="en-US" sz="2474" b="1" spc="284">
                <a:solidFill>
                  <a:srgbClr val="365679"/>
                </a:solidFill>
                <a:latin typeface="Poppins Bold"/>
                <a:ea typeface="Poppins Bold"/>
                <a:cs typeface="Poppins Bold"/>
                <a:sym typeface="Poppins Bold"/>
              </a:rPr>
              <a:t>Supraveghere strategică: </a:t>
            </a:r>
            <a:r>
              <a:rPr lang="en-US" sz="2474" spc="284">
                <a:solidFill>
                  <a:srgbClr val="365679"/>
                </a:solidFill>
                <a:latin typeface="Poppins"/>
                <a:ea typeface="Poppins"/>
                <a:cs typeface="Poppins"/>
                <a:sym typeface="Poppins"/>
              </a:rPr>
              <a:t>Coordonatorii mentorilor creează un cadru structurat care optimizează potențialul de rezultate pozitive. Managementul lor strategic asigură că programele de mentorat sunt bine organizate și axate pe atingerea unor obiective specifice.</a:t>
            </a:r>
          </a:p>
          <a:p>
            <a:pPr algn="l">
              <a:lnSpc>
                <a:spcPts val="3464"/>
              </a:lnSpc>
            </a:pPr>
            <a:endParaRPr lang="en-US" sz="2474" spc="284">
              <a:solidFill>
                <a:srgbClr val="365679"/>
              </a:solidFill>
              <a:latin typeface="Poppins"/>
              <a:ea typeface="Poppins"/>
              <a:cs typeface="Poppins"/>
              <a:sym typeface="Poppins"/>
            </a:endParaRPr>
          </a:p>
          <a:p>
            <a:pPr marL="534284" lvl="1" indent="-267142" algn="l">
              <a:lnSpc>
                <a:spcPts val="3464"/>
              </a:lnSpc>
              <a:spcBef>
                <a:spcPct val="0"/>
              </a:spcBef>
              <a:buFont typeface="Arial"/>
              <a:buChar char="•"/>
            </a:pPr>
            <a:r>
              <a:rPr lang="en-US" sz="2474" b="1" spc="284">
                <a:solidFill>
                  <a:srgbClr val="365679"/>
                </a:solidFill>
                <a:latin typeface="Poppins Bold"/>
                <a:ea typeface="Poppins Bold"/>
                <a:cs typeface="Poppins Bold"/>
                <a:sym typeface="Poppins Bold"/>
              </a:rPr>
              <a:t>Potrivire personalizată: </a:t>
            </a:r>
            <a:r>
              <a:rPr lang="en-US" sz="2474" spc="284">
                <a:solidFill>
                  <a:srgbClr val="365679"/>
                </a:solidFill>
                <a:latin typeface="Poppins"/>
                <a:ea typeface="Poppins"/>
                <a:cs typeface="Poppins"/>
                <a:sym typeface="Poppins"/>
              </a:rPr>
              <a:t>Prin potrivirea atentă a mentorilor cu mentorizații pe baza nevoilor și punctelor forte individuale, coordonatorii mentorilor favorizează relații productive. Această abordare personalizată sporește relevanța și impactul experienței de mentorat, promovând învățarea și creșterea eficientă.</a:t>
            </a:r>
          </a:p>
          <a:p>
            <a:pPr marL="0" lvl="0" indent="0" algn="l">
              <a:lnSpc>
                <a:spcPts val="3464"/>
              </a:lnSpc>
              <a:spcBef>
                <a:spcPct val="0"/>
              </a:spcBef>
            </a:pPr>
            <a:endParaRPr lang="en-US" sz="2474" spc="284">
              <a:solidFill>
                <a:srgbClr val="365679"/>
              </a:solidFill>
              <a:latin typeface="Poppins"/>
              <a:ea typeface="Poppins"/>
              <a:cs typeface="Poppins"/>
              <a:sym typeface="Poppins"/>
            </a:endParaRPr>
          </a:p>
        </p:txBody>
      </p:sp>
      <p:sp>
        <p:nvSpPr>
          <p:cNvPr id="3" name="Freeform 3"/>
          <p:cNvSpPr/>
          <p:nvPr/>
        </p:nvSpPr>
        <p:spPr>
          <a:xfrm rot="5400000">
            <a:off x="-3479342" y="1534159"/>
            <a:ext cx="7328582" cy="3636809"/>
          </a:xfrm>
          <a:custGeom>
            <a:avLst/>
            <a:gdLst/>
            <a:ahLst/>
            <a:cxnLst/>
            <a:rect l="l" t="t" r="r" b="b"/>
            <a:pathLst>
              <a:path w="7328582" h="3636809">
                <a:moveTo>
                  <a:pt x="0" y="0"/>
                </a:moveTo>
                <a:lnTo>
                  <a:pt x="7328583" y="0"/>
                </a:lnTo>
                <a:lnTo>
                  <a:pt x="7328583" y="3636809"/>
                </a:lnTo>
                <a:lnTo>
                  <a:pt x="0" y="3636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84949" y="8237547"/>
            <a:ext cx="1687501" cy="1836207"/>
          </a:xfrm>
          <a:custGeom>
            <a:avLst/>
            <a:gdLst/>
            <a:ahLst/>
            <a:cxnLst/>
            <a:rect l="l" t="t" r="r" b="b"/>
            <a:pathLst>
              <a:path w="1687501" h="1836207">
                <a:moveTo>
                  <a:pt x="0" y="0"/>
                </a:moveTo>
                <a:lnTo>
                  <a:pt x="1687502" y="0"/>
                </a:lnTo>
                <a:lnTo>
                  <a:pt x="1687502" y="1836206"/>
                </a:lnTo>
                <a:lnTo>
                  <a:pt x="0" y="1836206"/>
                </a:lnTo>
                <a:lnTo>
                  <a:pt x="0" y="0"/>
                </a:lnTo>
                <a:close/>
              </a:path>
            </a:pathLst>
          </a:custGeom>
          <a:blipFill>
            <a:blip r:embed="rId4"/>
            <a:stretch>
              <a:fillRect l="-66611" t="-56211" r="-68496" b="-59856"/>
            </a:stretch>
          </a:blipFill>
        </p:spPr>
      </p:sp>
      <p:sp>
        <p:nvSpPr>
          <p:cNvPr id="5" name="Freeform 5"/>
          <p:cNvSpPr/>
          <p:nvPr/>
        </p:nvSpPr>
        <p:spPr>
          <a:xfrm>
            <a:off x="14890817" y="8624917"/>
            <a:ext cx="1635613" cy="1630906"/>
          </a:xfrm>
          <a:custGeom>
            <a:avLst/>
            <a:gdLst/>
            <a:ahLst/>
            <a:cxnLst/>
            <a:rect l="l" t="t" r="r" b="b"/>
            <a:pathLst>
              <a:path w="1635613" h="1630906">
                <a:moveTo>
                  <a:pt x="0" y="0"/>
                </a:moveTo>
                <a:lnTo>
                  <a:pt x="1635614" y="0"/>
                </a:lnTo>
                <a:lnTo>
                  <a:pt x="1635614" y="1630906"/>
                </a:lnTo>
                <a:lnTo>
                  <a:pt x="0" y="1630906"/>
                </a:lnTo>
                <a:lnTo>
                  <a:pt x="0" y="0"/>
                </a:lnTo>
                <a:close/>
              </a:path>
            </a:pathLst>
          </a:custGeom>
          <a:blipFill>
            <a:blip r:embed="rId5"/>
            <a:stretch>
              <a:fillRect/>
            </a:stretch>
          </a:blipFill>
        </p:spPr>
      </p:sp>
      <p:sp>
        <p:nvSpPr>
          <p:cNvPr id="6" name="Freeform 6"/>
          <p:cNvSpPr/>
          <p:nvPr/>
        </p:nvSpPr>
        <p:spPr>
          <a:xfrm>
            <a:off x="6850430" y="9374000"/>
            <a:ext cx="3242488" cy="686547"/>
          </a:xfrm>
          <a:custGeom>
            <a:avLst/>
            <a:gdLst/>
            <a:ahLst/>
            <a:cxnLst/>
            <a:rect l="l" t="t" r="r" b="b"/>
            <a:pathLst>
              <a:path w="3242488" h="686547">
                <a:moveTo>
                  <a:pt x="0" y="0"/>
                </a:moveTo>
                <a:lnTo>
                  <a:pt x="3242488" y="0"/>
                </a:lnTo>
                <a:lnTo>
                  <a:pt x="3242488" y="686547"/>
                </a:lnTo>
                <a:lnTo>
                  <a:pt x="0" y="686547"/>
                </a:lnTo>
                <a:lnTo>
                  <a:pt x="0" y="0"/>
                </a:lnTo>
                <a:close/>
              </a:path>
            </a:pathLst>
          </a:custGeom>
          <a:blipFill>
            <a:blip r:embed="rId6"/>
            <a:stretch>
              <a:fillRect/>
            </a:stretch>
          </a:blipFill>
        </p:spPr>
      </p:sp>
      <p:sp>
        <p:nvSpPr>
          <p:cNvPr id="7" name="Freeform 7"/>
          <p:cNvSpPr/>
          <p:nvPr/>
        </p:nvSpPr>
        <p:spPr>
          <a:xfrm rot="7777129" flipV="1">
            <a:off x="14887804" y="7978795"/>
            <a:ext cx="4742991" cy="2353709"/>
          </a:xfrm>
          <a:custGeom>
            <a:avLst/>
            <a:gdLst/>
            <a:ahLst/>
            <a:cxnLst/>
            <a:rect l="l" t="t" r="r" b="b"/>
            <a:pathLst>
              <a:path w="4742991" h="2353709">
                <a:moveTo>
                  <a:pt x="0" y="2353710"/>
                </a:moveTo>
                <a:lnTo>
                  <a:pt x="4742992" y="2353710"/>
                </a:lnTo>
                <a:lnTo>
                  <a:pt x="4742992" y="0"/>
                </a:lnTo>
                <a:lnTo>
                  <a:pt x="0" y="0"/>
                </a:lnTo>
                <a:lnTo>
                  <a:pt x="0" y="235371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rot="2800233" flipH="1" flipV="1">
            <a:off x="14823219" y="862204"/>
            <a:ext cx="4742991" cy="2353709"/>
          </a:xfrm>
          <a:custGeom>
            <a:avLst/>
            <a:gdLst/>
            <a:ahLst/>
            <a:cxnLst/>
            <a:rect l="l" t="t" r="r" b="b"/>
            <a:pathLst>
              <a:path w="4742991" h="2353709">
                <a:moveTo>
                  <a:pt x="4742991" y="2353709"/>
                </a:moveTo>
                <a:lnTo>
                  <a:pt x="0" y="2353709"/>
                </a:lnTo>
                <a:lnTo>
                  <a:pt x="0" y="0"/>
                </a:lnTo>
                <a:lnTo>
                  <a:pt x="4742991" y="0"/>
                </a:lnTo>
                <a:lnTo>
                  <a:pt x="4742991" y="235370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a:off x="12401318" y="740805"/>
            <a:ext cx="4125113" cy="4114800"/>
          </a:xfrm>
          <a:custGeom>
            <a:avLst/>
            <a:gdLst/>
            <a:ahLst/>
            <a:cxnLst/>
            <a:rect l="l" t="t" r="r" b="b"/>
            <a:pathLst>
              <a:path w="4125113" h="4114800">
                <a:moveTo>
                  <a:pt x="0" y="0"/>
                </a:moveTo>
                <a:lnTo>
                  <a:pt x="4125113" y="0"/>
                </a:lnTo>
                <a:lnTo>
                  <a:pt x="4125113"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TextBox 10"/>
          <p:cNvSpPr txBox="1"/>
          <p:nvPr/>
        </p:nvSpPr>
        <p:spPr>
          <a:xfrm>
            <a:off x="0" y="674130"/>
            <a:ext cx="12897695" cy="523875"/>
          </a:xfrm>
          <a:prstGeom prst="rect">
            <a:avLst/>
          </a:prstGeom>
        </p:spPr>
        <p:txBody>
          <a:bodyPr lIns="0" tIns="0" rIns="0" bIns="0" rtlCol="0" anchor="t">
            <a:spAutoFit/>
          </a:bodyPr>
          <a:lstStyle/>
          <a:p>
            <a:pPr algn="ctr">
              <a:lnSpc>
                <a:spcPts val="4200"/>
              </a:lnSpc>
            </a:pPr>
            <a:r>
              <a:rPr lang="en-US" sz="3000" spc="150">
                <a:solidFill>
                  <a:srgbClr val="0B1320"/>
                </a:solidFill>
                <a:latin typeface="League Spartan"/>
                <a:ea typeface="League Spartan"/>
                <a:cs typeface="League Spartan"/>
                <a:sym typeface="League Spartan"/>
              </a:rPr>
              <a:t>ASIGURAREA EFICACITĂȚII PROGRAMULUI</a:t>
            </a:r>
          </a:p>
        </p:txBody>
      </p:sp>
      <p:sp>
        <p:nvSpPr>
          <p:cNvPr id="11" name="Freeform 11"/>
          <p:cNvSpPr/>
          <p:nvPr/>
        </p:nvSpPr>
        <p:spPr>
          <a:xfrm>
            <a:off x="11887278" y="4122747"/>
            <a:ext cx="4125113" cy="4114800"/>
          </a:xfrm>
          <a:custGeom>
            <a:avLst/>
            <a:gdLst/>
            <a:ahLst/>
            <a:cxnLst/>
            <a:rect l="l" t="t" r="r" b="b"/>
            <a:pathLst>
              <a:path w="4125113" h="4114800">
                <a:moveTo>
                  <a:pt x="0" y="0"/>
                </a:moveTo>
                <a:lnTo>
                  <a:pt x="4125113" y="0"/>
                </a:lnTo>
                <a:lnTo>
                  <a:pt x="4125113"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3F6FA"/>
        </a:solidFill>
        <a:effectLst/>
      </p:bgPr>
    </p:bg>
    <p:spTree>
      <p:nvGrpSpPr>
        <p:cNvPr id="1" name=""/>
        <p:cNvGrpSpPr/>
        <p:nvPr/>
      </p:nvGrpSpPr>
      <p:grpSpPr>
        <a:xfrm>
          <a:off x="0" y="0"/>
          <a:ext cx="0" cy="0"/>
          <a:chOff x="0" y="0"/>
          <a:chExt cx="0" cy="0"/>
        </a:xfrm>
      </p:grpSpPr>
      <p:sp>
        <p:nvSpPr>
          <p:cNvPr id="2" name="TextBox 2"/>
          <p:cNvSpPr txBox="1"/>
          <p:nvPr/>
        </p:nvSpPr>
        <p:spPr>
          <a:xfrm>
            <a:off x="1872449" y="2857499"/>
            <a:ext cx="9675297" cy="2693045"/>
          </a:xfrm>
          <a:prstGeom prst="rect">
            <a:avLst/>
          </a:prstGeom>
        </p:spPr>
        <p:txBody>
          <a:bodyPr wrap="square" lIns="0" tIns="0" rIns="0" bIns="0" rtlCol="0" anchor="t">
            <a:spAutoFit/>
          </a:bodyPr>
          <a:lstStyle/>
          <a:p>
            <a:pPr>
              <a:lnSpc>
                <a:spcPts val="3464"/>
              </a:lnSpc>
            </a:pPr>
            <a:r>
              <a:rPr lang="en-US" sz="2474" spc="284" dirty="0">
                <a:solidFill>
                  <a:srgbClr val="365679"/>
                </a:solidFill>
                <a:latin typeface="Poppins"/>
                <a:ea typeface="Poppins"/>
                <a:cs typeface="Poppins"/>
                <a:sym typeface="Poppins"/>
              </a:rPr>
              <a:t>Coordonatorii mentorilor îndrumă atât mentorii, cât și persoanele mentorate. Aceștia oferă mentorilor îndrumare, resurse și formare pentru un sprijin eficient, ajutând în același timp persoanele mentorate să facă față provocărilor, să-și stabilească obiective și să aibă acces la resurse de dezvoltare.</a:t>
            </a:r>
          </a:p>
        </p:txBody>
      </p:sp>
      <p:sp>
        <p:nvSpPr>
          <p:cNvPr id="3" name="Freeform 3"/>
          <p:cNvSpPr/>
          <p:nvPr/>
        </p:nvSpPr>
        <p:spPr>
          <a:xfrm rot="5400000">
            <a:off x="-3479342" y="1534159"/>
            <a:ext cx="7328582" cy="3636809"/>
          </a:xfrm>
          <a:custGeom>
            <a:avLst/>
            <a:gdLst/>
            <a:ahLst/>
            <a:cxnLst/>
            <a:rect l="l" t="t" r="r" b="b"/>
            <a:pathLst>
              <a:path w="7328582" h="3636809">
                <a:moveTo>
                  <a:pt x="0" y="0"/>
                </a:moveTo>
                <a:lnTo>
                  <a:pt x="7328583" y="0"/>
                </a:lnTo>
                <a:lnTo>
                  <a:pt x="7328583" y="3636809"/>
                </a:lnTo>
                <a:lnTo>
                  <a:pt x="0" y="3636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84949" y="8237547"/>
            <a:ext cx="1687501" cy="1836207"/>
          </a:xfrm>
          <a:custGeom>
            <a:avLst/>
            <a:gdLst/>
            <a:ahLst/>
            <a:cxnLst/>
            <a:rect l="l" t="t" r="r" b="b"/>
            <a:pathLst>
              <a:path w="1687501" h="1836207">
                <a:moveTo>
                  <a:pt x="0" y="0"/>
                </a:moveTo>
                <a:lnTo>
                  <a:pt x="1687502" y="0"/>
                </a:lnTo>
                <a:lnTo>
                  <a:pt x="1687502" y="1836206"/>
                </a:lnTo>
                <a:lnTo>
                  <a:pt x="0" y="1836206"/>
                </a:lnTo>
                <a:lnTo>
                  <a:pt x="0" y="0"/>
                </a:lnTo>
                <a:close/>
              </a:path>
            </a:pathLst>
          </a:custGeom>
          <a:blipFill>
            <a:blip r:embed="rId4"/>
            <a:stretch>
              <a:fillRect l="-66611" t="-56211" r="-68496" b="-59856"/>
            </a:stretch>
          </a:blipFill>
        </p:spPr>
      </p:sp>
      <p:sp>
        <p:nvSpPr>
          <p:cNvPr id="5" name="Freeform 5"/>
          <p:cNvSpPr/>
          <p:nvPr/>
        </p:nvSpPr>
        <p:spPr>
          <a:xfrm>
            <a:off x="14890817" y="8624917"/>
            <a:ext cx="1635613" cy="1630906"/>
          </a:xfrm>
          <a:custGeom>
            <a:avLst/>
            <a:gdLst/>
            <a:ahLst/>
            <a:cxnLst/>
            <a:rect l="l" t="t" r="r" b="b"/>
            <a:pathLst>
              <a:path w="1635613" h="1630906">
                <a:moveTo>
                  <a:pt x="0" y="0"/>
                </a:moveTo>
                <a:lnTo>
                  <a:pt x="1635614" y="0"/>
                </a:lnTo>
                <a:lnTo>
                  <a:pt x="1635614" y="1630906"/>
                </a:lnTo>
                <a:lnTo>
                  <a:pt x="0" y="1630906"/>
                </a:lnTo>
                <a:lnTo>
                  <a:pt x="0" y="0"/>
                </a:lnTo>
                <a:close/>
              </a:path>
            </a:pathLst>
          </a:custGeom>
          <a:blipFill>
            <a:blip r:embed="rId5"/>
            <a:stretch>
              <a:fillRect/>
            </a:stretch>
          </a:blipFill>
        </p:spPr>
      </p:sp>
      <p:sp>
        <p:nvSpPr>
          <p:cNvPr id="6" name="Freeform 6"/>
          <p:cNvSpPr/>
          <p:nvPr/>
        </p:nvSpPr>
        <p:spPr>
          <a:xfrm>
            <a:off x="6850430" y="9374000"/>
            <a:ext cx="3242488" cy="686547"/>
          </a:xfrm>
          <a:custGeom>
            <a:avLst/>
            <a:gdLst/>
            <a:ahLst/>
            <a:cxnLst/>
            <a:rect l="l" t="t" r="r" b="b"/>
            <a:pathLst>
              <a:path w="3242488" h="686547">
                <a:moveTo>
                  <a:pt x="0" y="0"/>
                </a:moveTo>
                <a:lnTo>
                  <a:pt x="3242488" y="0"/>
                </a:lnTo>
                <a:lnTo>
                  <a:pt x="3242488" y="686547"/>
                </a:lnTo>
                <a:lnTo>
                  <a:pt x="0" y="686547"/>
                </a:lnTo>
                <a:lnTo>
                  <a:pt x="0" y="0"/>
                </a:lnTo>
                <a:close/>
              </a:path>
            </a:pathLst>
          </a:custGeom>
          <a:blipFill>
            <a:blip r:embed="rId6"/>
            <a:stretch>
              <a:fillRect/>
            </a:stretch>
          </a:blipFill>
        </p:spPr>
      </p:sp>
      <p:sp>
        <p:nvSpPr>
          <p:cNvPr id="7" name="Freeform 7"/>
          <p:cNvSpPr/>
          <p:nvPr/>
        </p:nvSpPr>
        <p:spPr>
          <a:xfrm rot="7777129" flipV="1">
            <a:off x="14887804" y="7978795"/>
            <a:ext cx="4742991" cy="2353709"/>
          </a:xfrm>
          <a:custGeom>
            <a:avLst/>
            <a:gdLst/>
            <a:ahLst/>
            <a:cxnLst/>
            <a:rect l="l" t="t" r="r" b="b"/>
            <a:pathLst>
              <a:path w="4742991" h="2353709">
                <a:moveTo>
                  <a:pt x="0" y="2353710"/>
                </a:moveTo>
                <a:lnTo>
                  <a:pt x="4742992" y="2353710"/>
                </a:lnTo>
                <a:lnTo>
                  <a:pt x="4742992" y="0"/>
                </a:lnTo>
                <a:lnTo>
                  <a:pt x="0" y="0"/>
                </a:lnTo>
                <a:lnTo>
                  <a:pt x="0" y="235371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rot="2800233" flipH="1" flipV="1">
            <a:off x="14823219" y="862204"/>
            <a:ext cx="4742991" cy="2353709"/>
          </a:xfrm>
          <a:custGeom>
            <a:avLst/>
            <a:gdLst/>
            <a:ahLst/>
            <a:cxnLst/>
            <a:rect l="l" t="t" r="r" b="b"/>
            <a:pathLst>
              <a:path w="4742991" h="2353709">
                <a:moveTo>
                  <a:pt x="4742991" y="2353709"/>
                </a:moveTo>
                <a:lnTo>
                  <a:pt x="0" y="2353709"/>
                </a:lnTo>
                <a:lnTo>
                  <a:pt x="0" y="0"/>
                </a:lnTo>
                <a:lnTo>
                  <a:pt x="4742991" y="0"/>
                </a:lnTo>
                <a:lnTo>
                  <a:pt x="4742991" y="235370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a:off x="11334912" y="740805"/>
            <a:ext cx="5924388" cy="5954159"/>
          </a:xfrm>
          <a:custGeom>
            <a:avLst/>
            <a:gdLst/>
            <a:ahLst/>
            <a:cxnLst/>
            <a:rect l="l" t="t" r="r" b="b"/>
            <a:pathLst>
              <a:path w="5924388" h="5954159">
                <a:moveTo>
                  <a:pt x="0" y="0"/>
                </a:moveTo>
                <a:lnTo>
                  <a:pt x="5924388" y="0"/>
                </a:lnTo>
                <a:lnTo>
                  <a:pt x="5924388" y="5954159"/>
                </a:lnTo>
                <a:lnTo>
                  <a:pt x="0" y="595415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TextBox 10"/>
          <p:cNvSpPr txBox="1"/>
          <p:nvPr/>
        </p:nvSpPr>
        <p:spPr>
          <a:xfrm>
            <a:off x="-762000" y="733425"/>
            <a:ext cx="12897695" cy="523875"/>
          </a:xfrm>
          <a:prstGeom prst="rect">
            <a:avLst/>
          </a:prstGeom>
        </p:spPr>
        <p:txBody>
          <a:bodyPr lIns="0" tIns="0" rIns="0" bIns="0" rtlCol="0" anchor="t">
            <a:spAutoFit/>
          </a:bodyPr>
          <a:lstStyle/>
          <a:p>
            <a:pPr algn="ctr">
              <a:lnSpc>
                <a:spcPts val="4200"/>
              </a:lnSpc>
            </a:pPr>
            <a:r>
              <a:rPr lang="en-US" sz="3000" spc="150" dirty="0">
                <a:solidFill>
                  <a:srgbClr val="0B1320"/>
                </a:solidFill>
                <a:latin typeface="League Spartan"/>
                <a:ea typeface="League Spartan"/>
                <a:cs typeface="League Spartan"/>
                <a:sym typeface="League Spartan"/>
              </a:rPr>
              <a:t>OFERTĂ DE ÎNDUMĂRARE ȘI SPRIJIN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3F6FA"/>
        </a:solidFill>
        <a:effectLst/>
      </p:bgPr>
    </p:bg>
    <p:spTree>
      <p:nvGrpSpPr>
        <p:cNvPr id="1" name=""/>
        <p:cNvGrpSpPr/>
        <p:nvPr/>
      </p:nvGrpSpPr>
      <p:grpSpPr>
        <a:xfrm>
          <a:off x="0" y="0"/>
          <a:ext cx="0" cy="0"/>
          <a:chOff x="0" y="0"/>
          <a:chExt cx="0" cy="0"/>
        </a:xfrm>
      </p:grpSpPr>
      <p:sp>
        <p:nvSpPr>
          <p:cNvPr id="2" name="TextBox 2"/>
          <p:cNvSpPr txBox="1"/>
          <p:nvPr/>
        </p:nvSpPr>
        <p:spPr>
          <a:xfrm>
            <a:off x="5029199" y="2698730"/>
            <a:ext cx="12165515" cy="2693045"/>
          </a:xfrm>
          <a:prstGeom prst="rect">
            <a:avLst/>
          </a:prstGeom>
        </p:spPr>
        <p:txBody>
          <a:bodyPr wrap="square" lIns="0" tIns="0" rIns="0" bIns="0" rtlCol="0" anchor="t">
            <a:spAutoFit/>
          </a:bodyPr>
          <a:lstStyle/>
          <a:p>
            <a:pPr lvl="0">
              <a:lnSpc>
                <a:spcPts val="3464"/>
              </a:lnSpc>
              <a:spcBef>
                <a:spcPct val="0"/>
              </a:spcBef>
            </a:pPr>
            <a:r>
              <a:rPr lang="en-US" sz="2474" spc="284" dirty="0">
                <a:solidFill>
                  <a:srgbClr val="365679"/>
                </a:solidFill>
                <a:latin typeface="Poppins"/>
                <a:ea typeface="Poppins"/>
                <a:cs typeface="Poppins"/>
                <a:sym typeface="Poppins"/>
              </a:rPr>
              <a:t>Coordonatorii mentorilor încurajează colaborarea prin comunicarea eficientă între mentori și mentorați, creând oportunități pentru învățarea reciprocă și schimbul de experiență. Ei construiesc un sentiment de comunitate, asigurându-se că atât mentorii, cât și mentorații se simt susținuți și apreciați, ceea ce sporește implicarea și consolidează relațiile de mentorat. </a:t>
            </a:r>
          </a:p>
        </p:txBody>
      </p:sp>
      <p:sp>
        <p:nvSpPr>
          <p:cNvPr id="3" name="Freeform 3"/>
          <p:cNvSpPr/>
          <p:nvPr/>
        </p:nvSpPr>
        <p:spPr>
          <a:xfrm rot="5400000">
            <a:off x="-3479342" y="1534159"/>
            <a:ext cx="7328582" cy="3636809"/>
          </a:xfrm>
          <a:custGeom>
            <a:avLst/>
            <a:gdLst/>
            <a:ahLst/>
            <a:cxnLst/>
            <a:rect l="l" t="t" r="r" b="b"/>
            <a:pathLst>
              <a:path w="7328582" h="3636809">
                <a:moveTo>
                  <a:pt x="0" y="0"/>
                </a:moveTo>
                <a:lnTo>
                  <a:pt x="7328583" y="0"/>
                </a:lnTo>
                <a:lnTo>
                  <a:pt x="7328583" y="3636809"/>
                </a:lnTo>
                <a:lnTo>
                  <a:pt x="0" y="3636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84949" y="8237547"/>
            <a:ext cx="1687501" cy="1836207"/>
          </a:xfrm>
          <a:custGeom>
            <a:avLst/>
            <a:gdLst/>
            <a:ahLst/>
            <a:cxnLst/>
            <a:rect l="l" t="t" r="r" b="b"/>
            <a:pathLst>
              <a:path w="1687501" h="1836207">
                <a:moveTo>
                  <a:pt x="0" y="0"/>
                </a:moveTo>
                <a:lnTo>
                  <a:pt x="1687502" y="0"/>
                </a:lnTo>
                <a:lnTo>
                  <a:pt x="1687502" y="1836206"/>
                </a:lnTo>
                <a:lnTo>
                  <a:pt x="0" y="1836206"/>
                </a:lnTo>
                <a:lnTo>
                  <a:pt x="0" y="0"/>
                </a:lnTo>
                <a:close/>
              </a:path>
            </a:pathLst>
          </a:custGeom>
          <a:blipFill>
            <a:blip r:embed="rId4"/>
            <a:stretch>
              <a:fillRect l="-66611" t="-56211" r="-68496" b="-59856"/>
            </a:stretch>
          </a:blipFill>
        </p:spPr>
      </p:sp>
      <p:sp>
        <p:nvSpPr>
          <p:cNvPr id="5" name="Freeform 5"/>
          <p:cNvSpPr/>
          <p:nvPr/>
        </p:nvSpPr>
        <p:spPr>
          <a:xfrm>
            <a:off x="14890817" y="8624917"/>
            <a:ext cx="1635613" cy="1630906"/>
          </a:xfrm>
          <a:custGeom>
            <a:avLst/>
            <a:gdLst/>
            <a:ahLst/>
            <a:cxnLst/>
            <a:rect l="l" t="t" r="r" b="b"/>
            <a:pathLst>
              <a:path w="1635613" h="1630906">
                <a:moveTo>
                  <a:pt x="0" y="0"/>
                </a:moveTo>
                <a:lnTo>
                  <a:pt x="1635614" y="0"/>
                </a:lnTo>
                <a:lnTo>
                  <a:pt x="1635614" y="1630906"/>
                </a:lnTo>
                <a:lnTo>
                  <a:pt x="0" y="1630906"/>
                </a:lnTo>
                <a:lnTo>
                  <a:pt x="0" y="0"/>
                </a:lnTo>
                <a:close/>
              </a:path>
            </a:pathLst>
          </a:custGeom>
          <a:blipFill>
            <a:blip r:embed="rId5"/>
            <a:stretch>
              <a:fillRect/>
            </a:stretch>
          </a:blipFill>
        </p:spPr>
      </p:sp>
      <p:sp>
        <p:nvSpPr>
          <p:cNvPr id="6" name="Freeform 6"/>
          <p:cNvSpPr/>
          <p:nvPr/>
        </p:nvSpPr>
        <p:spPr>
          <a:xfrm>
            <a:off x="6850430" y="9374000"/>
            <a:ext cx="3242488" cy="686547"/>
          </a:xfrm>
          <a:custGeom>
            <a:avLst/>
            <a:gdLst/>
            <a:ahLst/>
            <a:cxnLst/>
            <a:rect l="l" t="t" r="r" b="b"/>
            <a:pathLst>
              <a:path w="3242488" h="686547">
                <a:moveTo>
                  <a:pt x="0" y="0"/>
                </a:moveTo>
                <a:lnTo>
                  <a:pt x="3242488" y="0"/>
                </a:lnTo>
                <a:lnTo>
                  <a:pt x="3242488" y="686547"/>
                </a:lnTo>
                <a:lnTo>
                  <a:pt x="0" y="686547"/>
                </a:lnTo>
                <a:lnTo>
                  <a:pt x="0" y="0"/>
                </a:lnTo>
                <a:close/>
              </a:path>
            </a:pathLst>
          </a:custGeom>
          <a:blipFill>
            <a:blip r:embed="rId6"/>
            <a:stretch>
              <a:fillRect/>
            </a:stretch>
          </a:blipFill>
        </p:spPr>
      </p:sp>
      <p:sp>
        <p:nvSpPr>
          <p:cNvPr id="7" name="Freeform 7"/>
          <p:cNvSpPr/>
          <p:nvPr/>
        </p:nvSpPr>
        <p:spPr>
          <a:xfrm rot="7777129" flipV="1">
            <a:off x="14887804" y="7978795"/>
            <a:ext cx="4742991" cy="2353709"/>
          </a:xfrm>
          <a:custGeom>
            <a:avLst/>
            <a:gdLst/>
            <a:ahLst/>
            <a:cxnLst/>
            <a:rect l="l" t="t" r="r" b="b"/>
            <a:pathLst>
              <a:path w="4742991" h="2353709">
                <a:moveTo>
                  <a:pt x="0" y="2353710"/>
                </a:moveTo>
                <a:lnTo>
                  <a:pt x="4742992" y="2353710"/>
                </a:lnTo>
                <a:lnTo>
                  <a:pt x="4742992" y="0"/>
                </a:lnTo>
                <a:lnTo>
                  <a:pt x="0" y="0"/>
                </a:lnTo>
                <a:lnTo>
                  <a:pt x="0" y="235371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rot="2800233" flipH="1" flipV="1">
            <a:off x="14823219" y="862204"/>
            <a:ext cx="4742991" cy="2353709"/>
          </a:xfrm>
          <a:custGeom>
            <a:avLst/>
            <a:gdLst/>
            <a:ahLst/>
            <a:cxnLst/>
            <a:rect l="l" t="t" r="r" b="b"/>
            <a:pathLst>
              <a:path w="4742991" h="2353709">
                <a:moveTo>
                  <a:pt x="4742991" y="2353709"/>
                </a:moveTo>
                <a:lnTo>
                  <a:pt x="0" y="2353709"/>
                </a:lnTo>
                <a:lnTo>
                  <a:pt x="0" y="0"/>
                </a:lnTo>
                <a:lnTo>
                  <a:pt x="4742991" y="0"/>
                </a:lnTo>
                <a:lnTo>
                  <a:pt x="4742991" y="235370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a:off x="-238125" y="2698730"/>
            <a:ext cx="5476505" cy="5538817"/>
          </a:xfrm>
          <a:custGeom>
            <a:avLst/>
            <a:gdLst/>
            <a:ahLst/>
            <a:cxnLst/>
            <a:rect l="l" t="t" r="r" b="b"/>
            <a:pathLst>
              <a:path w="5476505" h="5538817">
                <a:moveTo>
                  <a:pt x="0" y="0"/>
                </a:moveTo>
                <a:lnTo>
                  <a:pt x="5476505" y="0"/>
                </a:lnTo>
                <a:lnTo>
                  <a:pt x="5476505" y="5538817"/>
                </a:lnTo>
                <a:lnTo>
                  <a:pt x="0" y="553881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TextBox 10"/>
          <p:cNvSpPr txBox="1"/>
          <p:nvPr/>
        </p:nvSpPr>
        <p:spPr>
          <a:xfrm>
            <a:off x="3969128" y="733425"/>
            <a:ext cx="12897695" cy="523875"/>
          </a:xfrm>
          <a:prstGeom prst="rect">
            <a:avLst/>
          </a:prstGeom>
        </p:spPr>
        <p:txBody>
          <a:bodyPr lIns="0" tIns="0" rIns="0" bIns="0" rtlCol="0" anchor="t">
            <a:spAutoFit/>
          </a:bodyPr>
          <a:lstStyle/>
          <a:p>
            <a:pPr algn="ctr">
              <a:lnSpc>
                <a:spcPts val="4200"/>
              </a:lnSpc>
            </a:pPr>
            <a:r>
              <a:rPr lang="en-US" sz="3000" spc="150">
                <a:solidFill>
                  <a:srgbClr val="0B1320"/>
                </a:solidFill>
                <a:latin typeface="League Spartan"/>
                <a:ea typeface="League Spartan"/>
                <a:cs typeface="League Spartan"/>
                <a:sym typeface="League Spartan"/>
              </a:rPr>
              <a:t>ÎNCURAJAREA COLABORĂRII ȘI A CONEXIUNII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F6FA"/>
        </a:solidFill>
        <a:effectLst/>
      </p:bgPr>
    </p:bg>
    <p:spTree>
      <p:nvGrpSpPr>
        <p:cNvPr id="1" name=""/>
        <p:cNvGrpSpPr/>
        <p:nvPr/>
      </p:nvGrpSpPr>
      <p:grpSpPr>
        <a:xfrm>
          <a:off x="0" y="0"/>
          <a:ext cx="0" cy="0"/>
          <a:chOff x="0" y="0"/>
          <a:chExt cx="0" cy="0"/>
        </a:xfrm>
      </p:grpSpPr>
      <p:sp>
        <p:nvSpPr>
          <p:cNvPr id="2" name="TextBox 2"/>
          <p:cNvSpPr txBox="1"/>
          <p:nvPr/>
        </p:nvSpPr>
        <p:spPr>
          <a:xfrm>
            <a:off x="3410442" y="3532670"/>
            <a:ext cx="10917372" cy="4834657"/>
          </a:xfrm>
          <a:prstGeom prst="rect">
            <a:avLst/>
          </a:prstGeom>
        </p:spPr>
        <p:txBody>
          <a:bodyPr lIns="0" tIns="0" rIns="0" bIns="0" rtlCol="0" anchor="t">
            <a:spAutoFit/>
          </a:bodyPr>
          <a:lstStyle/>
          <a:p>
            <a:pPr algn="ctr">
              <a:lnSpc>
                <a:spcPts val="2904"/>
              </a:lnSpc>
              <a:spcBef>
                <a:spcPct val="0"/>
              </a:spcBef>
            </a:pPr>
            <a:r>
              <a:rPr lang="en-US" sz="2074" spc="238" dirty="0">
                <a:solidFill>
                  <a:srgbClr val="365679"/>
                </a:solidFill>
                <a:latin typeface="Poppins"/>
                <a:ea typeface="Poppins"/>
                <a:cs typeface="Poppins"/>
                <a:sym typeface="Poppins"/>
              </a:rPr>
              <a:t>Acest modul oferă:</a:t>
            </a:r>
          </a:p>
          <a:p>
            <a:pPr marL="342900" indent="-342900">
              <a:lnSpc>
                <a:spcPts val="2904"/>
              </a:lnSpc>
              <a:spcBef>
                <a:spcPct val="0"/>
              </a:spcBef>
              <a:buFont typeface="Wingdings" panose="05000000000000000000" pitchFamily="2" charset="2"/>
              <a:buChar char="q"/>
            </a:pPr>
            <a:r>
              <a:rPr lang="en-US" sz="2074" spc="238" dirty="0">
                <a:solidFill>
                  <a:srgbClr val="365679"/>
                </a:solidFill>
                <a:latin typeface="Poppins"/>
                <a:ea typeface="Poppins"/>
                <a:cs typeface="Poppins"/>
                <a:sym typeface="Poppins"/>
              </a:rPr>
              <a:t>O prezentare generală a rolului coordonatorului mentor în mediul penitenciar.</a:t>
            </a:r>
          </a:p>
          <a:p>
            <a:pPr marL="342900" indent="-342900">
              <a:lnSpc>
                <a:spcPts val="2904"/>
              </a:lnSpc>
              <a:spcBef>
                <a:spcPct val="0"/>
              </a:spcBef>
              <a:buFont typeface="Wingdings" panose="05000000000000000000" pitchFamily="2" charset="2"/>
              <a:buChar char="q"/>
            </a:pPr>
            <a:r>
              <a:rPr lang="en-US" sz="2074" spc="238" dirty="0">
                <a:solidFill>
                  <a:srgbClr val="365679"/>
                </a:solidFill>
                <a:latin typeface="Poppins"/>
                <a:ea typeface="Poppins"/>
                <a:cs typeface="Poppins"/>
                <a:sym typeface="Poppins"/>
              </a:rPr>
              <a:t>Definiția funcției și importanța acesteia.</a:t>
            </a:r>
          </a:p>
          <a:p>
            <a:pPr marL="342900" indent="-342900">
              <a:lnSpc>
                <a:spcPts val="2904"/>
              </a:lnSpc>
              <a:spcBef>
                <a:spcPct val="0"/>
              </a:spcBef>
              <a:buFont typeface="Wingdings" panose="05000000000000000000" pitchFamily="2" charset="2"/>
              <a:buChar char="q"/>
            </a:pPr>
            <a:r>
              <a:rPr lang="en-US" sz="2074" spc="238" dirty="0">
                <a:solidFill>
                  <a:srgbClr val="365679"/>
                </a:solidFill>
                <a:latin typeface="Poppins"/>
                <a:ea typeface="Poppins"/>
                <a:cs typeface="Poppins"/>
                <a:sym typeface="Poppins"/>
              </a:rPr>
              <a:t>Prezentarea responsabilităților și sarcinilor principale.</a:t>
            </a:r>
          </a:p>
          <a:p>
            <a:pPr marL="342900" indent="-342900">
              <a:lnSpc>
                <a:spcPts val="2904"/>
              </a:lnSpc>
              <a:spcBef>
                <a:spcPct val="0"/>
              </a:spcBef>
              <a:buFont typeface="Wingdings" panose="05000000000000000000" pitchFamily="2" charset="2"/>
              <a:buChar char="q"/>
            </a:pPr>
            <a:r>
              <a:rPr lang="en-US" sz="2074" spc="238" dirty="0">
                <a:solidFill>
                  <a:srgbClr val="365679"/>
                </a:solidFill>
                <a:latin typeface="Poppins"/>
                <a:ea typeface="Poppins"/>
                <a:cs typeface="Poppins"/>
                <a:sym typeface="Poppins"/>
              </a:rPr>
              <a:t>Aspecte importante ale calificărilor și competențelor esențiale pentru o coordonare eficientă.</a:t>
            </a:r>
          </a:p>
          <a:p>
            <a:pPr>
              <a:lnSpc>
                <a:spcPts val="2904"/>
              </a:lnSpc>
              <a:spcBef>
                <a:spcPct val="0"/>
              </a:spcBef>
            </a:pPr>
            <a:r>
              <a:rPr lang="en-US" sz="2074" spc="238" dirty="0">
                <a:solidFill>
                  <a:srgbClr val="365679"/>
                </a:solidFill>
                <a:latin typeface="Poppins"/>
                <a:ea typeface="Poppins"/>
                <a:cs typeface="Poppins"/>
                <a:sym typeface="Poppins"/>
              </a:rPr>
              <a:t>Accent pe contribuții cheie:</a:t>
            </a:r>
          </a:p>
          <a:p>
            <a:pPr marL="342900" indent="-342900">
              <a:lnSpc>
                <a:spcPts val="2904"/>
              </a:lnSpc>
              <a:spcBef>
                <a:spcPct val="0"/>
              </a:spcBef>
              <a:buFont typeface="Wingdings" panose="05000000000000000000" pitchFamily="2" charset="2"/>
              <a:buChar char="Ø"/>
            </a:pPr>
            <a:r>
              <a:rPr lang="en-US" sz="2074" spc="238" dirty="0">
                <a:solidFill>
                  <a:srgbClr val="365679"/>
                </a:solidFill>
                <a:latin typeface="Poppins"/>
                <a:ea typeface="Poppins"/>
                <a:cs typeface="Poppins"/>
                <a:sym typeface="Poppins"/>
              </a:rPr>
              <a:t>Construirea de relații de sprijin.</a:t>
            </a:r>
          </a:p>
          <a:p>
            <a:pPr marL="342900" indent="-342900">
              <a:lnSpc>
                <a:spcPts val="2904"/>
              </a:lnSpc>
              <a:spcBef>
                <a:spcPct val="0"/>
              </a:spcBef>
              <a:buFont typeface="Wingdings" panose="05000000000000000000" pitchFamily="2" charset="2"/>
              <a:buChar char="Ø"/>
            </a:pPr>
            <a:r>
              <a:rPr lang="en-US" sz="2074" spc="238" dirty="0">
                <a:solidFill>
                  <a:srgbClr val="365679"/>
                </a:solidFill>
                <a:latin typeface="Poppins"/>
                <a:ea typeface="Poppins"/>
                <a:cs typeface="Poppins"/>
                <a:sym typeface="Poppins"/>
              </a:rPr>
              <a:t>Promovarea dezvoltării profesionale.</a:t>
            </a:r>
          </a:p>
          <a:p>
            <a:pPr marL="342900" indent="-342900">
              <a:lnSpc>
                <a:spcPts val="2904"/>
              </a:lnSpc>
              <a:spcBef>
                <a:spcPct val="0"/>
              </a:spcBef>
              <a:buFont typeface="Wingdings" panose="05000000000000000000" pitchFamily="2" charset="2"/>
              <a:buChar char="Ø"/>
            </a:pPr>
            <a:r>
              <a:rPr lang="en-US" sz="2074" spc="238" dirty="0">
                <a:solidFill>
                  <a:srgbClr val="365679"/>
                </a:solidFill>
                <a:latin typeface="Poppins"/>
                <a:ea typeface="Poppins"/>
                <a:cs typeface="Poppins"/>
                <a:sym typeface="Poppins"/>
              </a:rPr>
              <a:t>Atenuarea epuizării profesionale.</a:t>
            </a:r>
          </a:p>
          <a:p>
            <a:pPr marL="342900" indent="-342900">
              <a:lnSpc>
                <a:spcPts val="2904"/>
              </a:lnSpc>
              <a:spcBef>
                <a:spcPct val="0"/>
              </a:spcBef>
              <a:buFont typeface="Wingdings" panose="05000000000000000000" pitchFamily="2" charset="2"/>
              <a:buChar char="Ø"/>
            </a:pPr>
            <a:r>
              <a:rPr lang="en-US" sz="2074" spc="238" dirty="0">
                <a:solidFill>
                  <a:srgbClr val="365679"/>
                </a:solidFill>
                <a:latin typeface="Poppins"/>
                <a:ea typeface="Poppins"/>
                <a:cs typeface="Poppins"/>
                <a:sym typeface="Poppins"/>
              </a:rPr>
              <a:t>Îmbunătățirea eficienței organizaționale.</a:t>
            </a:r>
          </a:p>
          <a:p>
            <a:pPr algn="ctr">
              <a:lnSpc>
                <a:spcPts val="2904"/>
              </a:lnSpc>
              <a:spcBef>
                <a:spcPct val="0"/>
              </a:spcBef>
            </a:pPr>
            <a:endParaRPr lang="en-US" sz="2074" spc="238" dirty="0">
              <a:solidFill>
                <a:srgbClr val="365679"/>
              </a:solidFill>
              <a:latin typeface="Poppins"/>
              <a:ea typeface="Poppins"/>
              <a:cs typeface="Poppins"/>
              <a:sym typeface="Poppins"/>
            </a:endParaRPr>
          </a:p>
        </p:txBody>
      </p:sp>
      <p:sp>
        <p:nvSpPr>
          <p:cNvPr id="3" name="Freeform 3"/>
          <p:cNvSpPr/>
          <p:nvPr/>
        </p:nvSpPr>
        <p:spPr>
          <a:xfrm rot="5400000">
            <a:off x="-1705353" y="1578863"/>
            <a:ext cx="6268440" cy="3110713"/>
          </a:xfrm>
          <a:custGeom>
            <a:avLst/>
            <a:gdLst/>
            <a:ahLst/>
            <a:cxnLst/>
            <a:rect l="l" t="t" r="r" b="b"/>
            <a:pathLst>
              <a:path w="6268440" h="3110713">
                <a:moveTo>
                  <a:pt x="0" y="0"/>
                </a:moveTo>
                <a:lnTo>
                  <a:pt x="6268440" y="0"/>
                </a:lnTo>
                <a:lnTo>
                  <a:pt x="6268440" y="3110714"/>
                </a:lnTo>
                <a:lnTo>
                  <a:pt x="0" y="31107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2984223" y="1696010"/>
            <a:ext cx="12149479" cy="742003"/>
          </a:xfrm>
          <a:prstGeom prst="rect">
            <a:avLst/>
          </a:prstGeom>
        </p:spPr>
        <p:txBody>
          <a:bodyPr lIns="0" tIns="0" rIns="0" bIns="0" rtlCol="0" anchor="t">
            <a:spAutoFit/>
          </a:bodyPr>
          <a:lstStyle/>
          <a:p>
            <a:pPr algn="ctr">
              <a:lnSpc>
                <a:spcPts val="6064"/>
              </a:lnSpc>
            </a:pPr>
            <a:r>
              <a:rPr lang="en-US" sz="4332" spc="216">
                <a:solidFill>
                  <a:srgbClr val="0B1320"/>
                </a:solidFill>
                <a:latin typeface="League Spartan"/>
                <a:ea typeface="League Spartan"/>
                <a:cs typeface="League Spartan"/>
                <a:sym typeface="League Spartan"/>
              </a:rPr>
              <a:t>REZUMATUL MODULULUI/ CONȚINUTUL PRINCIPAL</a:t>
            </a:r>
          </a:p>
        </p:txBody>
      </p:sp>
      <p:sp>
        <p:nvSpPr>
          <p:cNvPr id="5" name="Freeform 5"/>
          <p:cNvSpPr/>
          <p:nvPr/>
        </p:nvSpPr>
        <p:spPr>
          <a:xfrm>
            <a:off x="184949" y="8237547"/>
            <a:ext cx="1687501" cy="1836207"/>
          </a:xfrm>
          <a:custGeom>
            <a:avLst/>
            <a:gdLst/>
            <a:ahLst/>
            <a:cxnLst/>
            <a:rect l="l" t="t" r="r" b="b"/>
            <a:pathLst>
              <a:path w="1687501" h="1836207">
                <a:moveTo>
                  <a:pt x="0" y="0"/>
                </a:moveTo>
                <a:lnTo>
                  <a:pt x="1687502" y="0"/>
                </a:lnTo>
                <a:lnTo>
                  <a:pt x="1687502" y="1836206"/>
                </a:lnTo>
                <a:lnTo>
                  <a:pt x="0" y="1836206"/>
                </a:lnTo>
                <a:lnTo>
                  <a:pt x="0" y="0"/>
                </a:lnTo>
                <a:close/>
              </a:path>
            </a:pathLst>
          </a:custGeom>
          <a:blipFill>
            <a:blip r:embed="rId4"/>
            <a:stretch>
              <a:fillRect l="-66611" t="-56211" r="-68496" b="-59856"/>
            </a:stretch>
          </a:blipFill>
        </p:spPr>
      </p:sp>
      <p:sp>
        <p:nvSpPr>
          <p:cNvPr id="6" name="Freeform 6"/>
          <p:cNvSpPr/>
          <p:nvPr/>
        </p:nvSpPr>
        <p:spPr>
          <a:xfrm>
            <a:off x="14890817" y="8624917"/>
            <a:ext cx="1635613" cy="1630906"/>
          </a:xfrm>
          <a:custGeom>
            <a:avLst/>
            <a:gdLst/>
            <a:ahLst/>
            <a:cxnLst/>
            <a:rect l="l" t="t" r="r" b="b"/>
            <a:pathLst>
              <a:path w="1635613" h="1630906">
                <a:moveTo>
                  <a:pt x="0" y="0"/>
                </a:moveTo>
                <a:lnTo>
                  <a:pt x="1635614" y="0"/>
                </a:lnTo>
                <a:lnTo>
                  <a:pt x="1635614" y="1630906"/>
                </a:lnTo>
                <a:lnTo>
                  <a:pt x="0" y="1630906"/>
                </a:lnTo>
                <a:lnTo>
                  <a:pt x="0" y="0"/>
                </a:lnTo>
                <a:close/>
              </a:path>
            </a:pathLst>
          </a:custGeom>
          <a:blipFill>
            <a:blip r:embed="rId5"/>
            <a:stretch>
              <a:fillRect/>
            </a:stretch>
          </a:blipFill>
        </p:spPr>
      </p:sp>
      <p:sp>
        <p:nvSpPr>
          <p:cNvPr id="7" name="Freeform 7"/>
          <p:cNvSpPr/>
          <p:nvPr/>
        </p:nvSpPr>
        <p:spPr>
          <a:xfrm>
            <a:off x="6850430" y="9374000"/>
            <a:ext cx="3242488" cy="686547"/>
          </a:xfrm>
          <a:custGeom>
            <a:avLst/>
            <a:gdLst/>
            <a:ahLst/>
            <a:cxnLst/>
            <a:rect l="l" t="t" r="r" b="b"/>
            <a:pathLst>
              <a:path w="3242488" h="686547">
                <a:moveTo>
                  <a:pt x="0" y="0"/>
                </a:moveTo>
                <a:lnTo>
                  <a:pt x="3242488" y="0"/>
                </a:lnTo>
                <a:lnTo>
                  <a:pt x="3242488" y="686547"/>
                </a:lnTo>
                <a:lnTo>
                  <a:pt x="0" y="686547"/>
                </a:lnTo>
                <a:lnTo>
                  <a:pt x="0" y="0"/>
                </a:lnTo>
                <a:close/>
              </a:path>
            </a:pathLst>
          </a:custGeom>
          <a:blipFill>
            <a:blip r:embed="rId6"/>
            <a:stretch>
              <a:fillRect/>
            </a:stretch>
          </a:blipFill>
        </p:spPr>
      </p:sp>
      <p:sp>
        <p:nvSpPr>
          <p:cNvPr id="8" name="Freeform 8"/>
          <p:cNvSpPr/>
          <p:nvPr/>
        </p:nvSpPr>
        <p:spPr>
          <a:xfrm rot="5400000" flipV="1">
            <a:off x="13998559" y="6368184"/>
            <a:ext cx="5663588" cy="2810556"/>
          </a:xfrm>
          <a:custGeom>
            <a:avLst/>
            <a:gdLst/>
            <a:ahLst/>
            <a:cxnLst/>
            <a:rect l="l" t="t" r="r" b="b"/>
            <a:pathLst>
              <a:path w="5663588" h="2810556">
                <a:moveTo>
                  <a:pt x="0" y="2810556"/>
                </a:moveTo>
                <a:lnTo>
                  <a:pt x="5663588" y="2810556"/>
                </a:lnTo>
                <a:lnTo>
                  <a:pt x="5663588" y="0"/>
                </a:lnTo>
                <a:lnTo>
                  <a:pt x="0" y="0"/>
                </a:lnTo>
                <a:lnTo>
                  <a:pt x="0" y="2810556"/>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5400000" flipH="1" flipV="1">
            <a:off x="13998559" y="704596"/>
            <a:ext cx="5663588" cy="2810556"/>
          </a:xfrm>
          <a:custGeom>
            <a:avLst/>
            <a:gdLst/>
            <a:ahLst/>
            <a:cxnLst/>
            <a:rect l="l" t="t" r="r" b="b"/>
            <a:pathLst>
              <a:path w="5663588" h="2810556">
                <a:moveTo>
                  <a:pt x="5663588" y="2810555"/>
                </a:moveTo>
                <a:lnTo>
                  <a:pt x="0" y="2810555"/>
                </a:lnTo>
                <a:lnTo>
                  <a:pt x="0" y="0"/>
                </a:lnTo>
                <a:lnTo>
                  <a:pt x="5663588" y="0"/>
                </a:lnTo>
                <a:lnTo>
                  <a:pt x="5663588" y="2810555"/>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3F6FA"/>
        </a:solidFill>
        <a:effectLst/>
      </p:bgPr>
    </p:bg>
    <p:spTree>
      <p:nvGrpSpPr>
        <p:cNvPr id="1" name=""/>
        <p:cNvGrpSpPr/>
        <p:nvPr/>
      </p:nvGrpSpPr>
      <p:grpSpPr>
        <a:xfrm>
          <a:off x="0" y="0"/>
          <a:ext cx="0" cy="0"/>
          <a:chOff x="0" y="0"/>
          <a:chExt cx="0" cy="0"/>
        </a:xfrm>
      </p:grpSpPr>
      <p:sp>
        <p:nvSpPr>
          <p:cNvPr id="2" name="TextBox 2"/>
          <p:cNvSpPr txBox="1"/>
          <p:nvPr/>
        </p:nvSpPr>
        <p:spPr>
          <a:xfrm>
            <a:off x="1526000" y="1713571"/>
            <a:ext cx="11027442" cy="6260432"/>
          </a:xfrm>
          <a:prstGeom prst="rect">
            <a:avLst/>
          </a:prstGeom>
        </p:spPr>
        <p:txBody>
          <a:bodyPr lIns="0" tIns="0" rIns="0" bIns="0" rtlCol="0" anchor="t">
            <a:spAutoFit/>
          </a:bodyPr>
          <a:lstStyle/>
          <a:p>
            <a:pPr marL="342900" lvl="0" indent="-342900">
              <a:lnSpc>
                <a:spcPts val="3464"/>
              </a:lnSpc>
              <a:spcBef>
                <a:spcPct val="0"/>
              </a:spcBef>
              <a:buFont typeface="Wingdings" panose="05000000000000000000" pitchFamily="2" charset="2"/>
              <a:buChar char="q"/>
            </a:pPr>
            <a:r>
              <a:rPr lang="en-US" sz="2474" spc="284" dirty="0">
                <a:solidFill>
                  <a:srgbClr val="365679"/>
                </a:solidFill>
                <a:latin typeface="Poppins"/>
                <a:ea typeface="Poppins"/>
                <a:cs typeface="Poppins"/>
                <a:sym typeface="Poppins"/>
              </a:rPr>
              <a:t>Coordonatorii mentorilor monitorizează progresul relațiilor de mentorat.</a:t>
            </a:r>
          </a:p>
          <a:p>
            <a:pPr marL="342900" lvl="0" indent="-342900">
              <a:lnSpc>
                <a:spcPts val="3464"/>
              </a:lnSpc>
              <a:spcBef>
                <a:spcPct val="0"/>
              </a:spcBef>
              <a:buFont typeface="Wingdings" panose="05000000000000000000" pitchFamily="2" charset="2"/>
              <a:buChar char="q"/>
            </a:pPr>
            <a:r>
              <a:rPr lang="en-US" sz="2474" spc="284" dirty="0">
                <a:solidFill>
                  <a:srgbClr val="365679"/>
                </a:solidFill>
                <a:latin typeface="Poppins"/>
                <a:ea typeface="Poppins"/>
                <a:cs typeface="Poppins"/>
                <a:sym typeface="Poppins"/>
              </a:rPr>
              <a:t>Ei evaluează impactul general al programului.</a:t>
            </a:r>
          </a:p>
          <a:p>
            <a:pPr marL="342900" lvl="0" indent="-342900">
              <a:lnSpc>
                <a:spcPts val="3464"/>
              </a:lnSpc>
              <a:spcBef>
                <a:spcPct val="0"/>
              </a:spcBef>
              <a:buFont typeface="Wingdings" panose="05000000000000000000" pitchFamily="2" charset="2"/>
              <a:buChar char="q"/>
            </a:pPr>
            <a:r>
              <a:rPr lang="en-US" sz="2474" spc="284" dirty="0">
                <a:solidFill>
                  <a:srgbClr val="365679"/>
                </a:solidFill>
                <a:latin typeface="Poppins"/>
                <a:ea typeface="Poppins"/>
                <a:cs typeface="Poppins"/>
                <a:sym typeface="Poppins"/>
              </a:rPr>
              <a:t>Sunt urmărite indicatorii cheie pentru a măsura eficacitatea.</a:t>
            </a:r>
          </a:p>
          <a:p>
            <a:pPr marL="342900" lvl="0" indent="-342900">
              <a:lnSpc>
                <a:spcPts val="3464"/>
              </a:lnSpc>
              <a:spcBef>
                <a:spcPct val="0"/>
              </a:spcBef>
              <a:buFont typeface="Wingdings" panose="05000000000000000000" pitchFamily="2" charset="2"/>
              <a:buChar char="q"/>
            </a:pPr>
            <a:r>
              <a:rPr lang="en-US" sz="2474" spc="284" dirty="0">
                <a:solidFill>
                  <a:srgbClr val="365679"/>
                </a:solidFill>
                <a:latin typeface="Poppins"/>
                <a:ea typeface="Poppins"/>
                <a:cs typeface="Poppins"/>
                <a:sym typeface="Poppins"/>
              </a:rPr>
              <a:t>Se colectează feedback-ul participanților și se evaluează rezultatele.</a:t>
            </a:r>
          </a:p>
          <a:p>
            <a:pPr marL="342900" lvl="0" indent="-342900">
              <a:lnSpc>
                <a:spcPts val="3464"/>
              </a:lnSpc>
              <a:spcBef>
                <a:spcPct val="0"/>
              </a:spcBef>
              <a:buFont typeface="Wingdings" panose="05000000000000000000" pitchFamily="2" charset="2"/>
              <a:buChar char="q"/>
            </a:pPr>
            <a:r>
              <a:rPr lang="en-US" sz="2474" spc="284" dirty="0">
                <a:solidFill>
                  <a:srgbClr val="365679"/>
                </a:solidFill>
                <a:latin typeface="Poppins"/>
                <a:ea typeface="Poppins"/>
                <a:cs typeface="Poppins"/>
                <a:sym typeface="Poppins"/>
              </a:rPr>
              <a:t>Evaluarea continuă și analiza datelor identifică domeniile care necesită îmbunătățiri.</a:t>
            </a:r>
          </a:p>
          <a:p>
            <a:pPr marL="342900" lvl="0" indent="-342900">
              <a:lnSpc>
                <a:spcPts val="3464"/>
              </a:lnSpc>
              <a:spcBef>
                <a:spcPct val="0"/>
              </a:spcBef>
              <a:buFont typeface="Wingdings" panose="05000000000000000000" pitchFamily="2" charset="2"/>
              <a:buChar char="q"/>
            </a:pPr>
            <a:r>
              <a:rPr lang="en-US" sz="2474" spc="284" dirty="0">
                <a:solidFill>
                  <a:srgbClr val="365679"/>
                </a:solidFill>
                <a:latin typeface="Poppins"/>
                <a:ea typeface="Poppins"/>
                <a:cs typeface="Poppins"/>
                <a:sym typeface="Poppins"/>
              </a:rPr>
              <a:t>Se fac ajustările necesare pentru a optimiza derularea programului și impactul acestuia.</a:t>
            </a:r>
          </a:p>
          <a:p>
            <a:pPr marL="342900" lvl="0" indent="-342900">
              <a:lnSpc>
                <a:spcPts val="3464"/>
              </a:lnSpc>
              <a:spcBef>
                <a:spcPct val="0"/>
              </a:spcBef>
              <a:buFont typeface="Wingdings" panose="05000000000000000000" pitchFamily="2" charset="2"/>
              <a:buChar char="q"/>
            </a:pPr>
            <a:r>
              <a:rPr lang="en-US" sz="2474" spc="284" dirty="0">
                <a:solidFill>
                  <a:srgbClr val="365679"/>
                </a:solidFill>
                <a:latin typeface="Poppins"/>
                <a:ea typeface="Poppins"/>
                <a:cs typeface="Poppins"/>
                <a:sym typeface="Poppins"/>
              </a:rPr>
              <a:t>Evaluarea și perfecționarea continuă asigură menținerea eficacității programului și capacitatea acestuia de a răspunde nevoilor participanților.</a:t>
            </a:r>
          </a:p>
          <a:p>
            <a:pPr marL="0" lvl="0" indent="0" algn="l">
              <a:lnSpc>
                <a:spcPts val="3464"/>
              </a:lnSpc>
              <a:spcBef>
                <a:spcPct val="0"/>
              </a:spcBef>
            </a:pPr>
            <a:endParaRPr lang="en-US" sz="2474" spc="284" dirty="0">
              <a:solidFill>
                <a:srgbClr val="365679"/>
              </a:solidFill>
              <a:latin typeface="Poppins"/>
              <a:ea typeface="Poppins"/>
              <a:cs typeface="Poppins"/>
              <a:sym typeface="Poppins"/>
            </a:endParaRPr>
          </a:p>
        </p:txBody>
      </p:sp>
      <p:sp>
        <p:nvSpPr>
          <p:cNvPr id="3" name="Freeform 3"/>
          <p:cNvSpPr/>
          <p:nvPr/>
        </p:nvSpPr>
        <p:spPr>
          <a:xfrm rot="5400000">
            <a:off x="-3479342" y="1534159"/>
            <a:ext cx="7328582" cy="3636809"/>
          </a:xfrm>
          <a:custGeom>
            <a:avLst/>
            <a:gdLst/>
            <a:ahLst/>
            <a:cxnLst/>
            <a:rect l="l" t="t" r="r" b="b"/>
            <a:pathLst>
              <a:path w="7328582" h="3636809">
                <a:moveTo>
                  <a:pt x="0" y="0"/>
                </a:moveTo>
                <a:lnTo>
                  <a:pt x="7328583" y="0"/>
                </a:lnTo>
                <a:lnTo>
                  <a:pt x="7328583" y="3636809"/>
                </a:lnTo>
                <a:lnTo>
                  <a:pt x="0" y="3636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84949" y="8237547"/>
            <a:ext cx="1687501" cy="1836207"/>
          </a:xfrm>
          <a:custGeom>
            <a:avLst/>
            <a:gdLst/>
            <a:ahLst/>
            <a:cxnLst/>
            <a:rect l="l" t="t" r="r" b="b"/>
            <a:pathLst>
              <a:path w="1687501" h="1836207">
                <a:moveTo>
                  <a:pt x="0" y="0"/>
                </a:moveTo>
                <a:lnTo>
                  <a:pt x="1687502" y="0"/>
                </a:lnTo>
                <a:lnTo>
                  <a:pt x="1687502" y="1836206"/>
                </a:lnTo>
                <a:lnTo>
                  <a:pt x="0" y="1836206"/>
                </a:lnTo>
                <a:lnTo>
                  <a:pt x="0" y="0"/>
                </a:lnTo>
                <a:close/>
              </a:path>
            </a:pathLst>
          </a:custGeom>
          <a:blipFill>
            <a:blip r:embed="rId4"/>
            <a:stretch>
              <a:fillRect l="-66611" t="-56211" r="-68496" b="-59856"/>
            </a:stretch>
          </a:blipFill>
        </p:spPr>
      </p:sp>
      <p:sp>
        <p:nvSpPr>
          <p:cNvPr id="5" name="Freeform 5"/>
          <p:cNvSpPr/>
          <p:nvPr/>
        </p:nvSpPr>
        <p:spPr>
          <a:xfrm>
            <a:off x="14890817" y="8624917"/>
            <a:ext cx="1635613" cy="1630906"/>
          </a:xfrm>
          <a:custGeom>
            <a:avLst/>
            <a:gdLst/>
            <a:ahLst/>
            <a:cxnLst/>
            <a:rect l="l" t="t" r="r" b="b"/>
            <a:pathLst>
              <a:path w="1635613" h="1630906">
                <a:moveTo>
                  <a:pt x="0" y="0"/>
                </a:moveTo>
                <a:lnTo>
                  <a:pt x="1635614" y="0"/>
                </a:lnTo>
                <a:lnTo>
                  <a:pt x="1635614" y="1630906"/>
                </a:lnTo>
                <a:lnTo>
                  <a:pt x="0" y="1630906"/>
                </a:lnTo>
                <a:lnTo>
                  <a:pt x="0" y="0"/>
                </a:lnTo>
                <a:close/>
              </a:path>
            </a:pathLst>
          </a:custGeom>
          <a:blipFill>
            <a:blip r:embed="rId5"/>
            <a:stretch>
              <a:fillRect/>
            </a:stretch>
          </a:blipFill>
        </p:spPr>
      </p:sp>
      <p:sp>
        <p:nvSpPr>
          <p:cNvPr id="6" name="Freeform 6"/>
          <p:cNvSpPr/>
          <p:nvPr/>
        </p:nvSpPr>
        <p:spPr>
          <a:xfrm>
            <a:off x="6850430" y="9374000"/>
            <a:ext cx="3242488" cy="686547"/>
          </a:xfrm>
          <a:custGeom>
            <a:avLst/>
            <a:gdLst/>
            <a:ahLst/>
            <a:cxnLst/>
            <a:rect l="l" t="t" r="r" b="b"/>
            <a:pathLst>
              <a:path w="3242488" h="686547">
                <a:moveTo>
                  <a:pt x="0" y="0"/>
                </a:moveTo>
                <a:lnTo>
                  <a:pt x="3242488" y="0"/>
                </a:lnTo>
                <a:lnTo>
                  <a:pt x="3242488" y="686547"/>
                </a:lnTo>
                <a:lnTo>
                  <a:pt x="0" y="686547"/>
                </a:lnTo>
                <a:lnTo>
                  <a:pt x="0" y="0"/>
                </a:lnTo>
                <a:close/>
              </a:path>
            </a:pathLst>
          </a:custGeom>
          <a:blipFill>
            <a:blip r:embed="rId6"/>
            <a:stretch>
              <a:fillRect/>
            </a:stretch>
          </a:blipFill>
        </p:spPr>
      </p:sp>
      <p:sp>
        <p:nvSpPr>
          <p:cNvPr id="7" name="Freeform 7"/>
          <p:cNvSpPr/>
          <p:nvPr/>
        </p:nvSpPr>
        <p:spPr>
          <a:xfrm rot="7777129" flipV="1">
            <a:off x="14887804" y="7978795"/>
            <a:ext cx="4742991" cy="2353709"/>
          </a:xfrm>
          <a:custGeom>
            <a:avLst/>
            <a:gdLst/>
            <a:ahLst/>
            <a:cxnLst/>
            <a:rect l="l" t="t" r="r" b="b"/>
            <a:pathLst>
              <a:path w="4742991" h="2353709">
                <a:moveTo>
                  <a:pt x="0" y="2353710"/>
                </a:moveTo>
                <a:lnTo>
                  <a:pt x="4742992" y="2353710"/>
                </a:lnTo>
                <a:lnTo>
                  <a:pt x="4742992" y="0"/>
                </a:lnTo>
                <a:lnTo>
                  <a:pt x="0" y="0"/>
                </a:lnTo>
                <a:lnTo>
                  <a:pt x="0" y="235371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rot="2800233" flipH="1" flipV="1">
            <a:off x="14823219" y="862204"/>
            <a:ext cx="4742991" cy="2353709"/>
          </a:xfrm>
          <a:custGeom>
            <a:avLst/>
            <a:gdLst/>
            <a:ahLst/>
            <a:cxnLst/>
            <a:rect l="l" t="t" r="r" b="b"/>
            <a:pathLst>
              <a:path w="4742991" h="2353709">
                <a:moveTo>
                  <a:pt x="4742991" y="2353709"/>
                </a:moveTo>
                <a:lnTo>
                  <a:pt x="0" y="2353709"/>
                </a:lnTo>
                <a:lnTo>
                  <a:pt x="0" y="0"/>
                </a:lnTo>
                <a:lnTo>
                  <a:pt x="4742991" y="0"/>
                </a:lnTo>
                <a:lnTo>
                  <a:pt x="4742991" y="235370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a:off x="13144500" y="2514281"/>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TextBox 10"/>
          <p:cNvSpPr txBox="1"/>
          <p:nvPr/>
        </p:nvSpPr>
        <p:spPr>
          <a:xfrm>
            <a:off x="401582" y="733425"/>
            <a:ext cx="12897695" cy="523875"/>
          </a:xfrm>
          <a:prstGeom prst="rect">
            <a:avLst/>
          </a:prstGeom>
        </p:spPr>
        <p:txBody>
          <a:bodyPr lIns="0" tIns="0" rIns="0" bIns="0" rtlCol="0" anchor="t">
            <a:spAutoFit/>
          </a:bodyPr>
          <a:lstStyle/>
          <a:p>
            <a:pPr algn="ctr">
              <a:lnSpc>
                <a:spcPts val="4200"/>
              </a:lnSpc>
            </a:pPr>
            <a:r>
              <a:rPr lang="en-US" sz="3000" spc="150">
                <a:solidFill>
                  <a:srgbClr val="0B1320"/>
                </a:solidFill>
                <a:latin typeface="League Spartan"/>
                <a:ea typeface="League Spartan"/>
                <a:cs typeface="League Spartan"/>
                <a:sym typeface="League Spartan"/>
              </a:rPr>
              <a:t>MONITORIZAREA PROGRESULUI ȘI EVALUAREA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3F6FA"/>
        </a:solidFill>
        <a:effectLst/>
      </p:bgPr>
    </p:bg>
    <p:spTree>
      <p:nvGrpSpPr>
        <p:cNvPr id="1" name=""/>
        <p:cNvGrpSpPr/>
        <p:nvPr/>
      </p:nvGrpSpPr>
      <p:grpSpPr>
        <a:xfrm>
          <a:off x="0" y="0"/>
          <a:ext cx="0" cy="0"/>
          <a:chOff x="0" y="0"/>
          <a:chExt cx="0" cy="0"/>
        </a:xfrm>
      </p:grpSpPr>
      <p:sp>
        <p:nvSpPr>
          <p:cNvPr id="2" name="TextBox 2"/>
          <p:cNvSpPr txBox="1"/>
          <p:nvPr/>
        </p:nvSpPr>
        <p:spPr>
          <a:xfrm>
            <a:off x="1872450" y="2247899"/>
            <a:ext cx="10680992" cy="5834931"/>
          </a:xfrm>
          <a:prstGeom prst="rect">
            <a:avLst/>
          </a:prstGeom>
        </p:spPr>
        <p:txBody>
          <a:bodyPr wrap="square" lIns="0" tIns="0" rIns="0" bIns="0" rtlCol="0" anchor="t">
            <a:spAutoFit/>
          </a:bodyPr>
          <a:lstStyle/>
          <a:p>
            <a:pPr marL="342900" lvl="0" indent="-342900">
              <a:lnSpc>
                <a:spcPts val="3464"/>
              </a:lnSpc>
              <a:spcBef>
                <a:spcPct val="0"/>
              </a:spcBef>
              <a:buFont typeface="Wingdings" panose="05000000000000000000" pitchFamily="2" charset="2"/>
              <a:buChar char="q"/>
            </a:pPr>
            <a:r>
              <a:rPr lang="en-US" sz="2474" spc="284" dirty="0">
                <a:solidFill>
                  <a:srgbClr val="365679"/>
                </a:solidFill>
                <a:latin typeface="Poppins"/>
                <a:ea typeface="Poppins"/>
                <a:cs typeface="Poppins"/>
                <a:sym typeface="Poppins"/>
              </a:rPr>
              <a:t>Coordonatorii mentorilor promovează importanța mentoratului în cadrul organizațiilor.</a:t>
            </a:r>
          </a:p>
          <a:p>
            <a:pPr marL="342900" lvl="0" indent="-342900">
              <a:lnSpc>
                <a:spcPts val="3464"/>
              </a:lnSpc>
              <a:spcBef>
                <a:spcPct val="0"/>
              </a:spcBef>
              <a:buFont typeface="Wingdings" panose="05000000000000000000" pitchFamily="2" charset="2"/>
              <a:buChar char="q"/>
            </a:pPr>
            <a:r>
              <a:rPr lang="en-US" sz="2474" spc="284" dirty="0">
                <a:solidFill>
                  <a:srgbClr val="365679"/>
                </a:solidFill>
                <a:latin typeface="Poppins"/>
                <a:ea typeface="Poppins"/>
                <a:cs typeface="Poppins"/>
                <a:sym typeface="Poppins"/>
              </a:rPr>
              <a:t>Ei sensibilizează publicul cu privire la beneficiile mentoratului.</a:t>
            </a:r>
          </a:p>
          <a:p>
            <a:pPr marL="342900" lvl="0" indent="-342900">
              <a:lnSpc>
                <a:spcPts val="3464"/>
              </a:lnSpc>
              <a:spcBef>
                <a:spcPct val="0"/>
              </a:spcBef>
              <a:buFont typeface="Wingdings" panose="05000000000000000000" pitchFamily="2" charset="2"/>
              <a:buChar char="q"/>
            </a:pPr>
            <a:r>
              <a:rPr lang="en-US" sz="2474" spc="284" dirty="0">
                <a:solidFill>
                  <a:srgbClr val="365679"/>
                </a:solidFill>
                <a:latin typeface="Poppins"/>
                <a:ea typeface="Poppins"/>
                <a:cs typeface="Poppins"/>
                <a:sym typeface="Poppins"/>
              </a:rPr>
              <a:t>Ei disipă miturile legate de mentorat.</a:t>
            </a:r>
          </a:p>
          <a:p>
            <a:pPr marL="342900" lvl="0" indent="-342900">
              <a:lnSpc>
                <a:spcPts val="3464"/>
              </a:lnSpc>
              <a:spcBef>
                <a:spcPct val="0"/>
              </a:spcBef>
              <a:buFont typeface="Wingdings" panose="05000000000000000000" pitchFamily="2" charset="2"/>
              <a:buChar char="q"/>
            </a:pPr>
            <a:r>
              <a:rPr lang="en-US" sz="2474" spc="284" dirty="0">
                <a:solidFill>
                  <a:srgbClr val="365679"/>
                </a:solidFill>
                <a:latin typeface="Poppins"/>
                <a:ea typeface="Poppins"/>
                <a:cs typeface="Poppins"/>
                <a:sym typeface="Poppins"/>
              </a:rPr>
              <a:t>Ei promovează o cultură care apreciază mentoratul ca instrument cheie pentru dezvoltarea și creșterea profesională.</a:t>
            </a:r>
          </a:p>
          <a:p>
            <a:pPr marL="342900" lvl="0" indent="-342900">
              <a:lnSpc>
                <a:spcPts val="3464"/>
              </a:lnSpc>
              <a:spcBef>
                <a:spcPct val="0"/>
              </a:spcBef>
              <a:buFont typeface="Wingdings" panose="05000000000000000000" pitchFamily="2" charset="2"/>
              <a:buChar char="q"/>
            </a:pPr>
            <a:r>
              <a:rPr lang="en-US" sz="2474" spc="284" dirty="0">
                <a:solidFill>
                  <a:srgbClr val="365679"/>
                </a:solidFill>
                <a:latin typeface="Poppins"/>
                <a:ea typeface="Poppins"/>
                <a:cs typeface="Poppins"/>
                <a:sym typeface="Poppins"/>
              </a:rPr>
              <a:t>Prin promovarea inițiativelor de mentorat, ei îi inspiră pe alții să se implice și să investească în aceste programe.</a:t>
            </a:r>
          </a:p>
          <a:p>
            <a:pPr marL="342900" lvl="0" indent="-342900">
              <a:lnSpc>
                <a:spcPts val="3464"/>
              </a:lnSpc>
              <a:spcBef>
                <a:spcPct val="0"/>
              </a:spcBef>
              <a:buFont typeface="Wingdings" panose="05000000000000000000" pitchFamily="2" charset="2"/>
              <a:buChar char="q"/>
            </a:pPr>
            <a:r>
              <a:rPr lang="en-US" sz="2474" spc="284" dirty="0">
                <a:solidFill>
                  <a:srgbClr val="365679"/>
                </a:solidFill>
                <a:latin typeface="Poppins"/>
                <a:ea typeface="Poppins"/>
                <a:cs typeface="Poppins"/>
                <a:sym typeface="Poppins"/>
              </a:rPr>
              <a:t>Eforturile lor contribuie la succesul și sustenabilitatea programelor de mentorat.</a:t>
            </a:r>
          </a:p>
          <a:p>
            <a:pPr marL="0" lvl="0" indent="0" algn="l">
              <a:lnSpc>
                <a:spcPts val="3464"/>
              </a:lnSpc>
              <a:spcBef>
                <a:spcPct val="0"/>
              </a:spcBef>
            </a:pPr>
            <a:endParaRPr lang="en-US" sz="2474" spc="284" dirty="0">
              <a:solidFill>
                <a:srgbClr val="365679"/>
              </a:solidFill>
              <a:latin typeface="Poppins"/>
              <a:ea typeface="Poppins"/>
              <a:cs typeface="Poppins"/>
              <a:sym typeface="Poppins"/>
            </a:endParaRPr>
          </a:p>
        </p:txBody>
      </p:sp>
      <p:sp>
        <p:nvSpPr>
          <p:cNvPr id="3" name="Freeform 3"/>
          <p:cNvSpPr/>
          <p:nvPr/>
        </p:nvSpPr>
        <p:spPr>
          <a:xfrm rot="5400000">
            <a:off x="-3618597" y="1903280"/>
            <a:ext cx="7328582" cy="3636809"/>
          </a:xfrm>
          <a:custGeom>
            <a:avLst/>
            <a:gdLst/>
            <a:ahLst/>
            <a:cxnLst/>
            <a:rect l="l" t="t" r="r" b="b"/>
            <a:pathLst>
              <a:path w="7328582" h="3636809">
                <a:moveTo>
                  <a:pt x="0" y="0"/>
                </a:moveTo>
                <a:lnTo>
                  <a:pt x="7328583" y="0"/>
                </a:lnTo>
                <a:lnTo>
                  <a:pt x="7328583" y="3636809"/>
                </a:lnTo>
                <a:lnTo>
                  <a:pt x="0" y="3636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84949" y="8237547"/>
            <a:ext cx="1687501" cy="1836207"/>
          </a:xfrm>
          <a:custGeom>
            <a:avLst/>
            <a:gdLst/>
            <a:ahLst/>
            <a:cxnLst/>
            <a:rect l="l" t="t" r="r" b="b"/>
            <a:pathLst>
              <a:path w="1687501" h="1836207">
                <a:moveTo>
                  <a:pt x="0" y="0"/>
                </a:moveTo>
                <a:lnTo>
                  <a:pt x="1687502" y="0"/>
                </a:lnTo>
                <a:lnTo>
                  <a:pt x="1687502" y="1836206"/>
                </a:lnTo>
                <a:lnTo>
                  <a:pt x="0" y="1836206"/>
                </a:lnTo>
                <a:lnTo>
                  <a:pt x="0" y="0"/>
                </a:lnTo>
                <a:close/>
              </a:path>
            </a:pathLst>
          </a:custGeom>
          <a:blipFill>
            <a:blip r:embed="rId4"/>
            <a:stretch>
              <a:fillRect l="-66611" t="-56211" r="-68496" b="-59856"/>
            </a:stretch>
          </a:blipFill>
        </p:spPr>
      </p:sp>
      <p:sp>
        <p:nvSpPr>
          <p:cNvPr id="5" name="Freeform 5"/>
          <p:cNvSpPr/>
          <p:nvPr/>
        </p:nvSpPr>
        <p:spPr>
          <a:xfrm>
            <a:off x="14890817" y="8624917"/>
            <a:ext cx="1635613" cy="1630906"/>
          </a:xfrm>
          <a:custGeom>
            <a:avLst/>
            <a:gdLst/>
            <a:ahLst/>
            <a:cxnLst/>
            <a:rect l="l" t="t" r="r" b="b"/>
            <a:pathLst>
              <a:path w="1635613" h="1630906">
                <a:moveTo>
                  <a:pt x="0" y="0"/>
                </a:moveTo>
                <a:lnTo>
                  <a:pt x="1635614" y="0"/>
                </a:lnTo>
                <a:lnTo>
                  <a:pt x="1635614" y="1630906"/>
                </a:lnTo>
                <a:lnTo>
                  <a:pt x="0" y="1630906"/>
                </a:lnTo>
                <a:lnTo>
                  <a:pt x="0" y="0"/>
                </a:lnTo>
                <a:close/>
              </a:path>
            </a:pathLst>
          </a:custGeom>
          <a:blipFill>
            <a:blip r:embed="rId5"/>
            <a:stretch>
              <a:fillRect/>
            </a:stretch>
          </a:blipFill>
        </p:spPr>
      </p:sp>
      <p:sp>
        <p:nvSpPr>
          <p:cNvPr id="6" name="Freeform 6"/>
          <p:cNvSpPr/>
          <p:nvPr/>
        </p:nvSpPr>
        <p:spPr>
          <a:xfrm>
            <a:off x="6850430" y="9374000"/>
            <a:ext cx="3242488" cy="686547"/>
          </a:xfrm>
          <a:custGeom>
            <a:avLst/>
            <a:gdLst/>
            <a:ahLst/>
            <a:cxnLst/>
            <a:rect l="l" t="t" r="r" b="b"/>
            <a:pathLst>
              <a:path w="3242488" h="686547">
                <a:moveTo>
                  <a:pt x="0" y="0"/>
                </a:moveTo>
                <a:lnTo>
                  <a:pt x="3242488" y="0"/>
                </a:lnTo>
                <a:lnTo>
                  <a:pt x="3242488" y="686547"/>
                </a:lnTo>
                <a:lnTo>
                  <a:pt x="0" y="686547"/>
                </a:lnTo>
                <a:lnTo>
                  <a:pt x="0" y="0"/>
                </a:lnTo>
                <a:close/>
              </a:path>
            </a:pathLst>
          </a:custGeom>
          <a:blipFill>
            <a:blip r:embed="rId6"/>
            <a:stretch>
              <a:fillRect/>
            </a:stretch>
          </a:blipFill>
        </p:spPr>
      </p:sp>
      <p:sp>
        <p:nvSpPr>
          <p:cNvPr id="7" name="Freeform 7"/>
          <p:cNvSpPr/>
          <p:nvPr/>
        </p:nvSpPr>
        <p:spPr>
          <a:xfrm rot="7777129" flipV="1">
            <a:off x="14887804" y="7978795"/>
            <a:ext cx="4742991" cy="2353709"/>
          </a:xfrm>
          <a:custGeom>
            <a:avLst/>
            <a:gdLst/>
            <a:ahLst/>
            <a:cxnLst/>
            <a:rect l="l" t="t" r="r" b="b"/>
            <a:pathLst>
              <a:path w="4742991" h="2353709">
                <a:moveTo>
                  <a:pt x="0" y="2353710"/>
                </a:moveTo>
                <a:lnTo>
                  <a:pt x="4742992" y="2353710"/>
                </a:lnTo>
                <a:lnTo>
                  <a:pt x="4742992" y="0"/>
                </a:lnTo>
                <a:lnTo>
                  <a:pt x="0" y="0"/>
                </a:lnTo>
                <a:lnTo>
                  <a:pt x="0" y="235371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rot="2800233" flipH="1" flipV="1">
            <a:off x="14823219" y="862204"/>
            <a:ext cx="4742991" cy="2353709"/>
          </a:xfrm>
          <a:custGeom>
            <a:avLst/>
            <a:gdLst/>
            <a:ahLst/>
            <a:cxnLst/>
            <a:rect l="l" t="t" r="r" b="b"/>
            <a:pathLst>
              <a:path w="4742991" h="2353709">
                <a:moveTo>
                  <a:pt x="4742991" y="2353709"/>
                </a:moveTo>
                <a:lnTo>
                  <a:pt x="0" y="2353709"/>
                </a:lnTo>
                <a:lnTo>
                  <a:pt x="0" y="0"/>
                </a:lnTo>
                <a:lnTo>
                  <a:pt x="4742991" y="0"/>
                </a:lnTo>
                <a:lnTo>
                  <a:pt x="4742991" y="235370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a:off x="12801600" y="5981700"/>
            <a:ext cx="3581400" cy="2643216"/>
          </a:xfrm>
          <a:custGeom>
            <a:avLst/>
            <a:gdLst/>
            <a:ahLst/>
            <a:cxnLst/>
            <a:rect l="l" t="t" r="r" b="b"/>
            <a:pathLst>
              <a:path w="4689231" h="4114800">
                <a:moveTo>
                  <a:pt x="0" y="0"/>
                </a:moveTo>
                <a:lnTo>
                  <a:pt x="4689231" y="0"/>
                </a:lnTo>
                <a:lnTo>
                  <a:pt x="4689231"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TextBox 10"/>
          <p:cNvSpPr txBox="1"/>
          <p:nvPr/>
        </p:nvSpPr>
        <p:spPr>
          <a:xfrm>
            <a:off x="401582" y="733425"/>
            <a:ext cx="12897695" cy="523875"/>
          </a:xfrm>
          <a:prstGeom prst="rect">
            <a:avLst/>
          </a:prstGeom>
        </p:spPr>
        <p:txBody>
          <a:bodyPr lIns="0" tIns="0" rIns="0" bIns="0" rtlCol="0" anchor="t">
            <a:spAutoFit/>
          </a:bodyPr>
          <a:lstStyle/>
          <a:p>
            <a:pPr algn="ctr">
              <a:lnSpc>
                <a:spcPts val="4200"/>
              </a:lnSpc>
            </a:pPr>
            <a:r>
              <a:rPr lang="en-US" sz="3000" spc="150">
                <a:solidFill>
                  <a:srgbClr val="0B1320"/>
                </a:solidFill>
                <a:latin typeface="League Spartan"/>
                <a:ea typeface="League Spartan"/>
                <a:cs typeface="League Spartan"/>
                <a:sym typeface="League Spartan"/>
              </a:rPr>
              <a:t>PROMOVAREA MENTORATULUI</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3F6FA"/>
        </a:solidFill>
        <a:effectLst/>
      </p:bgPr>
    </p:bg>
    <p:spTree>
      <p:nvGrpSpPr>
        <p:cNvPr id="1" name=""/>
        <p:cNvGrpSpPr/>
        <p:nvPr/>
      </p:nvGrpSpPr>
      <p:grpSpPr>
        <a:xfrm>
          <a:off x="0" y="0"/>
          <a:ext cx="0" cy="0"/>
          <a:chOff x="0" y="0"/>
          <a:chExt cx="0" cy="0"/>
        </a:xfrm>
      </p:grpSpPr>
      <p:sp>
        <p:nvSpPr>
          <p:cNvPr id="2" name="TextBox 2"/>
          <p:cNvSpPr txBox="1"/>
          <p:nvPr/>
        </p:nvSpPr>
        <p:spPr>
          <a:xfrm>
            <a:off x="1872451" y="2902427"/>
            <a:ext cx="11626825" cy="1327793"/>
          </a:xfrm>
          <a:prstGeom prst="rect">
            <a:avLst/>
          </a:prstGeom>
        </p:spPr>
        <p:txBody>
          <a:bodyPr lIns="0" tIns="0" rIns="0" bIns="0" rtlCol="0" anchor="t">
            <a:spAutoFit/>
          </a:bodyPr>
          <a:lstStyle/>
          <a:p>
            <a:pPr marL="0" lvl="0" indent="0" algn="l">
              <a:lnSpc>
                <a:spcPts val="3464"/>
              </a:lnSpc>
              <a:spcBef>
                <a:spcPct val="0"/>
              </a:spcBef>
            </a:pPr>
            <a:r>
              <a:rPr lang="en-US" sz="2474" spc="284">
                <a:solidFill>
                  <a:srgbClr val="365679"/>
                </a:solidFill>
                <a:latin typeface="Poppins"/>
                <a:ea typeface="Poppins"/>
                <a:cs typeface="Poppins"/>
                <a:sym typeface="Poppins"/>
              </a:rPr>
              <a:t>Exemple din viața reală și studii de caz subliniază aplicarea practică și impactul coordonării mentorilor în mediul penitenciar. </a:t>
            </a:r>
          </a:p>
        </p:txBody>
      </p:sp>
      <p:sp>
        <p:nvSpPr>
          <p:cNvPr id="3" name="Freeform 3"/>
          <p:cNvSpPr/>
          <p:nvPr/>
        </p:nvSpPr>
        <p:spPr>
          <a:xfrm rot="5400000">
            <a:off x="-3479342" y="1534159"/>
            <a:ext cx="7328582" cy="3636809"/>
          </a:xfrm>
          <a:custGeom>
            <a:avLst/>
            <a:gdLst/>
            <a:ahLst/>
            <a:cxnLst/>
            <a:rect l="l" t="t" r="r" b="b"/>
            <a:pathLst>
              <a:path w="7328582" h="3636809">
                <a:moveTo>
                  <a:pt x="0" y="0"/>
                </a:moveTo>
                <a:lnTo>
                  <a:pt x="7328583" y="0"/>
                </a:lnTo>
                <a:lnTo>
                  <a:pt x="7328583" y="3636809"/>
                </a:lnTo>
                <a:lnTo>
                  <a:pt x="0" y="3636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84949" y="8237547"/>
            <a:ext cx="1687501" cy="1836207"/>
          </a:xfrm>
          <a:custGeom>
            <a:avLst/>
            <a:gdLst/>
            <a:ahLst/>
            <a:cxnLst/>
            <a:rect l="l" t="t" r="r" b="b"/>
            <a:pathLst>
              <a:path w="1687501" h="1836207">
                <a:moveTo>
                  <a:pt x="0" y="0"/>
                </a:moveTo>
                <a:lnTo>
                  <a:pt x="1687502" y="0"/>
                </a:lnTo>
                <a:lnTo>
                  <a:pt x="1687502" y="1836206"/>
                </a:lnTo>
                <a:lnTo>
                  <a:pt x="0" y="1836206"/>
                </a:lnTo>
                <a:lnTo>
                  <a:pt x="0" y="0"/>
                </a:lnTo>
                <a:close/>
              </a:path>
            </a:pathLst>
          </a:custGeom>
          <a:blipFill>
            <a:blip r:embed="rId4"/>
            <a:stretch>
              <a:fillRect l="-66611" t="-56211" r="-68496" b="-59856"/>
            </a:stretch>
          </a:blipFill>
        </p:spPr>
      </p:sp>
      <p:sp>
        <p:nvSpPr>
          <p:cNvPr id="5" name="Freeform 5"/>
          <p:cNvSpPr/>
          <p:nvPr/>
        </p:nvSpPr>
        <p:spPr>
          <a:xfrm>
            <a:off x="14890817" y="8624917"/>
            <a:ext cx="1635613" cy="1630906"/>
          </a:xfrm>
          <a:custGeom>
            <a:avLst/>
            <a:gdLst/>
            <a:ahLst/>
            <a:cxnLst/>
            <a:rect l="l" t="t" r="r" b="b"/>
            <a:pathLst>
              <a:path w="1635613" h="1630906">
                <a:moveTo>
                  <a:pt x="0" y="0"/>
                </a:moveTo>
                <a:lnTo>
                  <a:pt x="1635614" y="0"/>
                </a:lnTo>
                <a:lnTo>
                  <a:pt x="1635614" y="1630906"/>
                </a:lnTo>
                <a:lnTo>
                  <a:pt x="0" y="1630906"/>
                </a:lnTo>
                <a:lnTo>
                  <a:pt x="0" y="0"/>
                </a:lnTo>
                <a:close/>
              </a:path>
            </a:pathLst>
          </a:custGeom>
          <a:blipFill>
            <a:blip r:embed="rId5"/>
            <a:stretch>
              <a:fillRect/>
            </a:stretch>
          </a:blipFill>
        </p:spPr>
      </p:sp>
      <p:sp>
        <p:nvSpPr>
          <p:cNvPr id="6" name="Freeform 6"/>
          <p:cNvSpPr/>
          <p:nvPr/>
        </p:nvSpPr>
        <p:spPr>
          <a:xfrm>
            <a:off x="6850430" y="9374000"/>
            <a:ext cx="3242488" cy="686547"/>
          </a:xfrm>
          <a:custGeom>
            <a:avLst/>
            <a:gdLst/>
            <a:ahLst/>
            <a:cxnLst/>
            <a:rect l="l" t="t" r="r" b="b"/>
            <a:pathLst>
              <a:path w="3242488" h="686547">
                <a:moveTo>
                  <a:pt x="0" y="0"/>
                </a:moveTo>
                <a:lnTo>
                  <a:pt x="3242488" y="0"/>
                </a:lnTo>
                <a:lnTo>
                  <a:pt x="3242488" y="686547"/>
                </a:lnTo>
                <a:lnTo>
                  <a:pt x="0" y="686547"/>
                </a:lnTo>
                <a:lnTo>
                  <a:pt x="0" y="0"/>
                </a:lnTo>
                <a:close/>
              </a:path>
            </a:pathLst>
          </a:custGeom>
          <a:blipFill>
            <a:blip r:embed="rId6"/>
            <a:stretch>
              <a:fillRect/>
            </a:stretch>
          </a:blipFill>
        </p:spPr>
      </p:sp>
      <p:sp>
        <p:nvSpPr>
          <p:cNvPr id="7" name="Freeform 7"/>
          <p:cNvSpPr/>
          <p:nvPr/>
        </p:nvSpPr>
        <p:spPr>
          <a:xfrm rot="7777129" flipV="1">
            <a:off x="14887804" y="7978795"/>
            <a:ext cx="4742991" cy="2353709"/>
          </a:xfrm>
          <a:custGeom>
            <a:avLst/>
            <a:gdLst/>
            <a:ahLst/>
            <a:cxnLst/>
            <a:rect l="l" t="t" r="r" b="b"/>
            <a:pathLst>
              <a:path w="4742991" h="2353709">
                <a:moveTo>
                  <a:pt x="0" y="2353710"/>
                </a:moveTo>
                <a:lnTo>
                  <a:pt x="4742992" y="2353710"/>
                </a:lnTo>
                <a:lnTo>
                  <a:pt x="4742992" y="0"/>
                </a:lnTo>
                <a:lnTo>
                  <a:pt x="0" y="0"/>
                </a:lnTo>
                <a:lnTo>
                  <a:pt x="0" y="235371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rot="2800233" flipH="1" flipV="1">
            <a:off x="14823219" y="862204"/>
            <a:ext cx="4742991" cy="2353709"/>
          </a:xfrm>
          <a:custGeom>
            <a:avLst/>
            <a:gdLst/>
            <a:ahLst/>
            <a:cxnLst/>
            <a:rect l="l" t="t" r="r" b="b"/>
            <a:pathLst>
              <a:path w="4742991" h="2353709">
                <a:moveTo>
                  <a:pt x="4742991" y="2353709"/>
                </a:moveTo>
                <a:lnTo>
                  <a:pt x="0" y="2353709"/>
                </a:lnTo>
                <a:lnTo>
                  <a:pt x="0" y="0"/>
                </a:lnTo>
                <a:lnTo>
                  <a:pt x="4742991" y="0"/>
                </a:lnTo>
                <a:lnTo>
                  <a:pt x="4742991" y="235370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a:off x="6625898" y="4122747"/>
            <a:ext cx="4369981" cy="4114800"/>
          </a:xfrm>
          <a:custGeom>
            <a:avLst/>
            <a:gdLst/>
            <a:ahLst/>
            <a:cxnLst/>
            <a:rect l="l" t="t" r="r" b="b"/>
            <a:pathLst>
              <a:path w="4369981" h="4114800">
                <a:moveTo>
                  <a:pt x="0" y="0"/>
                </a:moveTo>
                <a:lnTo>
                  <a:pt x="4369982" y="0"/>
                </a:lnTo>
                <a:lnTo>
                  <a:pt x="4369982"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TextBox 10"/>
          <p:cNvSpPr txBox="1"/>
          <p:nvPr/>
        </p:nvSpPr>
        <p:spPr>
          <a:xfrm>
            <a:off x="-371341" y="504825"/>
            <a:ext cx="12897695" cy="523875"/>
          </a:xfrm>
          <a:prstGeom prst="rect">
            <a:avLst/>
          </a:prstGeom>
        </p:spPr>
        <p:txBody>
          <a:bodyPr lIns="0" tIns="0" rIns="0" bIns="0" rtlCol="0" anchor="t">
            <a:spAutoFit/>
          </a:bodyPr>
          <a:lstStyle/>
          <a:p>
            <a:pPr algn="ctr">
              <a:lnSpc>
                <a:spcPts val="4200"/>
              </a:lnSpc>
            </a:pPr>
            <a:r>
              <a:rPr lang="en-US" sz="3000" spc="150">
                <a:solidFill>
                  <a:srgbClr val="0B1320"/>
                </a:solidFill>
                <a:latin typeface="League Spartan"/>
                <a:ea typeface="League Spartan"/>
                <a:cs typeface="League Spartan"/>
                <a:sym typeface="League Spartan"/>
              </a:rPr>
              <a:t>EXEMPLE DIN VIAȚA REALĂ ȘI STUDII DE CAZ</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3F6FA"/>
        </a:solidFill>
        <a:effectLst/>
      </p:bgPr>
    </p:bg>
    <p:spTree>
      <p:nvGrpSpPr>
        <p:cNvPr id="1" name=""/>
        <p:cNvGrpSpPr/>
        <p:nvPr/>
      </p:nvGrpSpPr>
      <p:grpSpPr>
        <a:xfrm>
          <a:off x="0" y="0"/>
          <a:ext cx="0" cy="0"/>
          <a:chOff x="0" y="0"/>
          <a:chExt cx="0" cy="0"/>
        </a:xfrm>
      </p:grpSpPr>
      <p:sp>
        <p:nvSpPr>
          <p:cNvPr id="2" name="TextBox 2"/>
          <p:cNvSpPr txBox="1"/>
          <p:nvPr/>
        </p:nvSpPr>
        <p:spPr>
          <a:xfrm>
            <a:off x="5208322" y="3276364"/>
            <a:ext cx="12050978" cy="5362750"/>
          </a:xfrm>
          <a:prstGeom prst="rect">
            <a:avLst/>
          </a:prstGeom>
        </p:spPr>
        <p:txBody>
          <a:bodyPr lIns="0" tIns="0" rIns="0" bIns="0" rtlCol="0" anchor="t">
            <a:spAutoFit/>
          </a:bodyPr>
          <a:lstStyle/>
          <a:p>
            <a:pPr lvl="0">
              <a:lnSpc>
                <a:spcPts val="3464"/>
              </a:lnSpc>
              <a:spcBef>
                <a:spcPct val="0"/>
              </a:spcBef>
            </a:pPr>
            <a:r>
              <a:rPr lang="en-US" sz="2474" spc="284" dirty="0">
                <a:solidFill>
                  <a:srgbClr val="365679"/>
                </a:solidFill>
                <a:latin typeface="Poppins"/>
                <a:ea typeface="Poppins"/>
                <a:cs typeface="Poppins"/>
                <a:sym typeface="Poppins"/>
              </a:rPr>
              <a:t>Construirea încrederii și a unei relații bune este esențială pentru relații de mentorat eficiente. Coordonatorii mentorilor ar trebui:</a:t>
            </a:r>
          </a:p>
          <a:p>
            <a:pPr marL="342900" lvl="0" indent="-342900">
              <a:lnSpc>
                <a:spcPts val="3464"/>
              </a:lnSpc>
              <a:spcBef>
                <a:spcPct val="0"/>
              </a:spcBef>
              <a:buFont typeface="Wingdings" panose="05000000000000000000" pitchFamily="2" charset="2"/>
              <a:buChar char="§"/>
            </a:pPr>
            <a:r>
              <a:rPr lang="en-US" sz="2474" spc="284" dirty="0">
                <a:solidFill>
                  <a:srgbClr val="365679"/>
                </a:solidFill>
                <a:latin typeface="Poppins"/>
                <a:ea typeface="Poppins"/>
                <a:cs typeface="Poppins"/>
                <a:sym typeface="Poppins"/>
              </a:rPr>
              <a:t>Să stabilească așteptări clare: să definească rolurile și responsabilitățile mentorilor și mentorizaților.</a:t>
            </a:r>
          </a:p>
          <a:p>
            <a:pPr marL="342900" lvl="0" indent="-342900">
              <a:lnSpc>
                <a:spcPts val="3464"/>
              </a:lnSpc>
              <a:spcBef>
                <a:spcPct val="0"/>
              </a:spcBef>
              <a:buFont typeface="Wingdings" panose="05000000000000000000" pitchFamily="2" charset="2"/>
              <a:buChar char="§"/>
            </a:pPr>
            <a:r>
              <a:rPr lang="en-US" sz="2474" spc="284" dirty="0">
                <a:solidFill>
                  <a:srgbClr val="365679"/>
                </a:solidFill>
                <a:latin typeface="Poppins"/>
                <a:ea typeface="Poppins"/>
                <a:cs typeface="Poppins"/>
                <a:sym typeface="Poppins"/>
              </a:rPr>
              <a:t>Să încurajeze comunicarea deschisă: să utilizeze ascultarea activă pentru a crea un mediu în care mentorizații să se simtă ascultați.</a:t>
            </a:r>
          </a:p>
          <a:p>
            <a:pPr marL="342900" lvl="0" indent="-342900">
              <a:lnSpc>
                <a:spcPts val="3464"/>
              </a:lnSpc>
              <a:spcBef>
                <a:spcPct val="0"/>
              </a:spcBef>
              <a:buFont typeface="Wingdings" panose="05000000000000000000" pitchFamily="2" charset="2"/>
              <a:buChar char="§"/>
            </a:pPr>
            <a:r>
              <a:rPr lang="en-US" sz="2474" spc="284" dirty="0">
                <a:solidFill>
                  <a:srgbClr val="365679"/>
                </a:solidFill>
                <a:latin typeface="Poppins"/>
                <a:ea typeface="Poppins"/>
                <a:cs typeface="Poppins"/>
                <a:sym typeface="Poppins"/>
              </a:rPr>
              <a:t>Să promoveze respectul și empatia: să asigure confidențialitatea și să dea dovadă de consecvență și fiabilitate.</a:t>
            </a:r>
          </a:p>
          <a:p>
            <a:pPr marL="342900" lvl="0" indent="-342900">
              <a:lnSpc>
                <a:spcPts val="3464"/>
              </a:lnSpc>
              <a:spcBef>
                <a:spcPct val="0"/>
              </a:spcBef>
              <a:buFont typeface="Wingdings" panose="05000000000000000000" pitchFamily="2" charset="2"/>
              <a:buChar char="§"/>
            </a:pPr>
            <a:r>
              <a:rPr lang="en-US" sz="2474" spc="284" dirty="0">
                <a:solidFill>
                  <a:srgbClr val="365679"/>
                </a:solidFill>
                <a:latin typeface="Poppins"/>
                <a:ea typeface="Poppins"/>
                <a:cs typeface="Poppins"/>
                <a:sym typeface="Poppins"/>
              </a:rPr>
              <a:t>Sărbătorească succesele: să recunoască realizările și să abordeze în mod proactiv provocările pentru a consolida legătura dintre mentor și mentorat.</a:t>
            </a:r>
          </a:p>
          <a:p>
            <a:pPr marL="0" lvl="0" indent="0" algn="l">
              <a:lnSpc>
                <a:spcPts val="3464"/>
              </a:lnSpc>
              <a:spcBef>
                <a:spcPct val="0"/>
              </a:spcBef>
            </a:pPr>
            <a:endParaRPr lang="en-US" sz="2474" spc="284" dirty="0">
              <a:solidFill>
                <a:srgbClr val="365679"/>
              </a:solidFill>
              <a:latin typeface="Poppins"/>
              <a:ea typeface="Poppins"/>
              <a:cs typeface="Poppins"/>
              <a:sym typeface="Poppins"/>
            </a:endParaRPr>
          </a:p>
        </p:txBody>
      </p:sp>
      <p:sp>
        <p:nvSpPr>
          <p:cNvPr id="3" name="Freeform 3"/>
          <p:cNvSpPr/>
          <p:nvPr/>
        </p:nvSpPr>
        <p:spPr>
          <a:xfrm rot="5400000">
            <a:off x="-3479342" y="1534159"/>
            <a:ext cx="7328582" cy="3636809"/>
          </a:xfrm>
          <a:custGeom>
            <a:avLst/>
            <a:gdLst/>
            <a:ahLst/>
            <a:cxnLst/>
            <a:rect l="l" t="t" r="r" b="b"/>
            <a:pathLst>
              <a:path w="7328582" h="3636809">
                <a:moveTo>
                  <a:pt x="0" y="0"/>
                </a:moveTo>
                <a:lnTo>
                  <a:pt x="7328583" y="0"/>
                </a:lnTo>
                <a:lnTo>
                  <a:pt x="7328583" y="3636809"/>
                </a:lnTo>
                <a:lnTo>
                  <a:pt x="0" y="3636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84949" y="8237547"/>
            <a:ext cx="1687501" cy="1836207"/>
          </a:xfrm>
          <a:custGeom>
            <a:avLst/>
            <a:gdLst/>
            <a:ahLst/>
            <a:cxnLst/>
            <a:rect l="l" t="t" r="r" b="b"/>
            <a:pathLst>
              <a:path w="1687501" h="1836207">
                <a:moveTo>
                  <a:pt x="0" y="0"/>
                </a:moveTo>
                <a:lnTo>
                  <a:pt x="1687502" y="0"/>
                </a:lnTo>
                <a:lnTo>
                  <a:pt x="1687502" y="1836206"/>
                </a:lnTo>
                <a:lnTo>
                  <a:pt x="0" y="1836206"/>
                </a:lnTo>
                <a:lnTo>
                  <a:pt x="0" y="0"/>
                </a:lnTo>
                <a:close/>
              </a:path>
            </a:pathLst>
          </a:custGeom>
          <a:blipFill>
            <a:blip r:embed="rId4"/>
            <a:stretch>
              <a:fillRect l="-66611" t="-56211" r="-68496" b="-59856"/>
            </a:stretch>
          </a:blipFill>
        </p:spPr>
      </p:sp>
      <p:sp>
        <p:nvSpPr>
          <p:cNvPr id="5" name="Freeform 5"/>
          <p:cNvSpPr/>
          <p:nvPr/>
        </p:nvSpPr>
        <p:spPr>
          <a:xfrm>
            <a:off x="14890817" y="8624917"/>
            <a:ext cx="1635613" cy="1630906"/>
          </a:xfrm>
          <a:custGeom>
            <a:avLst/>
            <a:gdLst/>
            <a:ahLst/>
            <a:cxnLst/>
            <a:rect l="l" t="t" r="r" b="b"/>
            <a:pathLst>
              <a:path w="1635613" h="1630906">
                <a:moveTo>
                  <a:pt x="0" y="0"/>
                </a:moveTo>
                <a:lnTo>
                  <a:pt x="1635614" y="0"/>
                </a:lnTo>
                <a:lnTo>
                  <a:pt x="1635614" y="1630906"/>
                </a:lnTo>
                <a:lnTo>
                  <a:pt x="0" y="1630906"/>
                </a:lnTo>
                <a:lnTo>
                  <a:pt x="0" y="0"/>
                </a:lnTo>
                <a:close/>
              </a:path>
            </a:pathLst>
          </a:custGeom>
          <a:blipFill>
            <a:blip r:embed="rId5"/>
            <a:stretch>
              <a:fillRect/>
            </a:stretch>
          </a:blipFill>
        </p:spPr>
      </p:sp>
      <p:sp>
        <p:nvSpPr>
          <p:cNvPr id="6" name="Freeform 6"/>
          <p:cNvSpPr/>
          <p:nvPr/>
        </p:nvSpPr>
        <p:spPr>
          <a:xfrm>
            <a:off x="6850430" y="9374000"/>
            <a:ext cx="3242488" cy="686547"/>
          </a:xfrm>
          <a:custGeom>
            <a:avLst/>
            <a:gdLst/>
            <a:ahLst/>
            <a:cxnLst/>
            <a:rect l="l" t="t" r="r" b="b"/>
            <a:pathLst>
              <a:path w="3242488" h="686547">
                <a:moveTo>
                  <a:pt x="0" y="0"/>
                </a:moveTo>
                <a:lnTo>
                  <a:pt x="3242488" y="0"/>
                </a:lnTo>
                <a:lnTo>
                  <a:pt x="3242488" y="686547"/>
                </a:lnTo>
                <a:lnTo>
                  <a:pt x="0" y="686547"/>
                </a:lnTo>
                <a:lnTo>
                  <a:pt x="0" y="0"/>
                </a:lnTo>
                <a:close/>
              </a:path>
            </a:pathLst>
          </a:custGeom>
          <a:blipFill>
            <a:blip r:embed="rId6"/>
            <a:stretch>
              <a:fillRect/>
            </a:stretch>
          </a:blipFill>
        </p:spPr>
      </p:sp>
      <p:sp>
        <p:nvSpPr>
          <p:cNvPr id="7" name="Freeform 7"/>
          <p:cNvSpPr/>
          <p:nvPr/>
        </p:nvSpPr>
        <p:spPr>
          <a:xfrm rot="7777129" flipV="1">
            <a:off x="14887804" y="7978795"/>
            <a:ext cx="4742991" cy="2353709"/>
          </a:xfrm>
          <a:custGeom>
            <a:avLst/>
            <a:gdLst/>
            <a:ahLst/>
            <a:cxnLst/>
            <a:rect l="l" t="t" r="r" b="b"/>
            <a:pathLst>
              <a:path w="4742991" h="2353709">
                <a:moveTo>
                  <a:pt x="0" y="2353710"/>
                </a:moveTo>
                <a:lnTo>
                  <a:pt x="4742992" y="2353710"/>
                </a:lnTo>
                <a:lnTo>
                  <a:pt x="4742992" y="0"/>
                </a:lnTo>
                <a:lnTo>
                  <a:pt x="0" y="0"/>
                </a:lnTo>
                <a:lnTo>
                  <a:pt x="0" y="235371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rot="2800233" flipH="1" flipV="1">
            <a:off x="14823219" y="862204"/>
            <a:ext cx="4742991" cy="2353709"/>
          </a:xfrm>
          <a:custGeom>
            <a:avLst/>
            <a:gdLst/>
            <a:ahLst/>
            <a:cxnLst/>
            <a:rect l="l" t="t" r="r" b="b"/>
            <a:pathLst>
              <a:path w="4742991" h="2353709">
                <a:moveTo>
                  <a:pt x="4742991" y="2353709"/>
                </a:moveTo>
                <a:lnTo>
                  <a:pt x="0" y="2353709"/>
                </a:lnTo>
                <a:lnTo>
                  <a:pt x="0" y="0"/>
                </a:lnTo>
                <a:lnTo>
                  <a:pt x="4742991" y="0"/>
                </a:lnTo>
                <a:lnTo>
                  <a:pt x="4742991" y="235370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flipH="1">
            <a:off x="1271155" y="679362"/>
            <a:ext cx="5072173" cy="4114800"/>
          </a:xfrm>
          <a:custGeom>
            <a:avLst/>
            <a:gdLst/>
            <a:ahLst/>
            <a:cxnLst/>
            <a:rect l="l" t="t" r="r" b="b"/>
            <a:pathLst>
              <a:path w="5072173" h="4114800">
                <a:moveTo>
                  <a:pt x="5072172" y="0"/>
                </a:moveTo>
                <a:lnTo>
                  <a:pt x="0" y="0"/>
                </a:lnTo>
                <a:lnTo>
                  <a:pt x="0" y="4114800"/>
                </a:lnTo>
                <a:lnTo>
                  <a:pt x="5072172" y="4114800"/>
                </a:lnTo>
                <a:lnTo>
                  <a:pt x="5072172"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TextBox 10"/>
          <p:cNvSpPr txBox="1"/>
          <p:nvPr/>
        </p:nvSpPr>
        <p:spPr>
          <a:xfrm>
            <a:off x="2022826" y="2670087"/>
            <a:ext cx="12897695" cy="523875"/>
          </a:xfrm>
          <a:prstGeom prst="rect">
            <a:avLst/>
          </a:prstGeom>
        </p:spPr>
        <p:txBody>
          <a:bodyPr lIns="0" tIns="0" rIns="0" bIns="0" rtlCol="0" anchor="t">
            <a:spAutoFit/>
          </a:bodyPr>
          <a:lstStyle/>
          <a:p>
            <a:pPr algn="ctr">
              <a:lnSpc>
                <a:spcPts val="4200"/>
              </a:lnSpc>
            </a:pPr>
            <a:r>
              <a:rPr lang="en-US" sz="3000" spc="150">
                <a:solidFill>
                  <a:srgbClr val="0B1320"/>
                </a:solidFill>
                <a:latin typeface="League Spartan"/>
                <a:ea typeface="League Spartan"/>
                <a:cs typeface="League Spartan"/>
                <a:sym typeface="League Spartan"/>
              </a:rPr>
              <a:t>CONSTRUIREA ÎNCREDERII ȘI A RELAȚIILOR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3F6FA"/>
        </a:solidFill>
        <a:effectLst/>
      </p:bgPr>
    </p:bg>
    <p:spTree>
      <p:nvGrpSpPr>
        <p:cNvPr id="1" name=""/>
        <p:cNvGrpSpPr/>
        <p:nvPr/>
      </p:nvGrpSpPr>
      <p:grpSpPr>
        <a:xfrm>
          <a:off x="0" y="0"/>
          <a:ext cx="0" cy="0"/>
          <a:chOff x="0" y="0"/>
          <a:chExt cx="0" cy="0"/>
        </a:xfrm>
      </p:grpSpPr>
      <p:sp>
        <p:nvSpPr>
          <p:cNvPr id="2" name="TextBox 2"/>
          <p:cNvSpPr txBox="1"/>
          <p:nvPr/>
        </p:nvSpPr>
        <p:spPr>
          <a:xfrm>
            <a:off x="714990" y="5095875"/>
            <a:ext cx="16858019" cy="3567387"/>
          </a:xfrm>
          <a:prstGeom prst="rect">
            <a:avLst/>
          </a:prstGeom>
        </p:spPr>
        <p:txBody>
          <a:bodyPr lIns="0" tIns="0" rIns="0" bIns="0" rtlCol="0" anchor="t">
            <a:spAutoFit/>
          </a:bodyPr>
          <a:lstStyle/>
          <a:p>
            <a:pPr lvl="0">
              <a:lnSpc>
                <a:spcPts val="3464"/>
              </a:lnSpc>
              <a:spcBef>
                <a:spcPct val="0"/>
              </a:spcBef>
            </a:pPr>
            <a:r>
              <a:rPr lang="en-US" sz="2474" spc="284" dirty="0">
                <a:solidFill>
                  <a:srgbClr val="365679"/>
                </a:solidFill>
                <a:latin typeface="Poppins"/>
                <a:ea typeface="Poppins"/>
                <a:cs typeface="Poppins"/>
                <a:sym typeface="Poppins"/>
              </a:rPr>
              <a:t>Încurajarea discuțiilor de grup pe tema experiențelor coordonatorilor de mentori promovează învățarea reciprocă și creează o comunitate solidară.</a:t>
            </a:r>
          </a:p>
          <a:p>
            <a:pPr marL="342900" lvl="0" indent="-342900">
              <a:lnSpc>
                <a:spcPts val="3464"/>
              </a:lnSpc>
              <a:spcBef>
                <a:spcPct val="0"/>
              </a:spcBef>
              <a:buFont typeface="Wingdings" panose="05000000000000000000" pitchFamily="2" charset="2"/>
              <a:buChar char="§"/>
            </a:pPr>
            <a:r>
              <a:rPr lang="en-US" sz="2474" spc="284" dirty="0">
                <a:solidFill>
                  <a:srgbClr val="365679"/>
                </a:solidFill>
                <a:latin typeface="Poppins"/>
                <a:ea typeface="Poppins"/>
                <a:cs typeface="Poppins"/>
                <a:sym typeface="Poppins"/>
              </a:rPr>
              <a:t>Creați un mediu sigur, cu reguli de bază pentru ascultare activă și respect.</a:t>
            </a:r>
          </a:p>
          <a:p>
            <a:pPr marL="342900" lvl="0" indent="-342900">
              <a:lnSpc>
                <a:spcPts val="3464"/>
              </a:lnSpc>
              <a:spcBef>
                <a:spcPct val="0"/>
              </a:spcBef>
              <a:buFont typeface="Wingdings" panose="05000000000000000000" pitchFamily="2" charset="2"/>
              <a:buChar char="§"/>
            </a:pPr>
            <a:r>
              <a:rPr lang="en-US" sz="2474" spc="284" dirty="0">
                <a:solidFill>
                  <a:srgbClr val="365679"/>
                </a:solidFill>
                <a:latin typeface="Poppins"/>
                <a:ea typeface="Poppins"/>
                <a:cs typeface="Poppins"/>
                <a:sym typeface="Poppins"/>
              </a:rPr>
              <a:t>Structurați discuțiile în jurul unor teme specifice, folosind întrebări care să faciliteze dialogul.</a:t>
            </a:r>
          </a:p>
          <a:p>
            <a:pPr marL="342900" lvl="0" indent="-342900">
              <a:lnSpc>
                <a:spcPts val="3464"/>
              </a:lnSpc>
              <a:spcBef>
                <a:spcPct val="0"/>
              </a:spcBef>
              <a:buFont typeface="Wingdings" panose="05000000000000000000" pitchFamily="2" charset="2"/>
              <a:buChar char="§"/>
            </a:pPr>
            <a:r>
              <a:rPr lang="en-US" sz="2474" spc="284" dirty="0">
                <a:solidFill>
                  <a:srgbClr val="365679"/>
                </a:solidFill>
                <a:latin typeface="Poppins"/>
                <a:ea typeface="Poppins"/>
                <a:cs typeface="Poppins"/>
                <a:sym typeface="Poppins"/>
              </a:rPr>
              <a:t>Încurajați coordonatorii să împărtășească experiențe personale și să ofere sprijin colegilor.</a:t>
            </a:r>
          </a:p>
          <a:p>
            <a:pPr marL="342900" lvl="0" indent="-342900">
              <a:lnSpc>
                <a:spcPts val="3464"/>
              </a:lnSpc>
              <a:spcBef>
                <a:spcPct val="0"/>
              </a:spcBef>
              <a:buFont typeface="Wingdings" panose="05000000000000000000" pitchFamily="2" charset="2"/>
              <a:buChar char="§"/>
            </a:pPr>
            <a:r>
              <a:rPr lang="en-US" sz="2474" spc="284" dirty="0">
                <a:solidFill>
                  <a:srgbClr val="365679"/>
                </a:solidFill>
                <a:latin typeface="Poppins"/>
                <a:ea typeface="Poppins"/>
                <a:cs typeface="Poppins"/>
                <a:sym typeface="Poppins"/>
              </a:rPr>
              <a:t>Reflectați asupra ideilor cheie și continuați cu resurse suplimentare pentru a continua dialogul și a urmări progresul.</a:t>
            </a:r>
          </a:p>
          <a:p>
            <a:pPr marL="0" lvl="0" indent="0" algn="l">
              <a:lnSpc>
                <a:spcPts val="3464"/>
              </a:lnSpc>
              <a:spcBef>
                <a:spcPct val="0"/>
              </a:spcBef>
            </a:pPr>
            <a:endParaRPr lang="en-US" sz="2474" spc="284" dirty="0">
              <a:solidFill>
                <a:srgbClr val="365679"/>
              </a:solidFill>
              <a:latin typeface="Poppins"/>
              <a:ea typeface="Poppins"/>
              <a:cs typeface="Poppins"/>
              <a:sym typeface="Poppins"/>
            </a:endParaRPr>
          </a:p>
        </p:txBody>
      </p:sp>
      <p:sp>
        <p:nvSpPr>
          <p:cNvPr id="3" name="Freeform 3"/>
          <p:cNvSpPr/>
          <p:nvPr/>
        </p:nvSpPr>
        <p:spPr>
          <a:xfrm rot="5400000">
            <a:off x="-3479342" y="1534155"/>
            <a:ext cx="7328582" cy="3636809"/>
          </a:xfrm>
          <a:custGeom>
            <a:avLst/>
            <a:gdLst/>
            <a:ahLst/>
            <a:cxnLst/>
            <a:rect l="l" t="t" r="r" b="b"/>
            <a:pathLst>
              <a:path w="7328582" h="3636809">
                <a:moveTo>
                  <a:pt x="0" y="0"/>
                </a:moveTo>
                <a:lnTo>
                  <a:pt x="7328583" y="0"/>
                </a:lnTo>
                <a:lnTo>
                  <a:pt x="7328583" y="3636809"/>
                </a:lnTo>
                <a:lnTo>
                  <a:pt x="0" y="3636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84949" y="8237547"/>
            <a:ext cx="1687501" cy="1836207"/>
          </a:xfrm>
          <a:custGeom>
            <a:avLst/>
            <a:gdLst/>
            <a:ahLst/>
            <a:cxnLst/>
            <a:rect l="l" t="t" r="r" b="b"/>
            <a:pathLst>
              <a:path w="1687501" h="1836207">
                <a:moveTo>
                  <a:pt x="0" y="0"/>
                </a:moveTo>
                <a:lnTo>
                  <a:pt x="1687502" y="0"/>
                </a:lnTo>
                <a:lnTo>
                  <a:pt x="1687502" y="1836206"/>
                </a:lnTo>
                <a:lnTo>
                  <a:pt x="0" y="1836206"/>
                </a:lnTo>
                <a:lnTo>
                  <a:pt x="0" y="0"/>
                </a:lnTo>
                <a:close/>
              </a:path>
            </a:pathLst>
          </a:custGeom>
          <a:blipFill>
            <a:blip r:embed="rId4"/>
            <a:stretch>
              <a:fillRect l="-66611" t="-56211" r="-68496" b="-59856"/>
            </a:stretch>
          </a:blipFill>
        </p:spPr>
      </p:sp>
      <p:sp>
        <p:nvSpPr>
          <p:cNvPr id="5" name="Freeform 5"/>
          <p:cNvSpPr/>
          <p:nvPr/>
        </p:nvSpPr>
        <p:spPr>
          <a:xfrm>
            <a:off x="14890817" y="8624917"/>
            <a:ext cx="1635613" cy="1630906"/>
          </a:xfrm>
          <a:custGeom>
            <a:avLst/>
            <a:gdLst/>
            <a:ahLst/>
            <a:cxnLst/>
            <a:rect l="l" t="t" r="r" b="b"/>
            <a:pathLst>
              <a:path w="1635613" h="1630906">
                <a:moveTo>
                  <a:pt x="0" y="0"/>
                </a:moveTo>
                <a:lnTo>
                  <a:pt x="1635614" y="0"/>
                </a:lnTo>
                <a:lnTo>
                  <a:pt x="1635614" y="1630906"/>
                </a:lnTo>
                <a:lnTo>
                  <a:pt x="0" y="1630906"/>
                </a:lnTo>
                <a:lnTo>
                  <a:pt x="0" y="0"/>
                </a:lnTo>
                <a:close/>
              </a:path>
            </a:pathLst>
          </a:custGeom>
          <a:blipFill>
            <a:blip r:embed="rId5"/>
            <a:stretch>
              <a:fillRect/>
            </a:stretch>
          </a:blipFill>
        </p:spPr>
      </p:sp>
      <p:sp>
        <p:nvSpPr>
          <p:cNvPr id="6" name="Freeform 6"/>
          <p:cNvSpPr/>
          <p:nvPr/>
        </p:nvSpPr>
        <p:spPr>
          <a:xfrm>
            <a:off x="6850430" y="9374000"/>
            <a:ext cx="3242488" cy="686547"/>
          </a:xfrm>
          <a:custGeom>
            <a:avLst/>
            <a:gdLst/>
            <a:ahLst/>
            <a:cxnLst/>
            <a:rect l="l" t="t" r="r" b="b"/>
            <a:pathLst>
              <a:path w="3242488" h="686547">
                <a:moveTo>
                  <a:pt x="0" y="0"/>
                </a:moveTo>
                <a:lnTo>
                  <a:pt x="3242488" y="0"/>
                </a:lnTo>
                <a:lnTo>
                  <a:pt x="3242488" y="686547"/>
                </a:lnTo>
                <a:lnTo>
                  <a:pt x="0" y="686547"/>
                </a:lnTo>
                <a:lnTo>
                  <a:pt x="0" y="0"/>
                </a:lnTo>
                <a:close/>
              </a:path>
            </a:pathLst>
          </a:custGeom>
          <a:blipFill>
            <a:blip r:embed="rId6"/>
            <a:stretch>
              <a:fillRect/>
            </a:stretch>
          </a:blipFill>
        </p:spPr>
      </p:sp>
      <p:sp>
        <p:nvSpPr>
          <p:cNvPr id="7" name="Freeform 7"/>
          <p:cNvSpPr/>
          <p:nvPr/>
        </p:nvSpPr>
        <p:spPr>
          <a:xfrm rot="7777129" flipV="1">
            <a:off x="15201514" y="6983327"/>
            <a:ext cx="4742991" cy="2353709"/>
          </a:xfrm>
          <a:custGeom>
            <a:avLst/>
            <a:gdLst/>
            <a:ahLst/>
            <a:cxnLst/>
            <a:rect l="l" t="t" r="r" b="b"/>
            <a:pathLst>
              <a:path w="4742991" h="2353709">
                <a:moveTo>
                  <a:pt x="0" y="2353710"/>
                </a:moveTo>
                <a:lnTo>
                  <a:pt x="4742992" y="2353710"/>
                </a:lnTo>
                <a:lnTo>
                  <a:pt x="4742992" y="0"/>
                </a:lnTo>
                <a:lnTo>
                  <a:pt x="0" y="0"/>
                </a:lnTo>
                <a:lnTo>
                  <a:pt x="0" y="235371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rot="2800233" flipH="1" flipV="1">
            <a:off x="14823219" y="862204"/>
            <a:ext cx="4742991" cy="2353709"/>
          </a:xfrm>
          <a:custGeom>
            <a:avLst/>
            <a:gdLst/>
            <a:ahLst/>
            <a:cxnLst/>
            <a:rect l="l" t="t" r="r" b="b"/>
            <a:pathLst>
              <a:path w="4742991" h="2353709">
                <a:moveTo>
                  <a:pt x="4742991" y="2353709"/>
                </a:moveTo>
                <a:lnTo>
                  <a:pt x="0" y="2353709"/>
                </a:lnTo>
                <a:lnTo>
                  <a:pt x="0" y="0"/>
                </a:lnTo>
                <a:lnTo>
                  <a:pt x="4742991" y="0"/>
                </a:lnTo>
                <a:lnTo>
                  <a:pt x="4742991" y="235370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a:off x="11233811" y="456881"/>
            <a:ext cx="5288801" cy="4114800"/>
          </a:xfrm>
          <a:custGeom>
            <a:avLst/>
            <a:gdLst/>
            <a:ahLst/>
            <a:cxnLst/>
            <a:rect l="l" t="t" r="r" b="b"/>
            <a:pathLst>
              <a:path w="5288801" h="4114800">
                <a:moveTo>
                  <a:pt x="0" y="0"/>
                </a:moveTo>
                <a:lnTo>
                  <a:pt x="5288801" y="0"/>
                </a:lnTo>
                <a:lnTo>
                  <a:pt x="5288801"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TextBox 10"/>
          <p:cNvSpPr txBox="1"/>
          <p:nvPr/>
        </p:nvSpPr>
        <p:spPr>
          <a:xfrm>
            <a:off x="1813649" y="4009706"/>
            <a:ext cx="12897695" cy="1057275"/>
          </a:xfrm>
          <a:prstGeom prst="rect">
            <a:avLst/>
          </a:prstGeom>
        </p:spPr>
        <p:txBody>
          <a:bodyPr lIns="0" tIns="0" rIns="0" bIns="0" rtlCol="0" anchor="t">
            <a:spAutoFit/>
          </a:bodyPr>
          <a:lstStyle/>
          <a:p>
            <a:pPr algn="ctr">
              <a:lnSpc>
                <a:spcPts val="4200"/>
              </a:lnSpc>
            </a:pPr>
            <a:r>
              <a:rPr lang="en-US" sz="3000" spc="150">
                <a:solidFill>
                  <a:srgbClr val="0B1320"/>
                </a:solidFill>
                <a:latin typeface="League Spartan"/>
                <a:ea typeface="League Spartan"/>
                <a:cs typeface="League Spartan"/>
                <a:sym typeface="League Spartan"/>
              </a:rPr>
              <a:t>ÎNCURAJAREA DISCUȚIILOR DE GRUP DESPRE EXPERIENȚELE COORDONATORILOR DE MENTORI</a:t>
            </a:r>
          </a:p>
        </p:txBody>
      </p:sp>
      <p:sp>
        <p:nvSpPr>
          <p:cNvPr id="11" name="Freeform 11"/>
          <p:cNvSpPr/>
          <p:nvPr/>
        </p:nvSpPr>
        <p:spPr>
          <a:xfrm flipH="1">
            <a:off x="1561629" y="456881"/>
            <a:ext cx="5288801" cy="4114800"/>
          </a:xfrm>
          <a:custGeom>
            <a:avLst/>
            <a:gdLst/>
            <a:ahLst/>
            <a:cxnLst/>
            <a:rect l="l" t="t" r="r" b="b"/>
            <a:pathLst>
              <a:path w="5288801" h="4114800">
                <a:moveTo>
                  <a:pt x="5288801" y="0"/>
                </a:moveTo>
                <a:lnTo>
                  <a:pt x="0" y="0"/>
                </a:lnTo>
                <a:lnTo>
                  <a:pt x="0" y="4114800"/>
                </a:lnTo>
                <a:lnTo>
                  <a:pt x="5288801" y="4114800"/>
                </a:lnTo>
                <a:lnTo>
                  <a:pt x="5288801" y="0"/>
                </a:lnTo>
                <a:close/>
              </a:path>
            </a:pathLst>
          </a:custGeom>
          <a:blipFill>
            <a:blip r:embed="rId7">
              <a:extLst>
                <a:ext uri="{96DAC541-7B7A-43D3-8B79-37D633B846F1}">
                  <asvg:svgBlip xmlns:asvg="http://schemas.microsoft.com/office/drawing/2016/SVG/main" r:embed="rId8"/>
                </a:ext>
              </a:extLst>
            </a:blip>
            <a:stretch>
              <a:fillRect/>
            </a:stretch>
          </a:blipFill>
        </p:spPr>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3F6FA"/>
        </a:solidFill>
        <a:effectLst/>
      </p:bgPr>
    </p:bg>
    <p:spTree>
      <p:nvGrpSpPr>
        <p:cNvPr id="1" name=""/>
        <p:cNvGrpSpPr/>
        <p:nvPr/>
      </p:nvGrpSpPr>
      <p:grpSpPr>
        <a:xfrm>
          <a:off x="0" y="0"/>
          <a:ext cx="0" cy="0"/>
          <a:chOff x="0" y="0"/>
          <a:chExt cx="0" cy="0"/>
        </a:xfrm>
      </p:grpSpPr>
      <p:sp>
        <p:nvSpPr>
          <p:cNvPr id="2" name="TextBox 2"/>
          <p:cNvSpPr txBox="1"/>
          <p:nvPr/>
        </p:nvSpPr>
        <p:spPr>
          <a:xfrm>
            <a:off x="2003354" y="2247900"/>
            <a:ext cx="14297390" cy="4937249"/>
          </a:xfrm>
          <a:prstGeom prst="rect">
            <a:avLst/>
          </a:prstGeom>
        </p:spPr>
        <p:txBody>
          <a:bodyPr wrap="square" lIns="0" tIns="0" rIns="0" bIns="0" rtlCol="0" anchor="t">
            <a:spAutoFit/>
          </a:bodyPr>
          <a:lstStyle/>
          <a:p>
            <a:pPr lvl="0">
              <a:lnSpc>
                <a:spcPts val="3464"/>
              </a:lnSpc>
              <a:spcBef>
                <a:spcPct val="0"/>
              </a:spcBef>
            </a:pPr>
            <a:r>
              <a:rPr lang="en-US" sz="2474" spc="284" dirty="0">
                <a:solidFill>
                  <a:srgbClr val="365679"/>
                </a:solidFill>
                <a:latin typeface="Poppins"/>
                <a:ea typeface="Poppins"/>
                <a:cs typeface="Poppins"/>
                <a:sym typeface="Poppins"/>
              </a:rPr>
              <a:t>În concluzie, coordonatorii de mentorat sunt esențiali pentru succesul programelor de mentorat, precum proiectul M4Pris. Supravegherea strategică, îndrumarea și abordarea personalizată a acestora favorizează inițiativele de mentorat de succes, care aduc beneficii atât mentorilor, cât și mentorizaților. Promovarea colaborării, monitorizarea progresului și susținerea mentoratului creează un mediu favorabil care încurajează dezvoltarea profesională. Exemple reale din programele din închisorile daneze evidențiază impactul semnificativ al coordonatorilor de mentori asupra îmbunătățirii formării și obținerii de rezultate pozitive. În cele din urmă, dedicarea lor împuternicește indivizii și consolidează organizațiile, asigurând că mentoratul rămâne un instrument puternic pentru transformare și succes.</a:t>
            </a:r>
          </a:p>
        </p:txBody>
      </p:sp>
      <p:sp>
        <p:nvSpPr>
          <p:cNvPr id="3" name="Freeform 3"/>
          <p:cNvSpPr/>
          <p:nvPr/>
        </p:nvSpPr>
        <p:spPr>
          <a:xfrm rot="5400000">
            <a:off x="-3479342" y="1534159"/>
            <a:ext cx="7328582" cy="3636809"/>
          </a:xfrm>
          <a:custGeom>
            <a:avLst/>
            <a:gdLst/>
            <a:ahLst/>
            <a:cxnLst/>
            <a:rect l="l" t="t" r="r" b="b"/>
            <a:pathLst>
              <a:path w="7328582" h="3636809">
                <a:moveTo>
                  <a:pt x="0" y="0"/>
                </a:moveTo>
                <a:lnTo>
                  <a:pt x="7328583" y="0"/>
                </a:lnTo>
                <a:lnTo>
                  <a:pt x="7328583" y="3636809"/>
                </a:lnTo>
                <a:lnTo>
                  <a:pt x="0" y="3636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84949" y="8237547"/>
            <a:ext cx="1687501" cy="1836207"/>
          </a:xfrm>
          <a:custGeom>
            <a:avLst/>
            <a:gdLst/>
            <a:ahLst/>
            <a:cxnLst/>
            <a:rect l="l" t="t" r="r" b="b"/>
            <a:pathLst>
              <a:path w="1687501" h="1836207">
                <a:moveTo>
                  <a:pt x="0" y="0"/>
                </a:moveTo>
                <a:lnTo>
                  <a:pt x="1687502" y="0"/>
                </a:lnTo>
                <a:lnTo>
                  <a:pt x="1687502" y="1836206"/>
                </a:lnTo>
                <a:lnTo>
                  <a:pt x="0" y="1836206"/>
                </a:lnTo>
                <a:lnTo>
                  <a:pt x="0" y="0"/>
                </a:lnTo>
                <a:close/>
              </a:path>
            </a:pathLst>
          </a:custGeom>
          <a:blipFill>
            <a:blip r:embed="rId4"/>
            <a:stretch>
              <a:fillRect l="-66611" t="-56211" r="-68496" b="-59856"/>
            </a:stretch>
          </a:blipFill>
        </p:spPr>
      </p:sp>
      <p:sp>
        <p:nvSpPr>
          <p:cNvPr id="5" name="Freeform 5"/>
          <p:cNvSpPr/>
          <p:nvPr/>
        </p:nvSpPr>
        <p:spPr>
          <a:xfrm>
            <a:off x="14890817" y="8624917"/>
            <a:ext cx="1635613" cy="1630906"/>
          </a:xfrm>
          <a:custGeom>
            <a:avLst/>
            <a:gdLst/>
            <a:ahLst/>
            <a:cxnLst/>
            <a:rect l="l" t="t" r="r" b="b"/>
            <a:pathLst>
              <a:path w="1635613" h="1630906">
                <a:moveTo>
                  <a:pt x="0" y="0"/>
                </a:moveTo>
                <a:lnTo>
                  <a:pt x="1635614" y="0"/>
                </a:lnTo>
                <a:lnTo>
                  <a:pt x="1635614" y="1630906"/>
                </a:lnTo>
                <a:lnTo>
                  <a:pt x="0" y="1630906"/>
                </a:lnTo>
                <a:lnTo>
                  <a:pt x="0" y="0"/>
                </a:lnTo>
                <a:close/>
              </a:path>
            </a:pathLst>
          </a:custGeom>
          <a:blipFill>
            <a:blip r:embed="rId5"/>
            <a:stretch>
              <a:fillRect/>
            </a:stretch>
          </a:blipFill>
        </p:spPr>
      </p:sp>
      <p:sp>
        <p:nvSpPr>
          <p:cNvPr id="6" name="Freeform 6"/>
          <p:cNvSpPr/>
          <p:nvPr/>
        </p:nvSpPr>
        <p:spPr>
          <a:xfrm>
            <a:off x="6850430" y="9374000"/>
            <a:ext cx="3242488" cy="686547"/>
          </a:xfrm>
          <a:custGeom>
            <a:avLst/>
            <a:gdLst/>
            <a:ahLst/>
            <a:cxnLst/>
            <a:rect l="l" t="t" r="r" b="b"/>
            <a:pathLst>
              <a:path w="3242488" h="686547">
                <a:moveTo>
                  <a:pt x="0" y="0"/>
                </a:moveTo>
                <a:lnTo>
                  <a:pt x="3242488" y="0"/>
                </a:lnTo>
                <a:lnTo>
                  <a:pt x="3242488" y="686547"/>
                </a:lnTo>
                <a:lnTo>
                  <a:pt x="0" y="686547"/>
                </a:lnTo>
                <a:lnTo>
                  <a:pt x="0" y="0"/>
                </a:lnTo>
                <a:close/>
              </a:path>
            </a:pathLst>
          </a:custGeom>
          <a:blipFill>
            <a:blip r:embed="rId6"/>
            <a:stretch>
              <a:fillRect/>
            </a:stretch>
          </a:blipFill>
        </p:spPr>
      </p:sp>
      <p:sp>
        <p:nvSpPr>
          <p:cNvPr id="7" name="Freeform 7"/>
          <p:cNvSpPr/>
          <p:nvPr/>
        </p:nvSpPr>
        <p:spPr>
          <a:xfrm rot="7777129" flipV="1">
            <a:off x="14887804" y="7978795"/>
            <a:ext cx="4742991" cy="2353709"/>
          </a:xfrm>
          <a:custGeom>
            <a:avLst/>
            <a:gdLst/>
            <a:ahLst/>
            <a:cxnLst/>
            <a:rect l="l" t="t" r="r" b="b"/>
            <a:pathLst>
              <a:path w="4742991" h="2353709">
                <a:moveTo>
                  <a:pt x="0" y="2353710"/>
                </a:moveTo>
                <a:lnTo>
                  <a:pt x="4742992" y="2353710"/>
                </a:lnTo>
                <a:lnTo>
                  <a:pt x="4742992" y="0"/>
                </a:lnTo>
                <a:lnTo>
                  <a:pt x="0" y="0"/>
                </a:lnTo>
                <a:lnTo>
                  <a:pt x="0" y="235371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rot="2800233" flipH="1" flipV="1">
            <a:off x="14823219" y="862204"/>
            <a:ext cx="4742991" cy="2353709"/>
          </a:xfrm>
          <a:custGeom>
            <a:avLst/>
            <a:gdLst/>
            <a:ahLst/>
            <a:cxnLst/>
            <a:rect l="l" t="t" r="r" b="b"/>
            <a:pathLst>
              <a:path w="4742991" h="2353709">
                <a:moveTo>
                  <a:pt x="4742991" y="2353709"/>
                </a:moveTo>
                <a:lnTo>
                  <a:pt x="0" y="2353709"/>
                </a:lnTo>
                <a:lnTo>
                  <a:pt x="0" y="0"/>
                </a:lnTo>
                <a:lnTo>
                  <a:pt x="4742991" y="0"/>
                </a:lnTo>
                <a:lnTo>
                  <a:pt x="4742991" y="2353709"/>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817975" y="8374826"/>
            <a:ext cx="11153345" cy="1762767"/>
            <a:chOff x="0" y="0"/>
            <a:chExt cx="521080" cy="82356"/>
          </a:xfrm>
        </p:grpSpPr>
        <p:sp>
          <p:nvSpPr>
            <p:cNvPr id="3" name="Freeform 3"/>
            <p:cNvSpPr/>
            <p:nvPr/>
          </p:nvSpPr>
          <p:spPr>
            <a:xfrm>
              <a:off x="0" y="0"/>
              <a:ext cx="521080" cy="82356"/>
            </a:xfrm>
            <a:custGeom>
              <a:avLst/>
              <a:gdLst/>
              <a:ahLst/>
              <a:cxnLst/>
              <a:rect l="l" t="t" r="r" b="b"/>
              <a:pathLst>
                <a:path w="521080" h="82356">
                  <a:moveTo>
                    <a:pt x="203200" y="0"/>
                  </a:moveTo>
                  <a:lnTo>
                    <a:pt x="521080" y="0"/>
                  </a:lnTo>
                  <a:lnTo>
                    <a:pt x="317880" y="82356"/>
                  </a:lnTo>
                  <a:lnTo>
                    <a:pt x="0" y="82356"/>
                  </a:lnTo>
                  <a:lnTo>
                    <a:pt x="203200" y="0"/>
                  </a:lnTo>
                  <a:close/>
                </a:path>
              </a:pathLst>
            </a:custGeom>
            <a:solidFill>
              <a:srgbClr val="AFC1D0"/>
            </a:solidFill>
          </p:spPr>
        </p:sp>
        <p:sp>
          <p:nvSpPr>
            <p:cNvPr id="4" name="TextBox 4"/>
            <p:cNvSpPr txBox="1"/>
            <p:nvPr/>
          </p:nvSpPr>
          <p:spPr>
            <a:xfrm>
              <a:off x="101600" y="-66675"/>
              <a:ext cx="317880" cy="149031"/>
            </a:xfrm>
            <a:prstGeom prst="rect">
              <a:avLst/>
            </a:prstGeom>
          </p:spPr>
          <p:txBody>
            <a:bodyPr lIns="50800" tIns="50800" rIns="50800" bIns="50800" rtlCol="0" anchor="ctr"/>
            <a:lstStyle/>
            <a:p>
              <a:pPr algn="ctr">
                <a:lnSpc>
                  <a:spcPts val="3319"/>
                </a:lnSpc>
              </a:pPr>
              <a:endParaRPr/>
            </a:p>
          </p:txBody>
        </p:sp>
      </p:grpSp>
      <p:grpSp>
        <p:nvGrpSpPr>
          <p:cNvPr id="5" name="Group 5"/>
          <p:cNvGrpSpPr/>
          <p:nvPr/>
        </p:nvGrpSpPr>
        <p:grpSpPr>
          <a:xfrm>
            <a:off x="-1020273" y="0"/>
            <a:ext cx="5995204" cy="1303133"/>
            <a:chOff x="0" y="0"/>
            <a:chExt cx="2804530" cy="609600"/>
          </a:xfrm>
        </p:grpSpPr>
        <p:sp>
          <p:nvSpPr>
            <p:cNvPr id="6" name="Freeform 6"/>
            <p:cNvSpPr/>
            <p:nvPr/>
          </p:nvSpPr>
          <p:spPr>
            <a:xfrm>
              <a:off x="0" y="0"/>
              <a:ext cx="2804530" cy="609600"/>
            </a:xfrm>
            <a:custGeom>
              <a:avLst/>
              <a:gdLst/>
              <a:ahLst/>
              <a:cxnLst/>
              <a:rect l="l" t="t" r="r" b="b"/>
              <a:pathLst>
                <a:path w="2804530" h="609600">
                  <a:moveTo>
                    <a:pt x="203200" y="0"/>
                  </a:moveTo>
                  <a:lnTo>
                    <a:pt x="2804530" y="0"/>
                  </a:lnTo>
                  <a:lnTo>
                    <a:pt x="2601330" y="609600"/>
                  </a:lnTo>
                  <a:lnTo>
                    <a:pt x="0" y="609600"/>
                  </a:lnTo>
                  <a:lnTo>
                    <a:pt x="203200" y="0"/>
                  </a:lnTo>
                  <a:close/>
                </a:path>
              </a:pathLst>
            </a:custGeom>
            <a:solidFill>
              <a:srgbClr val="1C3F60"/>
            </a:solidFill>
          </p:spPr>
        </p:sp>
        <p:sp>
          <p:nvSpPr>
            <p:cNvPr id="7" name="TextBox 7"/>
            <p:cNvSpPr txBox="1"/>
            <p:nvPr/>
          </p:nvSpPr>
          <p:spPr>
            <a:xfrm>
              <a:off x="101600" y="-66675"/>
              <a:ext cx="2601330" cy="676275"/>
            </a:xfrm>
            <a:prstGeom prst="rect">
              <a:avLst/>
            </a:prstGeom>
          </p:spPr>
          <p:txBody>
            <a:bodyPr lIns="50800" tIns="50800" rIns="50800" bIns="50800" rtlCol="0" anchor="ctr"/>
            <a:lstStyle/>
            <a:p>
              <a:pPr algn="ctr">
                <a:lnSpc>
                  <a:spcPts val="3319"/>
                </a:lnSpc>
              </a:pPr>
              <a:endParaRPr/>
            </a:p>
          </p:txBody>
        </p:sp>
      </p:grpSp>
      <p:grpSp>
        <p:nvGrpSpPr>
          <p:cNvPr id="8" name="Group 8"/>
          <p:cNvGrpSpPr/>
          <p:nvPr/>
        </p:nvGrpSpPr>
        <p:grpSpPr>
          <a:xfrm>
            <a:off x="12375054" y="9448108"/>
            <a:ext cx="6580569" cy="838892"/>
            <a:chOff x="0" y="0"/>
            <a:chExt cx="3770039" cy="480605"/>
          </a:xfrm>
        </p:grpSpPr>
        <p:sp>
          <p:nvSpPr>
            <p:cNvPr id="9" name="Freeform 9"/>
            <p:cNvSpPr/>
            <p:nvPr/>
          </p:nvSpPr>
          <p:spPr>
            <a:xfrm>
              <a:off x="0" y="0"/>
              <a:ext cx="3770038" cy="480605"/>
            </a:xfrm>
            <a:custGeom>
              <a:avLst/>
              <a:gdLst/>
              <a:ahLst/>
              <a:cxnLst/>
              <a:rect l="l" t="t" r="r" b="b"/>
              <a:pathLst>
                <a:path w="3770038" h="480605">
                  <a:moveTo>
                    <a:pt x="203200" y="0"/>
                  </a:moveTo>
                  <a:lnTo>
                    <a:pt x="3770038" y="0"/>
                  </a:lnTo>
                  <a:lnTo>
                    <a:pt x="3566838" y="480605"/>
                  </a:lnTo>
                  <a:lnTo>
                    <a:pt x="0" y="480605"/>
                  </a:lnTo>
                  <a:lnTo>
                    <a:pt x="203200" y="0"/>
                  </a:lnTo>
                  <a:close/>
                </a:path>
              </a:pathLst>
            </a:custGeom>
            <a:solidFill>
              <a:srgbClr val="1C3F60"/>
            </a:solidFill>
          </p:spPr>
        </p:sp>
        <p:sp>
          <p:nvSpPr>
            <p:cNvPr id="10" name="TextBox 10"/>
            <p:cNvSpPr txBox="1"/>
            <p:nvPr/>
          </p:nvSpPr>
          <p:spPr>
            <a:xfrm>
              <a:off x="101600" y="-66675"/>
              <a:ext cx="3566839" cy="547280"/>
            </a:xfrm>
            <a:prstGeom prst="rect">
              <a:avLst/>
            </a:prstGeom>
          </p:spPr>
          <p:txBody>
            <a:bodyPr lIns="50800" tIns="50800" rIns="50800" bIns="50800" rtlCol="0" anchor="ctr"/>
            <a:lstStyle/>
            <a:p>
              <a:pPr algn="ctr">
                <a:lnSpc>
                  <a:spcPts val="3319"/>
                </a:lnSpc>
              </a:pPr>
              <a:endParaRPr/>
            </a:p>
          </p:txBody>
        </p:sp>
      </p:grpSp>
      <p:sp>
        <p:nvSpPr>
          <p:cNvPr id="11" name="Freeform 11"/>
          <p:cNvSpPr/>
          <p:nvPr/>
        </p:nvSpPr>
        <p:spPr>
          <a:xfrm>
            <a:off x="112214" y="9109911"/>
            <a:ext cx="1114846" cy="1111638"/>
          </a:xfrm>
          <a:custGeom>
            <a:avLst/>
            <a:gdLst/>
            <a:ahLst/>
            <a:cxnLst/>
            <a:rect l="l" t="t" r="r" b="b"/>
            <a:pathLst>
              <a:path w="1114846" h="1111638">
                <a:moveTo>
                  <a:pt x="0" y="0"/>
                </a:moveTo>
                <a:lnTo>
                  <a:pt x="1114846" y="0"/>
                </a:lnTo>
                <a:lnTo>
                  <a:pt x="1114846" y="1111638"/>
                </a:lnTo>
                <a:lnTo>
                  <a:pt x="0" y="1111638"/>
                </a:lnTo>
                <a:lnTo>
                  <a:pt x="0" y="0"/>
                </a:lnTo>
                <a:close/>
              </a:path>
            </a:pathLst>
          </a:custGeom>
          <a:blipFill>
            <a:blip r:embed="rId2"/>
            <a:stretch>
              <a:fillRect/>
            </a:stretch>
          </a:blipFill>
        </p:spPr>
      </p:sp>
      <p:sp>
        <p:nvSpPr>
          <p:cNvPr id="12" name="Freeform 12">
            <a:hlinkClick r:id="rId3" tooltip="https://faengselsforbundet.dk"/>
          </p:cNvPr>
          <p:cNvSpPr/>
          <p:nvPr/>
        </p:nvSpPr>
        <p:spPr>
          <a:xfrm>
            <a:off x="1408340" y="9074018"/>
            <a:ext cx="1224474" cy="1236719"/>
          </a:xfrm>
          <a:custGeom>
            <a:avLst/>
            <a:gdLst/>
            <a:ahLst/>
            <a:cxnLst/>
            <a:rect l="l" t="t" r="r" b="b"/>
            <a:pathLst>
              <a:path w="1224474" h="1236719">
                <a:moveTo>
                  <a:pt x="0" y="0"/>
                </a:moveTo>
                <a:lnTo>
                  <a:pt x="1224474" y="0"/>
                </a:lnTo>
                <a:lnTo>
                  <a:pt x="1224474" y="1236719"/>
                </a:lnTo>
                <a:lnTo>
                  <a:pt x="0" y="1236719"/>
                </a:lnTo>
                <a:lnTo>
                  <a:pt x="0" y="0"/>
                </a:lnTo>
                <a:close/>
              </a:path>
            </a:pathLst>
          </a:custGeom>
          <a:blipFill>
            <a:blip r:embed="rId4"/>
            <a:stretch>
              <a:fillRect/>
            </a:stretch>
          </a:blipFill>
        </p:spPr>
      </p:sp>
      <p:sp>
        <p:nvSpPr>
          <p:cNvPr id="13" name="Freeform 13"/>
          <p:cNvSpPr/>
          <p:nvPr/>
        </p:nvSpPr>
        <p:spPr>
          <a:xfrm>
            <a:off x="7999998" y="9193867"/>
            <a:ext cx="1736213" cy="943726"/>
          </a:xfrm>
          <a:custGeom>
            <a:avLst/>
            <a:gdLst/>
            <a:ahLst/>
            <a:cxnLst/>
            <a:rect l="l" t="t" r="r" b="b"/>
            <a:pathLst>
              <a:path w="1736213" h="943726">
                <a:moveTo>
                  <a:pt x="0" y="0"/>
                </a:moveTo>
                <a:lnTo>
                  <a:pt x="1736213" y="0"/>
                </a:lnTo>
                <a:lnTo>
                  <a:pt x="1736213" y="943726"/>
                </a:lnTo>
                <a:lnTo>
                  <a:pt x="0" y="943726"/>
                </a:lnTo>
                <a:lnTo>
                  <a:pt x="0" y="0"/>
                </a:lnTo>
                <a:close/>
              </a:path>
            </a:pathLst>
          </a:custGeom>
          <a:blipFill>
            <a:blip r:embed="rId5"/>
            <a:stretch>
              <a:fillRect/>
            </a:stretch>
          </a:blipFill>
        </p:spPr>
      </p:sp>
      <p:sp>
        <p:nvSpPr>
          <p:cNvPr id="14" name="Freeform 14"/>
          <p:cNvSpPr/>
          <p:nvPr/>
        </p:nvSpPr>
        <p:spPr>
          <a:xfrm>
            <a:off x="2866537" y="9416236"/>
            <a:ext cx="1719389" cy="687755"/>
          </a:xfrm>
          <a:custGeom>
            <a:avLst/>
            <a:gdLst/>
            <a:ahLst/>
            <a:cxnLst/>
            <a:rect l="l" t="t" r="r" b="b"/>
            <a:pathLst>
              <a:path w="1719389" h="687755">
                <a:moveTo>
                  <a:pt x="0" y="0"/>
                </a:moveTo>
                <a:lnTo>
                  <a:pt x="1719388" y="0"/>
                </a:lnTo>
                <a:lnTo>
                  <a:pt x="1719388" y="687755"/>
                </a:lnTo>
                <a:lnTo>
                  <a:pt x="0" y="687755"/>
                </a:lnTo>
                <a:lnTo>
                  <a:pt x="0" y="0"/>
                </a:lnTo>
                <a:close/>
              </a:path>
            </a:pathLst>
          </a:custGeom>
          <a:blipFill>
            <a:blip r:embed="rId6"/>
            <a:stretch>
              <a:fillRect/>
            </a:stretch>
          </a:blipFill>
        </p:spPr>
      </p:sp>
      <p:sp>
        <p:nvSpPr>
          <p:cNvPr id="15" name="Freeform 15"/>
          <p:cNvSpPr/>
          <p:nvPr/>
        </p:nvSpPr>
        <p:spPr>
          <a:xfrm>
            <a:off x="4819649" y="9280764"/>
            <a:ext cx="1696045" cy="823227"/>
          </a:xfrm>
          <a:custGeom>
            <a:avLst/>
            <a:gdLst/>
            <a:ahLst/>
            <a:cxnLst/>
            <a:rect l="l" t="t" r="r" b="b"/>
            <a:pathLst>
              <a:path w="1696045" h="823227">
                <a:moveTo>
                  <a:pt x="0" y="0"/>
                </a:moveTo>
                <a:lnTo>
                  <a:pt x="1696045" y="0"/>
                </a:lnTo>
                <a:lnTo>
                  <a:pt x="1696045" y="823227"/>
                </a:lnTo>
                <a:lnTo>
                  <a:pt x="0" y="823227"/>
                </a:lnTo>
                <a:lnTo>
                  <a:pt x="0" y="0"/>
                </a:lnTo>
                <a:close/>
              </a:path>
            </a:pathLst>
          </a:custGeom>
          <a:blipFill>
            <a:blip r:embed="rId7"/>
            <a:stretch>
              <a:fillRect/>
            </a:stretch>
          </a:blipFill>
        </p:spPr>
      </p:sp>
      <p:sp>
        <p:nvSpPr>
          <p:cNvPr id="16" name="Freeform 16"/>
          <p:cNvSpPr/>
          <p:nvPr/>
        </p:nvSpPr>
        <p:spPr>
          <a:xfrm>
            <a:off x="6828633" y="9161116"/>
            <a:ext cx="1136555" cy="976477"/>
          </a:xfrm>
          <a:custGeom>
            <a:avLst/>
            <a:gdLst/>
            <a:ahLst/>
            <a:cxnLst/>
            <a:rect l="l" t="t" r="r" b="b"/>
            <a:pathLst>
              <a:path w="1136555" h="976477">
                <a:moveTo>
                  <a:pt x="0" y="0"/>
                </a:moveTo>
                <a:lnTo>
                  <a:pt x="1136556" y="0"/>
                </a:lnTo>
                <a:lnTo>
                  <a:pt x="1136556" y="976477"/>
                </a:lnTo>
                <a:lnTo>
                  <a:pt x="0" y="976477"/>
                </a:lnTo>
                <a:lnTo>
                  <a:pt x="0" y="0"/>
                </a:lnTo>
                <a:close/>
              </a:path>
            </a:pathLst>
          </a:custGeom>
          <a:blipFill>
            <a:blip r:embed="rId8"/>
            <a:stretch>
              <a:fillRect/>
            </a:stretch>
          </a:blipFill>
        </p:spPr>
      </p:sp>
      <p:sp>
        <p:nvSpPr>
          <p:cNvPr id="17" name="AutoShape 17"/>
          <p:cNvSpPr/>
          <p:nvPr/>
        </p:nvSpPr>
        <p:spPr>
          <a:xfrm flipV="1">
            <a:off x="9919244" y="9416236"/>
            <a:ext cx="0" cy="857072"/>
          </a:xfrm>
          <a:prstGeom prst="line">
            <a:avLst/>
          </a:prstGeom>
          <a:ln w="28575" cap="flat">
            <a:solidFill>
              <a:srgbClr val="081835"/>
            </a:solidFill>
            <a:prstDash val="solid"/>
            <a:headEnd type="none" w="sm" len="sm"/>
            <a:tailEnd type="none" w="sm" len="sm"/>
          </a:ln>
        </p:spPr>
      </p:sp>
      <p:sp>
        <p:nvSpPr>
          <p:cNvPr id="18" name="Freeform 18"/>
          <p:cNvSpPr/>
          <p:nvPr/>
        </p:nvSpPr>
        <p:spPr>
          <a:xfrm>
            <a:off x="10164950" y="9760113"/>
            <a:ext cx="2210104" cy="467955"/>
          </a:xfrm>
          <a:custGeom>
            <a:avLst/>
            <a:gdLst/>
            <a:ahLst/>
            <a:cxnLst/>
            <a:rect l="l" t="t" r="r" b="b"/>
            <a:pathLst>
              <a:path w="2210104" h="467955">
                <a:moveTo>
                  <a:pt x="0" y="0"/>
                </a:moveTo>
                <a:lnTo>
                  <a:pt x="2210104" y="0"/>
                </a:lnTo>
                <a:lnTo>
                  <a:pt x="2210104" y="467956"/>
                </a:lnTo>
                <a:lnTo>
                  <a:pt x="0" y="467956"/>
                </a:lnTo>
                <a:lnTo>
                  <a:pt x="0" y="0"/>
                </a:lnTo>
                <a:close/>
              </a:path>
            </a:pathLst>
          </a:custGeom>
          <a:blipFill>
            <a:blip r:embed="rId9"/>
            <a:stretch>
              <a:fillRect/>
            </a:stretch>
          </a:blipFill>
        </p:spPr>
      </p:sp>
      <p:sp>
        <p:nvSpPr>
          <p:cNvPr id="19" name="Freeform 19"/>
          <p:cNvSpPr/>
          <p:nvPr/>
        </p:nvSpPr>
        <p:spPr>
          <a:xfrm>
            <a:off x="1227060" y="1838954"/>
            <a:ext cx="4828848" cy="6609092"/>
          </a:xfrm>
          <a:custGeom>
            <a:avLst/>
            <a:gdLst/>
            <a:ahLst/>
            <a:cxnLst/>
            <a:rect l="l" t="t" r="r" b="b"/>
            <a:pathLst>
              <a:path w="4828848" h="6609092">
                <a:moveTo>
                  <a:pt x="0" y="0"/>
                </a:moveTo>
                <a:lnTo>
                  <a:pt x="4828848" y="0"/>
                </a:lnTo>
                <a:lnTo>
                  <a:pt x="4828848" y="6609092"/>
                </a:lnTo>
                <a:lnTo>
                  <a:pt x="0" y="6609092"/>
                </a:lnTo>
                <a:lnTo>
                  <a:pt x="0" y="0"/>
                </a:lnTo>
                <a:close/>
              </a:path>
            </a:pathLst>
          </a:custGeom>
          <a:blipFill>
            <a:blip r:embed="rId10"/>
            <a:stretch>
              <a:fillRect l="-66611" t="-44689" r="-68496" b="-27089"/>
            </a:stretch>
          </a:blipFill>
        </p:spPr>
      </p:sp>
      <p:sp>
        <p:nvSpPr>
          <p:cNvPr id="20" name="Freeform 20"/>
          <p:cNvSpPr/>
          <p:nvPr/>
        </p:nvSpPr>
        <p:spPr>
          <a:xfrm>
            <a:off x="10164950" y="1957852"/>
            <a:ext cx="5257308" cy="5270484"/>
          </a:xfrm>
          <a:custGeom>
            <a:avLst/>
            <a:gdLst/>
            <a:ahLst/>
            <a:cxnLst/>
            <a:rect l="l" t="t" r="r" b="b"/>
            <a:pathLst>
              <a:path w="5257308" h="5270484">
                <a:moveTo>
                  <a:pt x="0" y="0"/>
                </a:moveTo>
                <a:lnTo>
                  <a:pt x="5257307" y="0"/>
                </a:lnTo>
                <a:lnTo>
                  <a:pt x="5257307" y="5270484"/>
                </a:lnTo>
                <a:lnTo>
                  <a:pt x="0" y="527048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1" name="TextBox 21"/>
          <p:cNvSpPr txBox="1"/>
          <p:nvPr/>
        </p:nvSpPr>
        <p:spPr>
          <a:xfrm>
            <a:off x="13377816" y="9613554"/>
            <a:ext cx="4575045" cy="441325"/>
          </a:xfrm>
          <a:prstGeom prst="rect">
            <a:avLst/>
          </a:prstGeom>
        </p:spPr>
        <p:txBody>
          <a:bodyPr lIns="0" tIns="0" rIns="0" bIns="0" rtlCol="0" anchor="t">
            <a:spAutoFit/>
          </a:bodyPr>
          <a:lstStyle/>
          <a:p>
            <a:pPr algn="ctr">
              <a:lnSpc>
                <a:spcPts val="3499"/>
              </a:lnSpc>
            </a:pPr>
            <a:r>
              <a:rPr lang="en-US" sz="2499">
                <a:solidFill>
                  <a:srgbClr val="FFFFFF"/>
                </a:solidFill>
                <a:latin typeface="Helios Extended"/>
                <a:ea typeface="Helios Extended"/>
                <a:cs typeface="Helios Extended"/>
                <a:sym typeface="Helios Extended"/>
              </a:rPr>
              <a:t> https://m4pris-project.eu/</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817975" y="8374826"/>
            <a:ext cx="11153345" cy="1762767"/>
            <a:chOff x="0" y="0"/>
            <a:chExt cx="521080" cy="82356"/>
          </a:xfrm>
        </p:grpSpPr>
        <p:sp>
          <p:nvSpPr>
            <p:cNvPr id="3" name="Freeform 3"/>
            <p:cNvSpPr/>
            <p:nvPr/>
          </p:nvSpPr>
          <p:spPr>
            <a:xfrm>
              <a:off x="0" y="0"/>
              <a:ext cx="521080" cy="82356"/>
            </a:xfrm>
            <a:custGeom>
              <a:avLst/>
              <a:gdLst/>
              <a:ahLst/>
              <a:cxnLst/>
              <a:rect l="l" t="t" r="r" b="b"/>
              <a:pathLst>
                <a:path w="521080" h="82356">
                  <a:moveTo>
                    <a:pt x="203200" y="0"/>
                  </a:moveTo>
                  <a:lnTo>
                    <a:pt x="521080" y="0"/>
                  </a:lnTo>
                  <a:lnTo>
                    <a:pt x="317880" y="82356"/>
                  </a:lnTo>
                  <a:lnTo>
                    <a:pt x="0" y="82356"/>
                  </a:lnTo>
                  <a:lnTo>
                    <a:pt x="203200" y="0"/>
                  </a:lnTo>
                  <a:close/>
                </a:path>
              </a:pathLst>
            </a:custGeom>
            <a:solidFill>
              <a:srgbClr val="AFC1D0"/>
            </a:solidFill>
          </p:spPr>
        </p:sp>
        <p:sp>
          <p:nvSpPr>
            <p:cNvPr id="4" name="TextBox 4"/>
            <p:cNvSpPr txBox="1"/>
            <p:nvPr/>
          </p:nvSpPr>
          <p:spPr>
            <a:xfrm>
              <a:off x="101600" y="-66675"/>
              <a:ext cx="317880" cy="149031"/>
            </a:xfrm>
            <a:prstGeom prst="rect">
              <a:avLst/>
            </a:prstGeom>
          </p:spPr>
          <p:txBody>
            <a:bodyPr lIns="50800" tIns="50800" rIns="50800" bIns="50800" rtlCol="0" anchor="ctr"/>
            <a:lstStyle/>
            <a:p>
              <a:pPr algn="ctr">
                <a:lnSpc>
                  <a:spcPts val="3319"/>
                </a:lnSpc>
              </a:pPr>
              <a:endParaRPr/>
            </a:p>
          </p:txBody>
        </p:sp>
      </p:grpSp>
      <p:grpSp>
        <p:nvGrpSpPr>
          <p:cNvPr id="5" name="Group 5"/>
          <p:cNvGrpSpPr/>
          <p:nvPr/>
        </p:nvGrpSpPr>
        <p:grpSpPr>
          <a:xfrm>
            <a:off x="505442" y="4528066"/>
            <a:ext cx="5779327" cy="3380733"/>
            <a:chOff x="0" y="0"/>
            <a:chExt cx="1211386" cy="708624"/>
          </a:xfrm>
        </p:grpSpPr>
        <p:sp>
          <p:nvSpPr>
            <p:cNvPr id="6" name="Freeform 6"/>
            <p:cNvSpPr/>
            <p:nvPr/>
          </p:nvSpPr>
          <p:spPr>
            <a:xfrm>
              <a:off x="0" y="0"/>
              <a:ext cx="1211386" cy="708624"/>
            </a:xfrm>
            <a:custGeom>
              <a:avLst/>
              <a:gdLst/>
              <a:ahLst/>
              <a:cxnLst/>
              <a:rect l="l" t="t" r="r" b="b"/>
              <a:pathLst>
                <a:path w="1211386" h="708624">
                  <a:moveTo>
                    <a:pt x="68319" y="0"/>
                  </a:moveTo>
                  <a:lnTo>
                    <a:pt x="1143067" y="0"/>
                  </a:lnTo>
                  <a:cubicBezTo>
                    <a:pt x="1161186" y="0"/>
                    <a:pt x="1178563" y="7198"/>
                    <a:pt x="1191376" y="20010"/>
                  </a:cubicBezTo>
                  <a:cubicBezTo>
                    <a:pt x="1204188" y="32822"/>
                    <a:pt x="1211386" y="50200"/>
                    <a:pt x="1211386" y="68319"/>
                  </a:cubicBezTo>
                  <a:lnTo>
                    <a:pt x="1211386" y="640305"/>
                  </a:lnTo>
                  <a:cubicBezTo>
                    <a:pt x="1211386" y="658425"/>
                    <a:pt x="1204188" y="675802"/>
                    <a:pt x="1191376" y="688614"/>
                  </a:cubicBezTo>
                  <a:cubicBezTo>
                    <a:pt x="1178563" y="701426"/>
                    <a:pt x="1161186" y="708624"/>
                    <a:pt x="1143067" y="708624"/>
                  </a:cubicBezTo>
                  <a:lnTo>
                    <a:pt x="68319" y="708624"/>
                  </a:lnTo>
                  <a:cubicBezTo>
                    <a:pt x="50200" y="708624"/>
                    <a:pt x="32822" y="701426"/>
                    <a:pt x="20010" y="688614"/>
                  </a:cubicBezTo>
                  <a:cubicBezTo>
                    <a:pt x="7198" y="675802"/>
                    <a:pt x="0" y="658425"/>
                    <a:pt x="0" y="640305"/>
                  </a:cubicBezTo>
                  <a:lnTo>
                    <a:pt x="0" y="68319"/>
                  </a:lnTo>
                  <a:cubicBezTo>
                    <a:pt x="0" y="50200"/>
                    <a:pt x="7198" y="32822"/>
                    <a:pt x="20010" y="20010"/>
                  </a:cubicBezTo>
                  <a:cubicBezTo>
                    <a:pt x="32822" y="7198"/>
                    <a:pt x="50200" y="0"/>
                    <a:pt x="68319" y="0"/>
                  </a:cubicBezTo>
                  <a:close/>
                </a:path>
              </a:pathLst>
            </a:custGeom>
            <a:solidFill>
              <a:srgbClr val="AFC1D0"/>
            </a:solidFill>
          </p:spPr>
        </p:sp>
        <p:sp>
          <p:nvSpPr>
            <p:cNvPr id="7" name="TextBox 7"/>
            <p:cNvSpPr txBox="1"/>
            <p:nvPr/>
          </p:nvSpPr>
          <p:spPr>
            <a:xfrm>
              <a:off x="0" y="-66675"/>
              <a:ext cx="1211386" cy="775299"/>
            </a:xfrm>
            <a:prstGeom prst="rect">
              <a:avLst/>
            </a:prstGeom>
          </p:spPr>
          <p:txBody>
            <a:bodyPr lIns="50800" tIns="50800" rIns="50800" bIns="50800" rtlCol="0" anchor="ctr"/>
            <a:lstStyle/>
            <a:p>
              <a:pPr algn="ctr">
                <a:lnSpc>
                  <a:spcPts val="3319"/>
                </a:lnSpc>
              </a:pPr>
              <a:endParaRPr/>
            </a:p>
          </p:txBody>
        </p:sp>
      </p:grpSp>
      <p:grpSp>
        <p:nvGrpSpPr>
          <p:cNvPr id="8" name="Group 8"/>
          <p:cNvGrpSpPr/>
          <p:nvPr/>
        </p:nvGrpSpPr>
        <p:grpSpPr>
          <a:xfrm>
            <a:off x="-1020273" y="0"/>
            <a:ext cx="5995204" cy="1303133"/>
            <a:chOff x="0" y="0"/>
            <a:chExt cx="2804530" cy="609600"/>
          </a:xfrm>
        </p:grpSpPr>
        <p:sp>
          <p:nvSpPr>
            <p:cNvPr id="9" name="Freeform 9"/>
            <p:cNvSpPr/>
            <p:nvPr/>
          </p:nvSpPr>
          <p:spPr>
            <a:xfrm>
              <a:off x="0" y="0"/>
              <a:ext cx="2804530" cy="609600"/>
            </a:xfrm>
            <a:custGeom>
              <a:avLst/>
              <a:gdLst/>
              <a:ahLst/>
              <a:cxnLst/>
              <a:rect l="l" t="t" r="r" b="b"/>
              <a:pathLst>
                <a:path w="2804530" h="609600">
                  <a:moveTo>
                    <a:pt x="203200" y="0"/>
                  </a:moveTo>
                  <a:lnTo>
                    <a:pt x="2804530" y="0"/>
                  </a:lnTo>
                  <a:lnTo>
                    <a:pt x="2601330" y="609600"/>
                  </a:lnTo>
                  <a:lnTo>
                    <a:pt x="0" y="609600"/>
                  </a:lnTo>
                  <a:lnTo>
                    <a:pt x="203200" y="0"/>
                  </a:lnTo>
                  <a:close/>
                </a:path>
              </a:pathLst>
            </a:custGeom>
            <a:solidFill>
              <a:srgbClr val="1C3F60"/>
            </a:solidFill>
          </p:spPr>
        </p:sp>
        <p:sp>
          <p:nvSpPr>
            <p:cNvPr id="10" name="TextBox 10"/>
            <p:cNvSpPr txBox="1"/>
            <p:nvPr/>
          </p:nvSpPr>
          <p:spPr>
            <a:xfrm>
              <a:off x="101600" y="-66675"/>
              <a:ext cx="2601330" cy="676275"/>
            </a:xfrm>
            <a:prstGeom prst="rect">
              <a:avLst/>
            </a:prstGeom>
          </p:spPr>
          <p:txBody>
            <a:bodyPr lIns="50800" tIns="50800" rIns="50800" bIns="50800" rtlCol="0" anchor="ctr"/>
            <a:lstStyle/>
            <a:p>
              <a:pPr algn="ctr">
                <a:lnSpc>
                  <a:spcPts val="3319"/>
                </a:lnSpc>
              </a:pPr>
              <a:endParaRPr/>
            </a:p>
          </p:txBody>
        </p:sp>
      </p:grpSp>
      <p:grpSp>
        <p:nvGrpSpPr>
          <p:cNvPr id="11" name="Group 11"/>
          <p:cNvGrpSpPr/>
          <p:nvPr/>
        </p:nvGrpSpPr>
        <p:grpSpPr>
          <a:xfrm>
            <a:off x="12375054" y="9448108"/>
            <a:ext cx="6580569" cy="838892"/>
            <a:chOff x="0" y="0"/>
            <a:chExt cx="3770039" cy="480605"/>
          </a:xfrm>
        </p:grpSpPr>
        <p:sp>
          <p:nvSpPr>
            <p:cNvPr id="12" name="Freeform 12"/>
            <p:cNvSpPr/>
            <p:nvPr/>
          </p:nvSpPr>
          <p:spPr>
            <a:xfrm>
              <a:off x="0" y="0"/>
              <a:ext cx="3770038" cy="480605"/>
            </a:xfrm>
            <a:custGeom>
              <a:avLst/>
              <a:gdLst/>
              <a:ahLst/>
              <a:cxnLst/>
              <a:rect l="l" t="t" r="r" b="b"/>
              <a:pathLst>
                <a:path w="3770038" h="480605">
                  <a:moveTo>
                    <a:pt x="203200" y="0"/>
                  </a:moveTo>
                  <a:lnTo>
                    <a:pt x="3770038" y="0"/>
                  </a:lnTo>
                  <a:lnTo>
                    <a:pt x="3566838" y="480605"/>
                  </a:lnTo>
                  <a:lnTo>
                    <a:pt x="0" y="480605"/>
                  </a:lnTo>
                  <a:lnTo>
                    <a:pt x="203200" y="0"/>
                  </a:lnTo>
                  <a:close/>
                </a:path>
              </a:pathLst>
            </a:custGeom>
            <a:solidFill>
              <a:srgbClr val="1C3F60"/>
            </a:solidFill>
          </p:spPr>
        </p:sp>
        <p:sp>
          <p:nvSpPr>
            <p:cNvPr id="13" name="TextBox 13"/>
            <p:cNvSpPr txBox="1"/>
            <p:nvPr/>
          </p:nvSpPr>
          <p:spPr>
            <a:xfrm>
              <a:off x="101600" y="-66675"/>
              <a:ext cx="3566839" cy="547280"/>
            </a:xfrm>
            <a:prstGeom prst="rect">
              <a:avLst/>
            </a:prstGeom>
          </p:spPr>
          <p:txBody>
            <a:bodyPr lIns="50800" tIns="50800" rIns="50800" bIns="50800" rtlCol="0" anchor="ctr"/>
            <a:lstStyle/>
            <a:p>
              <a:pPr algn="ctr">
                <a:lnSpc>
                  <a:spcPts val="3319"/>
                </a:lnSpc>
              </a:pPr>
              <a:endParaRPr/>
            </a:p>
          </p:txBody>
        </p:sp>
      </p:grpSp>
      <p:sp>
        <p:nvSpPr>
          <p:cNvPr id="14" name="Freeform 14"/>
          <p:cNvSpPr/>
          <p:nvPr/>
        </p:nvSpPr>
        <p:spPr>
          <a:xfrm>
            <a:off x="112214" y="9109911"/>
            <a:ext cx="1114846" cy="1111638"/>
          </a:xfrm>
          <a:custGeom>
            <a:avLst/>
            <a:gdLst/>
            <a:ahLst/>
            <a:cxnLst/>
            <a:rect l="l" t="t" r="r" b="b"/>
            <a:pathLst>
              <a:path w="1114846" h="1111638">
                <a:moveTo>
                  <a:pt x="0" y="0"/>
                </a:moveTo>
                <a:lnTo>
                  <a:pt x="1114846" y="0"/>
                </a:lnTo>
                <a:lnTo>
                  <a:pt x="1114846" y="1111638"/>
                </a:lnTo>
                <a:lnTo>
                  <a:pt x="0" y="1111638"/>
                </a:lnTo>
                <a:lnTo>
                  <a:pt x="0" y="0"/>
                </a:lnTo>
                <a:close/>
              </a:path>
            </a:pathLst>
          </a:custGeom>
          <a:blipFill>
            <a:blip r:embed="rId2"/>
            <a:stretch>
              <a:fillRect/>
            </a:stretch>
          </a:blipFill>
        </p:spPr>
      </p:sp>
      <p:sp>
        <p:nvSpPr>
          <p:cNvPr id="15" name="Freeform 15">
            <a:hlinkClick r:id="rId3" tooltip="https://faengselsforbundet.dk"/>
          </p:cNvPr>
          <p:cNvSpPr/>
          <p:nvPr/>
        </p:nvSpPr>
        <p:spPr>
          <a:xfrm>
            <a:off x="1408340" y="9074018"/>
            <a:ext cx="1224474" cy="1236719"/>
          </a:xfrm>
          <a:custGeom>
            <a:avLst/>
            <a:gdLst/>
            <a:ahLst/>
            <a:cxnLst/>
            <a:rect l="l" t="t" r="r" b="b"/>
            <a:pathLst>
              <a:path w="1224474" h="1236719">
                <a:moveTo>
                  <a:pt x="0" y="0"/>
                </a:moveTo>
                <a:lnTo>
                  <a:pt x="1224474" y="0"/>
                </a:lnTo>
                <a:lnTo>
                  <a:pt x="1224474" y="1236719"/>
                </a:lnTo>
                <a:lnTo>
                  <a:pt x="0" y="1236719"/>
                </a:lnTo>
                <a:lnTo>
                  <a:pt x="0" y="0"/>
                </a:lnTo>
                <a:close/>
              </a:path>
            </a:pathLst>
          </a:custGeom>
          <a:blipFill>
            <a:blip r:embed="rId4"/>
            <a:stretch>
              <a:fillRect/>
            </a:stretch>
          </a:blipFill>
        </p:spPr>
      </p:sp>
      <p:sp>
        <p:nvSpPr>
          <p:cNvPr id="16" name="Freeform 16"/>
          <p:cNvSpPr/>
          <p:nvPr/>
        </p:nvSpPr>
        <p:spPr>
          <a:xfrm>
            <a:off x="7999998" y="9193867"/>
            <a:ext cx="1736213" cy="943726"/>
          </a:xfrm>
          <a:custGeom>
            <a:avLst/>
            <a:gdLst/>
            <a:ahLst/>
            <a:cxnLst/>
            <a:rect l="l" t="t" r="r" b="b"/>
            <a:pathLst>
              <a:path w="1736213" h="943726">
                <a:moveTo>
                  <a:pt x="0" y="0"/>
                </a:moveTo>
                <a:lnTo>
                  <a:pt x="1736213" y="0"/>
                </a:lnTo>
                <a:lnTo>
                  <a:pt x="1736213" y="943726"/>
                </a:lnTo>
                <a:lnTo>
                  <a:pt x="0" y="943726"/>
                </a:lnTo>
                <a:lnTo>
                  <a:pt x="0" y="0"/>
                </a:lnTo>
                <a:close/>
              </a:path>
            </a:pathLst>
          </a:custGeom>
          <a:blipFill>
            <a:blip r:embed="rId5"/>
            <a:stretch>
              <a:fillRect/>
            </a:stretch>
          </a:blipFill>
        </p:spPr>
      </p:sp>
      <p:sp>
        <p:nvSpPr>
          <p:cNvPr id="17" name="Freeform 17"/>
          <p:cNvSpPr/>
          <p:nvPr/>
        </p:nvSpPr>
        <p:spPr>
          <a:xfrm>
            <a:off x="2866537" y="9416236"/>
            <a:ext cx="1719389" cy="687755"/>
          </a:xfrm>
          <a:custGeom>
            <a:avLst/>
            <a:gdLst/>
            <a:ahLst/>
            <a:cxnLst/>
            <a:rect l="l" t="t" r="r" b="b"/>
            <a:pathLst>
              <a:path w="1719389" h="687755">
                <a:moveTo>
                  <a:pt x="0" y="0"/>
                </a:moveTo>
                <a:lnTo>
                  <a:pt x="1719388" y="0"/>
                </a:lnTo>
                <a:lnTo>
                  <a:pt x="1719388" y="687755"/>
                </a:lnTo>
                <a:lnTo>
                  <a:pt x="0" y="687755"/>
                </a:lnTo>
                <a:lnTo>
                  <a:pt x="0" y="0"/>
                </a:lnTo>
                <a:close/>
              </a:path>
            </a:pathLst>
          </a:custGeom>
          <a:blipFill>
            <a:blip r:embed="rId6"/>
            <a:stretch>
              <a:fillRect/>
            </a:stretch>
          </a:blipFill>
        </p:spPr>
      </p:sp>
      <p:sp>
        <p:nvSpPr>
          <p:cNvPr id="18" name="Freeform 18"/>
          <p:cNvSpPr/>
          <p:nvPr/>
        </p:nvSpPr>
        <p:spPr>
          <a:xfrm>
            <a:off x="4819649" y="9280764"/>
            <a:ext cx="1696045" cy="823227"/>
          </a:xfrm>
          <a:custGeom>
            <a:avLst/>
            <a:gdLst/>
            <a:ahLst/>
            <a:cxnLst/>
            <a:rect l="l" t="t" r="r" b="b"/>
            <a:pathLst>
              <a:path w="1696045" h="823227">
                <a:moveTo>
                  <a:pt x="0" y="0"/>
                </a:moveTo>
                <a:lnTo>
                  <a:pt x="1696045" y="0"/>
                </a:lnTo>
                <a:lnTo>
                  <a:pt x="1696045" y="823227"/>
                </a:lnTo>
                <a:lnTo>
                  <a:pt x="0" y="823227"/>
                </a:lnTo>
                <a:lnTo>
                  <a:pt x="0" y="0"/>
                </a:lnTo>
                <a:close/>
              </a:path>
            </a:pathLst>
          </a:custGeom>
          <a:blipFill>
            <a:blip r:embed="rId7"/>
            <a:stretch>
              <a:fillRect/>
            </a:stretch>
          </a:blipFill>
        </p:spPr>
      </p:sp>
      <p:sp>
        <p:nvSpPr>
          <p:cNvPr id="19" name="Freeform 19"/>
          <p:cNvSpPr/>
          <p:nvPr/>
        </p:nvSpPr>
        <p:spPr>
          <a:xfrm>
            <a:off x="6828633" y="9161116"/>
            <a:ext cx="1136555" cy="976477"/>
          </a:xfrm>
          <a:custGeom>
            <a:avLst/>
            <a:gdLst/>
            <a:ahLst/>
            <a:cxnLst/>
            <a:rect l="l" t="t" r="r" b="b"/>
            <a:pathLst>
              <a:path w="1136555" h="976477">
                <a:moveTo>
                  <a:pt x="0" y="0"/>
                </a:moveTo>
                <a:lnTo>
                  <a:pt x="1136556" y="0"/>
                </a:lnTo>
                <a:lnTo>
                  <a:pt x="1136556" y="976477"/>
                </a:lnTo>
                <a:lnTo>
                  <a:pt x="0" y="976477"/>
                </a:lnTo>
                <a:lnTo>
                  <a:pt x="0" y="0"/>
                </a:lnTo>
                <a:close/>
              </a:path>
            </a:pathLst>
          </a:custGeom>
          <a:blipFill>
            <a:blip r:embed="rId8"/>
            <a:stretch>
              <a:fillRect/>
            </a:stretch>
          </a:blipFill>
        </p:spPr>
      </p:sp>
      <p:sp>
        <p:nvSpPr>
          <p:cNvPr id="20" name="AutoShape 20"/>
          <p:cNvSpPr/>
          <p:nvPr/>
        </p:nvSpPr>
        <p:spPr>
          <a:xfrm flipV="1">
            <a:off x="9919244" y="9416236"/>
            <a:ext cx="0" cy="857072"/>
          </a:xfrm>
          <a:prstGeom prst="line">
            <a:avLst/>
          </a:prstGeom>
          <a:ln w="28575" cap="flat">
            <a:solidFill>
              <a:srgbClr val="081835"/>
            </a:solidFill>
            <a:prstDash val="solid"/>
            <a:headEnd type="none" w="sm" len="sm"/>
            <a:tailEnd type="none" w="sm" len="sm"/>
          </a:ln>
        </p:spPr>
      </p:sp>
      <p:sp>
        <p:nvSpPr>
          <p:cNvPr id="21" name="Freeform 21"/>
          <p:cNvSpPr/>
          <p:nvPr/>
        </p:nvSpPr>
        <p:spPr>
          <a:xfrm>
            <a:off x="10164950" y="9760113"/>
            <a:ext cx="2210104" cy="467955"/>
          </a:xfrm>
          <a:custGeom>
            <a:avLst/>
            <a:gdLst/>
            <a:ahLst/>
            <a:cxnLst/>
            <a:rect l="l" t="t" r="r" b="b"/>
            <a:pathLst>
              <a:path w="2210104" h="467955">
                <a:moveTo>
                  <a:pt x="0" y="0"/>
                </a:moveTo>
                <a:lnTo>
                  <a:pt x="2210104" y="0"/>
                </a:lnTo>
                <a:lnTo>
                  <a:pt x="2210104" y="467956"/>
                </a:lnTo>
                <a:lnTo>
                  <a:pt x="0" y="467956"/>
                </a:lnTo>
                <a:lnTo>
                  <a:pt x="0" y="0"/>
                </a:lnTo>
                <a:close/>
              </a:path>
            </a:pathLst>
          </a:custGeom>
          <a:blipFill>
            <a:blip r:embed="rId9"/>
            <a:stretch>
              <a:fillRect/>
            </a:stretch>
          </a:blipFill>
        </p:spPr>
      </p:sp>
      <p:sp>
        <p:nvSpPr>
          <p:cNvPr id="22" name="Freeform 22"/>
          <p:cNvSpPr/>
          <p:nvPr/>
        </p:nvSpPr>
        <p:spPr>
          <a:xfrm>
            <a:off x="14613379" y="3793999"/>
            <a:ext cx="2781269" cy="3806635"/>
          </a:xfrm>
          <a:custGeom>
            <a:avLst/>
            <a:gdLst/>
            <a:ahLst/>
            <a:cxnLst/>
            <a:rect l="l" t="t" r="r" b="b"/>
            <a:pathLst>
              <a:path w="2781269" h="3806635">
                <a:moveTo>
                  <a:pt x="0" y="0"/>
                </a:moveTo>
                <a:lnTo>
                  <a:pt x="2781269" y="0"/>
                </a:lnTo>
                <a:lnTo>
                  <a:pt x="2781269" y="3806635"/>
                </a:lnTo>
                <a:lnTo>
                  <a:pt x="0" y="3806635"/>
                </a:lnTo>
                <a:lnTo>
                  <a:pt x="0" y="0"/>
                </a:lnTo>
                <a:close/>
              </a:path>
            </a:pathLst>
          </a:custGeom>
          <a:blipFill>
            <a:blip r:embed="rId10"/>
            <a:stretch>
              <a:fillRect l="-66611" t="-44689" r="-68496" b="-27089"/>
            </a:stretch>
          </a:blipFill>
        </p:spPr>
      </p:sp>
      <p:sp>
        <p:nvSpPr>
          <p:cNvPr id="23" name="Freeform 23"/>
          <p:cNvSpPr/>
          <p:nvPr/>
        </p:nvSpPr>
        <p:spPr>
          <a:xfrm>
            <a:off x="8599725" y="3927321"/>
            <a:ext cx="3775329" cy="4114800"/>
          </a:xfrm>
          <a:custGeom>
            <a:avLst/>
            <a:gdLst/>
            <a:ahLst/>
            <a:cxnLst/>
            <a:rect l="l" t="t" r="r" b="b"/>
            <a:pathLst>
              <a:path w="3775329" h="4114800">
                <a:moveTo>
                  <a:pt x="0" y="0"/>
                </a:moveTo>
                <a:lnTo>
                  <a:pt x="3775329" y="0"/>
                </a:lnTo>
                <a:lnTo>
                  <a:pt x="3775329"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4" name="TextBox 24"/>
          <p:cNvSpPr txBox="1"/>
          <p:nvPr/>
        </p:nvSpPr>
        <p:spPr>
          <a:xfrm>
            <a:off x="1798605" y="1791519"/>
            <a:ext cx="13515126" cy="1803097"/>
          </a:xfrm>
          <a:prstGeom prst="rect">
            <a:avLst/>
          </a:prstGeom>
        </p:spPr>
        <p:txBody>
          <a:bodyPr lIns="0" tIns="0" rIns="0" bIns="0" rtlCol="0" anchor="t">
            <a:spAutoFit/>
          </a:bodyPr>
          <a:lstStyle/>
          <a:p>
            <a:pPr algn="l">
              <a:lnSpc>
                <a:spcPts val="7235"/>
              </a:lnSpc>
            </a:pPr>
            <a:r>
              <a:rPr lang="en-US" sz="5566">
                <a:solidFill>
                  <a:srgbClr val="365679"/>
                </a:solidFill>
                <a:latin typeface="League Spartan"/>
                <a:ea typeface="League Spartan"/>
                <a:cs typeface="League Spartan"/>
                <a:sym typeface="League Spartan"/>
              </a:rPr>
              <a:t>Programul danez de mentorat în penitenciare</a:t>
            </a:r>
          </a:p>
          <a:p>
            <a:pPr algn="l">
              <a:lnSpc>
                <a:spcPts val="7235"/>
              </a:lnSpc>
            </a:pPr>
            <a:endParaRPr lang="en-US" sz="5566">
              <a:solidFill>
                <a:srgbClr val="365679"/>
              </a:solidFill>
              <a:latin typeface="League Spartan"/>
              <a:ea typeface="League Spartan"/>
              <a:cs typeface="League Spartan"/>
              <a:sym typeface="League Spartan"/>
            </a:endParaRPr>
          </a:p>
        </p:txBody>
      </p:sp>
      <p:sp>
        <p:nvSpPr>
          <p:cNvPr id="25" name="TextBox 25"/>
          <p:cNvSpPr txBox="1"/>
          <p:nvPr/>
        </p:nvSpPr>
        <p:spPr>
          <a:xfrm>
            <a:off x="849790" y="4893309"/>
            <a:ext cx="5090631" cy="2740419"/>
          </a:xfrm>
          <a:prstGeom prst="rect">
            <a:avLst/>
          </a:prstGeom>
        </p:spPr>
        <p:txBody>
          <a:bodyPr lIns="0" tIns="0" rIns="0" bIns="0" rtlCol="0" anchor="t">
            <a:spAutoFit/>
          </a:bodyPr>
          <a:lstStyle/>
          <a:p>
            <a:pPr marL="0" lvl="0" indent="0" algn="l">
              <a:lnSpc>
                <a:spcPts val="7287"/>
              </a:lnSpc>
              <a:spcBef>
                <a:spcPct val="0"/>
              </a:spcBef>
            </a:pPr>
            <a:r>
              <a:rPr lang="en-US" sz="4554" b="1" u="none" strike="noStrike">
                <a:solidFill>
                  <a:srgbClr val="365679"/>
                </a:solidFill>
                <a:latin typeface="Helios Extended Bold"/>
                <a:ea typeface="Helios Extended Bold"/>
                <a:cs typeface="Helios Extended Bold"/>
                <a:sym typeface="Helios Extended Bold"/>
              </a:rPr>
              <a:t>Programul danez de mentorat în penitenciare</a:t>
            </a:r>
          </a:p>
        </p:txBody>
      </p:sp>
      <p:sp>
        <p:nvSpPr>
          <p:cNvPr id="26" name="TextBox 26"/>
          <p:cNvSpPr txBox="1"/>
          <p:nvPr/>
        </p:nvSpPr>
        <p:spPr>
          <a:xfrm>
            <a:off x="5401510" y="287152"/>
            <a:ext cx="13311474" cy="808739"/>
          </a:xfrm>
          <a:prstGeom prst="rect">
            <a:avLst/>
          </a:prstGeom>
        </p:spPr>
        <p:txBody>
          <a:bodyPr lIns="0" tIns="0" rIns="0" bIns="0" rtlCol="0" anchor="t">
            <a:spAutoFit/>
          </a:bodyPr>
          <a:lstStyle/>
          <a:p>
            <a:pPr algn="l">
              <a:lnSpc>
                <a:spcPts val="6537"/>
              </a:lnSpc>
            </a:pPr>
            <a:r>
              <a:rPr lang="en-US" sz="5029">
                <a:solidFill>
                  <a:srgbClr val="0B1320"/>
                </a:solidFill>
                <a:latin typeface="League Spartan"/>
                <a:ea typeface="League Spartan"/>
                <a:cs typeface="League Spartan"/>
                <a:sym typeface="League Spartan"/>
              </a:rPr>
              <a:t> Îmbunătățirea dezvoltării profesionale</a:t>
            </a:r>
          </a:p>
        </p:txBody>
      </p:sp>
      <p:sp>
        <p:nvSpPr>
          <p:cNvPr id="27" name="TextBox 27"/>
          <p:cNvSpPr txBox="1"/>
          <p:nvPr/>
        </p:nvSpPr>
        <p:spPr>
          <a:xfrm>
            <a:off x="290387" y="239527"/>
            <a:ext cx="4529262" cy="666211"/>
          </a:xfrm>
          <a:prstGeom prst="rect">
            <a:avLst/>
          </a:prstGeom>
        </p:spPr>
        <p:txBody>
          <a:bodyPr lIns="0" tIns="0" rIns="0" bIns="0" rtlCol="0" anchor="t">
            <a:spAutoFit/>
          </a:bodyPr>
          <a:lstStyle/>
          <a:p>
            <a:pPr algn="l">
              <a:lnSpc>
                <a:spcPts val="5279"/>
              </a:lnSpc>
            </a:pPr>
            <a:r>
              <a:rPr lang="en-US" sz="3771" b="1">
                <a:solidFill>
                  <a:srgbClr val="FFFFFF"/>
                </a:solidFill>
                <a:latin typeface="Helios Extended Bold"/>
                <a:ea typeface="Helios Extended Bold"/>
                <a:cs typeface="Helios Extended Bold"/>
                <a:sym typeface="Helios Extended Bold"/>
              </a:rPr>
              <a:t>Studiu de caz 1 </a:t>
            </a:r>
          </a:p>
        </p:txBody>
      </p:sp>
      <p:sp>
        <p:nvSpPr>
          <p:cNvPr id="28" name="TextBox 28"/>
          <p:cNvSpPr txBox="1"/>
          <p:nvPr/>
        </p:nvSpPr>
        <p:spPr>
          <a:xfrm>
            <a:off x="13377816" y="9613554"/>
            <a:ext cx="4575045" cy="441325"/>
          </a:xfrm>
          <a:prstGeom prst="rect">
            <a:avLst/>
          </a:prstGeom>
        </p:spPr>
        <p:txBody>
          <a:bodyPr lIns="0" tIns="0" rIns="0" bIns="0" rtlCol="0" anchor="t">
            <a:spAutoFit/>
          </a:bodyPr>
          <a:lstStyle/>
          <a:p>
            <a:pPr algn="ctr">
              <a:lnSpc>
                <a:spcPts val="3499"/>
              </a:lnSpc>
            </a:pPr>
            <a:r>
              <a:rPr lang="en-US" sz="2499">
                <a:solidFill>
                  <a:srgbClr val="FFFFFF"/>
                </a:solidFill>
                <a:latin typeface="Helios Extended"/>
                <a:ea typeface="Helios Extended"/>
                <a:cs typeface="Helios Extended"/>
                <a:sym typeface="Helios Extended"/>
              </a:rPr>
              <a:t> https://m4pris-project.eu/</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817975" y="8374826"/>
            <a:ext cx="11153345" cy="1762767"/>
            <a:chOff x="0" y="0"/>
            <a:chExt cx="521080" cy="82356"/>
          </a:xfrm>
        </p:grpSpPr>
        <p:sp>
          <p:nvSpPr>
            <p:cNvPr id="3" name="Freeform 3"/>
            <p:cNvSpPr/>
            <p:nvPr/>
          </p:nvSpPr>
          <p:spPr>
            <a:xfrm>
              <a:off x="0" y="0"/>
              <a:ext cx="521080" cy="82356"/>
            </a:xfrm>
            <a:custGeom>
              <a:avLst/>
              <a:gdLst/>
              <a:ahLst/>
              <a:cxnLst/>
              <a:rect l="l" t="t" r="r" b="b"/>
              <a:pathLst>
                <a:path w="521080" h="82356">
                  <a:moveTo>
                    <a:pt x="203200" y="0"/>
                  </a:moveTo>
                  <a:lnTo>
                    <a:pt x="521080" y="0"/>
                  </a:lnTo>
                  <a:lnTo>
                    <a:pt x="317880" y="82356"/>
                  </a:lnTo>
                  <a:lnTo>
                    <a:pt x="0" y="82356"/>
                  </a:lnTo>
                  <a:lnTo>
                    <a:pt x="203200" y="0"/>
                  </a:lnTo>
                  <a:close/>
                </a:path>
              </a:pathLst>
            </a:custGeom>
            <a:solidFill>
              <a:srgbClr val="AFC1D0"/>
            </a:solidFill>
          </p:spPr>
        </p:sp>
        <p:sp>
          <p:nvSpPr>
            <p:cNvPr id="4" name="TextBox 4"/>
            <p:cNvSpPr txBox="1"/>
            <p:nvPr/>
          </p:nvSpPr>
          <p:spPr>
            <a:xfrm>
              <a:off x="101600" y="-66675"/>
              <a:ext cx="317880" cy="149031"/>
            </a:xfrm>
            <a:prstGeom prst="rect">
              <a:avLst/>
            </a:prstGeom>
          </p:spPr>
          <p:txBody>
            <a:bodyPr lIns="50800" tIns="50800" rIns="50800" bIns="50800" rtlCol="0" anchor="ctr"/>
            <a:lstStyle/>
            <a:p>
              <a:pPr algn="ctr">
                <a:lnSpc>
                  <a:spcPts val="3319"/>
                </a:lnSpc>
              </a:pPr>
              <a:endParaRPr/>
            </a:p>
          </p:txBody>
        </p:sp>
      </p:grpSp>
      <p:grpSp>
        <p:nvGrpSpPr>
          <p:cNvPr id="5" name="Group 5"/>
          <p:cNvGrpSpPr/>
          <p:nvPr/>
        </p:nvGrpSpPr>
        <p:grpSpPr>
          <a:xfrm>
            <a:off x="505442" y="4528066"/>
            <a:ext cx="5779327" cy="3380733"/>
            <a:chOff x="0" y="0"/>
            <a:chExt cx="1211386" cy="708624"/>
          </a:xfrm>
        </p:grpSpPr>
        <p:sp>
          <p:nvSpPr>
            <p:cNvPr id="6" name="Freeform 6"/>
            <p:cNvSpPr/>
            <p:nvPr/>
          </p:nvSpPr>
          <p:spPr>
            <a:xfrm>
              <a:off x="0" y="0"/>
              <a:ext cx="1211386" cy="708624"/>
            </a:xfrm>
            <a:custGeom>
              <a:avLst/>
              <a:gdLst/>
              <a:ahLst/>
              <a:cxnLst/>
              <a:rect l="l" t="t" r="r" b="b"/>
              <a:pathLst>
                <a:path w="1211386" h="708624">
                  <a:moveTo>
                    <a:pt x="68319" y="0"/>
                  </a:moveTo>
                  <a:lnTo>
                    <a:pt x="1143067" y="0"/>
                  </a:lnTo>
                  <a:cubicBezTo>
                    <a:pt x="1161186" y="0"/>
                    <a:pt x="1178563" y="7198"/>
                    <a:pt x="1191376" y="20010"/>
                  </a:cubicBezTo>
                  <a:cubicBezTo>
                    <a:pt x="1204188" y="32822"/>
                    <a:pt x="1211386" y="50200"/>
                    <a:pt x="1211386" y="68319"/>
                  </a:cubicBezTo>
                  <a:lnTo>
                    <a:pt x="1211386" y="640305"/>
                  </a:lnTo>
                  <a:cubicBezTo>
                    <a:pt x="1211386" y="658425"/>
                    <a:pt x="1204188" y="675802"/>
                    <a:pt x="1191376" y="688614"/>
                  </a:cubicBezTo>
                  <a:cubicBezTo>
                    <a:pt x="1178563" y="701426"/>
                    <a:pt x="1161186" y="708624"/>
                    <a:pt x="1143067" y="708624"/>
                  </a:cubicBezTo>
                  <a:lnTo>
                    <a:pt x="68319" y="708624"/>
                  </a:lnTo>
                  <a:cubicBezTo>
                    <a:pt x="50200" y="708624"/>
                    <a:pt x="32822" y="701426"/>
                    <a:pt x="20010" y="688614"/>
                  </a:cubicBezTo>
                  <a:cubicBezTo>
                    <a:pt x="7198" y="675802"/>
                    <a:pt x="0" y="658425"/>
                    <a:pt x="0" y="640305"/>
                  </a:cubicBezTo>
                  <a:lnTo>
                    <a:pt x="0" y="68319"/>
                  </a:lnTo>
                  <a:cubicBezTo>
                    <a:pt x="0" y="50200"/>
                    <a:pt x="7198" y="32822"/>
                    <a:pt x="20010" y="20010"/>
                  </a:cubicBezTo>
                  <a:cubicBezTo>
                    <a:pt x="32822" y="7198"/>
                    <a:pt x="50200" y="0"/>
                    <a:pt x="68319" y="0"/>
                  </a:cubicBezTo>
                  <a:close/>
                </a:path>
              </a:pathLst>
            </a:custGeom>
            <a:solidFill>
              <a:srgbClr val="AFC1D0"/>
            </a:solidFill>
          </p:spPr>
        </p:sp>
        <p:sp>
          <p:nvSpPr>
            <p:cNvPr id="7" name="TextBox 7"/>
            <p:cNvSpPr txBox="1"/>
            <p:nvPr/>
          </p:nvSpPr>
          <p:spPr>
            <a:xfrm>
              <a:off x="0" y="-66675"/>
              <a:ext cx="1211386" cy="775299"/>
            </a:xfrm>
            <a:prstGeom prst="rect">
              <a:avLst/>
            </a:prstGeom>
          </p:spPr>
          <p:txBody>
            <a:bodyPr lIns="50800" tIns="50800" rIns="50800" bIns="50800" rtlCol="0" anchor="ctr"/>
            <a:lstStyle/>
            <a:p>
              <a:pPr algn="ctr">
                <a:lnSpc>
                  <a:spcPts val="3319"/>
                </a:lnSpc>
              </a:pPr>
              <a:endParaRPr/>
            </a:p>
          </p:txBody>
        </p:sp>
      </p:grpSp>
      <p:grpSp>
        <p:nvGrpSpPr>
          <p:cNvPr id="8" name="Group 8"/>
          <p:cNvGrpSpPr/>
          <p:nvPr/>
        </p:nvGrpSpPr>
        <p:grpSpPr>
          <a:xfrm>
            <a:off x="-1020273" y="0"/>
            <a:ext cx="5995204" cy="1303133"/>
            <a:chOff x="0" y="0"/>
            <a:chExt cx="2804530" cy="609600"/>
          </a:xfrm>
        </p:grpSpPr>
        <p:sp>
          <p:nvSpPr>
            <p:cNvPr id="9" name="Freeform 9"/>
            <p:cNvSpPr/>
            <p:nvPr/>
          </p:nvSpPr>
          <p:spPr>
            <a:xfrm>
              <a:off x="0" y="0"/>
              <a:ext cx="2804530" cy="609600"/>
            </a:xfrm>
            <a:custGeom>
              <a:avLst/>
              <a:gdLst/>
              <a:ahLst/>
              <a:cxnLst/>
              <a:rect l="l" t="t" r="r" b="b"/>
              <a:pathLst>
                <a:path w="2804530" h="609600">
                  <a:moveTo>
                    <a:pt x="203200" y="0"/>
                  </a:moveTo>
                  <a:lnTo>
                    <a:pt x="2804530" y="0"/>
                  </a:lnTo>
                  <a:lnTo>
                    <a:pt x="2601330" y="609600"/>
                  </a:lnTo>
                  <a:lnTo>
                    <a:pt x="0" y="609600"/>
                  </a:lnTo>
                  <a:lnTo>
                    <a:pt x="203200" y="0"/>
                  </a:lnTo>
                  <a:close/>
                </a:path>
              </a:pathLst>
            </a:custGeom>
            <a:solidFill>
              <a:srgbClr val="1C3F60"/>
            </a:solidFill>
          </p:spPr>
        </p:sp>
        <p:sp>
          <p:nvSpPr>
            <p:cNvPr id="10" name="TextBox 10"/>
            <p:cNvSpPr txBox="1"/>
            <p:nvPr/>
          </p:nvSpPr>
          <p:spPr>
            <a:xfrm>
              <a:off x="101600" y="-66675"/>
              <a:ext cx="2601330" cy="676275"/>
            </a:xfrm>
            <a:prstGeom prst="rect">
              <a:avLst/>
            </a:prstGeom>
          </p:spPr>
          <p:txBody>
            <a:bodyPr lIns="50800" tIns="50800" rIns="50800" bIns="50800" rtlCol="0" anchor="ctr"/>
            <a:lstStyle/>
            <a:p>
              <a:pPr algn="ctr">
                <a:lnSpc>
                  <a:spcPts val="3319"/>
                </a:lnSpc>
              </a:pPr>
              <a:endParaRPr/>
            </a:p>
          </p:txBody>
        </p:sp>
      </p:grpSp>
      <p:grpSp>
        <p:nvGrpSpPr>
          <p:cNvPr id="11" name="Group 11"/>
          <p:cNvGrpSpPr/>
          <p:nvPr/>
        </p:nvGrpSpPr>
        <p:grpSpPr>
          <a:xfrm>
            <a:off x="12375054" y="9448108"/>
            <a:ext cx="6580569" cy="838892"/>
            <a:chOff x="0" y="0"/>
            <a:chExt cx="3770039" cy="480605"/>
          </a:xfrm>
        </p:grpSpPr>
        <p:sp>
          <p:nvSpPr>
            <p:cNvPr id="12" name="Freeform 12"/>
            <p:cNvSpPr/>
            <p:nvPr/>
          </p:nvSpPr>
          <p:spPr>
            <a:xfrm>
              <a:off x="0" y="0"/>
              <a:ext cx="3770038" cy="480605"/>
            </a:xfrm>
            <a:custGeom>
              <a:avLst/>
              <a:gdLst/>
              <a:ahLst/>
              <a:cxnLst/>
              <a:rect l="l" t="t" r="r" b="b"/>
              <a:pathLst>
                <a:path w="3770038" h="480605">
                  <a:moveTo>
                    <a:pt x="203200" y="0"/>
                  </a:moveTo>
                  <a:lnTo>
                    <a:pt x="3770038" y="0"/>
                  </a:lnTo>
                  <a:lnTo>
                    <a:pt x="3566838" y="480605"/>
                  </a:lnTo>
                  <a:lnTo>
                    <a:pt x="0" y="480605"/>
                  </a:lnTo>
                  <a:lnTo>
                    <a:pt x="203200" y="0"/>
                  </a:lnTo>
                  <a:close/>
                </a:path>
              </a:pathLst>
            </a:custGeom>
            <a:solidFill>
              <a:srgbClr val="1C3F60"/>
            </a:solidFill>
          </p:spPr>
        </p:sp>
        <p:sp>
          <p:nvSpPr>
            <p:cNvPr id="13" name="TextBox 13"/>
            <p:cNvSpPr txBox="1"/>
            <p:nvPr/>
          </p:nvSpPr>
          <p:spPr>
            <a:xfrm>
              <a:off x="101600" y="-66675"/>
              <a:ext cx="3566839" cy="547280"/>
            </a:xfrm>
            <a:prstGeom prst="rect">
              <a:avLst/>
            </a:prstGeom>
          </p:spPr>
          <p:txBody>
            <a:bodyPr lIns="50800" tIns="50800" rIns="50800" bIns="50800" rtlCol="0" anchor="ctr"/>
            <a:lstStyle/>
            <a:p>
              <a:pPr algn="ctr">
                <a:lnSpc>
                  <a:spcPts val="3319"/>
                </a:lnSpc>
              </a:pPr>
              <a:endParaRPr/>
            </a:p>
          </p:txBody>
        </p:sp>
      </p:grpSp>
      <p:sp>
        <p:nvSpPr>
          <p:cNvPr id="14" name="Freeform 14"/>
          <p:cNvSpPr/>
          <p:nvPr/>
        </p:nvSpPr>
        <p:spPr>
          <a:xfrm>
            <a:off x="112214" y="9109911"/>
            <a:ext cx="1114846" cy="1111638"/>
          </a:xfrm>
          <a:custGeom>
            <a:avLst/>
            <a:gdLst/>
            <a:ahLst/>
            <a:cxnLst/>
            <a:rect l="l" t="t" r="r" b="b"/>
            <a:pathLst>
              <a:path w="1114846" h="1111638">
                <a:moveTo>
                  <a:pt x="0" y="0"/>
                </a:moveTo>
                <a:lnTo>
                  <a:pt x="1114846" y="0"/>
                </a:lnTo>
                <a:lnTo>
                  <a:pt x="1114846" y="1111638"/>
                </a:lnTo>
                <a:lnTo>
                  <a:pt x="0" y="1111638"/>
                </a:lnTo>
                <a:lnTo>
                  <a:pt x="0" y="0"/>
                </a:lnTo>
                <a:close/>
              </a:path>
            </a:pathLst>
          </a:custGeom>
          <a:blipFill>
            <a:blip r:embed="rId2"/>
            <a:stretch>
              <a:fillRect/>
            </a:stretch>
          </a:blipFill>
        </p:spPr>
      </p:sp>
      <p:sp>
        <p:nvSpPr>
          <p:cNvPr id="15" name="Freeform 15">
            <a:hlinkClick r:id="rId3" tooltip="https://faengselsforbundet.dk"/>
          </p:cNvPr>
          <p:cNvSpPr/>
          <p:nvPr/>
        </p:nvSpPr>
        <p:spPr>
          <a:xfrm>
            <a:off x="1408340" y="9074018"/>
            <a:ext cx="1224474" cy="1236719"/>
          </a:xfrm>
          <a:custGeom>
            <a:avLst/>
            <a:gdLst/>
            <a:ahLst/>
            <a:cxnLst/>
            <a:rect l="l" t="t" r="r" b="b"/>
            <a:pathLst>
              <a:path w="1224474" h="1236719">
                <a:moveTo>
                  <a:pt x="0" y="0"/>
                </a:moveTo>
                <a:lnTo>
                  <a:pt x="1224474" y="0"/>
                </a:lnTo>
                <a:lnTo>
                  <a:pt x="1224474" y="1236719"/>
                </a:lnTo>
                <a:lnTo>
                  <a:pt x="0" y="1236719"/>
                </a:lnTo>
                <a:lnTo>
                  <a:pt x="0" y="0"/>
                </a:lnTo>
                <a:close/>
              </a:path>
            </a:pathLst>
          </a:custGeom>
          <a:blipFill>
            <a:blip r:embed="rId4"/>
            <a:stretch>
              <a:fillRect/>
            </a:stretch>
          </a:blipFill>
        </p:spPr>
      </p:sp>
      <p:sp>
        <p:nvSpPr>
          <p:cNvPr id="16" name="Freeform 16"/>
          <p:cNvSpPr/>
          <p:nvPr/>
        </p:nvSpPr>
        <p:spPr>
          <a:xfrm>
            <a:off x="7999998" y="9193867"/>
            <a:ext cx="1736213" cy="943726"/>
          </a:xfrm>
          <a:custGeom>
            <a:avLst/>
            <a:gdLst/>
            <a:ahLst/>
            <a:cxnLst/>
            <a:rect l="l" t="t" r="r" b="b"/>
            <a:pathLst>
              <a:path w="1736213" h="943726">
                <a:moveTo>
                  <a:pt x="0" y="0"/>
                </a:moveTo>
                <a:lnTo>
                  <a:pt x="1736213" y="0"/>
                </a:lnTo>
                <a:lnTo>
                  <a:pt x="1736213" y="943726"/>
                </a:lnTo>
                <a:lnTo>
                  <a:pt x="0" y="943726"/>
                </a:lnTo>
                <a:lnTo>
                  <a:pt x="0" y="0"/>
                </a:lnTo>
                <a:close/>
              </a:path>
            </a:pathLst>
          </a:custGeom>
          <a:blipFill>
            <a:blip r:embed="rId5"/>
            <a:stretch>
              <a:fillRect/>
            </a:stretch>
          </a:blipFill>
        </p:spPr>
      </p:sp>
      <p:sp>
        <p:nvSpPr>
          <p:cNvPr id="17" name="Freeform 17"/>
          <p:cNvSpPr/>
          <p:nvPr/>
        </p:nvSpPr>
        <p:spPr>
          <a:xfrm>
            <a:off x="2866537" y="9416236"/>
            <a:ext cx="1719389" cy="687755"/>
          </a:xfrm>
          <a:custGeom>
            <a:avLst/>
            <a:gdLst/>
            <a:ahLst/>
            <a:cxnLst/>
            <a:rect l="l" t="t" r="r" b="b"/>
            <a:pathLst>
              <a:path w="1719389" h="687755">
                <a:moveTo>
                  <a:pt x="0" y="0"/>
                </a:moveTo>
                <a:lnTo>
                  <a:pt x="1719388" y="0"/>
                </a:lnTo>
                <a:lnTo>
                  <a:pt x="1719388" y="687755"/>
                </a:lnTo>
                <a:lnTo>
                  <a:pt x="0" y="687755"/>
                </a:lnTo>
                <a:lnTo>
                  <a:pt x="0" y="0"/>
                </a:lnTo>
                <a:close/>
              </a:path>
            </a:pathLst>
          </a:custGeom>
          <a:blipFill>
            <a:blip r:embed="rId6"/>
            <a:stretch>
              <a:fillRect/>
            </a:stretch>
          </a:blipFill>
        </p:spPr>
      </p:sp>
      <p:sp>
        <p:nvSpPr>
          <p:cNvPr id="18" name="Freeform 18"/>
          <p:cNvSpPr/>
          <p:nvPr/>
        </p:nvSpPr>
        <p:spPr>
          <a:xfrm>
            <a:off x="4819649" y="9280764"/>
            <a:ext cx="1696045" cy="823227"/>
          </a:xfrm>
          <a:custGeom>
            <a:avLst/>
            <a:gdLst/>
            <a:ahLst/>
            <a:cxnLst/>
            <a:rect l="l" t="t" r="r" b="b"/>
            <a:pathLst>
              <a:path w="1696045" h="823227">
                <a:moveTo>
                  <a:pt x="0" y="0"/>
                </a:moveTo>
                <a:lnTo>
                  <a:pt x="1696045" y="0"/>
                </a:lnTo>
                <a:lnTo>
                  <a:pt x="1696045" y="823227"/>
                </a:lnTo>
                <a:lnTo>
                  <a:pt x="0" y="823227"/>
                </a:lnTo>
                <a:lnTo>
                  <a:pt x="0" y="0"/>
                </a:lnTo>
                <a:close/>
              </a:path>
            </a:pathLst>
          </a:custGeom>
          <a:blipFill>
            <a:blip r:embed="rId7"/>
            <a:stretch>
              <a:fillRect/>
            </a:stretch>
          </a:blipFill>
        </p:spPr>
      </p:sp>
      <p:sp>
        <p:nvSpPr>
          <p:cNvPr id="19" name="Freeform 19"/>
          <p:cNvSpPr/>
          <p:nvPr/>
        </p:nvSpPr>
        <p:spPr>
          <a:xfrm>
            <a:off x="6828633" y="9161116"/>
            <a:ext cx="1136555" cy="976477"/>
          </a:xfrm>
          <a:custGeom>
            <a:avLst/>
            <a:gdLst/>
            <a:ahLst/>
            <a:cxnLst/>
            <a:rect l="l" t="t" r="r" b="b"/>
            <a:pathLst>
              <a:path w="1136555" h="976477">
                <a:moveTo>
                  <a:pt x="0" y="0"/>
                </a:moveTo>
                <a:lnTo>
                  <a:pt x="1136556" y="0"/>
                </a:lnTo>
                <a:lnTo>
                  <a:pt x="1136556" y="976477"/>
                </a:lnTo>
                <a:lnTo>
                  <a:pt x="0" y="976477"/>
                </a:lnTo>
                <a:lnTo>
                  <a:pt x="0" y="0"/>
                </a:lnTo>
                <a:close/>
              </a:path>
            </a:pathLst>
          </a:custGeom>
          <a:blipFill>
            <a:blip r:embed="rId8"/>
            <a:stretch>
              <a:fillRect/>
            </a:stretch>
          </a:blipFill>
        </p:spPr>
      </p:sp>
      <p:sp>
        <p:nvSpPr>
          <p:cNvPr id="20" name="AutoShape 20"/>
          <p:cNvSpPr/>
          <p:nvPr/>
        </p:nvSpPr>
        <p:spPr>
          <a:xfrm flipV="1">
            <a:off x="9919244" y="9416236"/>
            <a:ext cx="0" cy="857072"/>
          </a:xfrm>
          <a:prstGeom prst="line">
            <a:avLst/>
          </a:prstGeom>
          <a:ln w="28575" cap="flat">
            <a:solidFill>
              <a:srgbClr val="081835"/>
            </a:solidFill>
            <a:prstDash val="solid"/>
            <a:headEnd type="none" w="sm" len="sm"/>
            <a:tailEnd type="none" w="sm" len="sm"/>
          </a:ln>
        </p:spPr>
      </p:sp>
      <p:sp>
        <p:nvSpPr>
          <p:cNvPr id="21" name="Freeform 21"/>
          <p:cNvSpPr/>
          <p:nvPr/>
        </p:nvSpPr>
        <p:spPr>
          <a:xfrm>
            <a:off x="10164950" y="9760113"/>
            <a:ext cx="2210104" cy="467955"/>
          </a:xfrm>
          <a:custGeom>
            <a:avLst/>
            <a:gdLst/>
            <a:ahLst/>
            <a:cxnLst/>
            <a:rect l="l" t="t" r="r" b="b"/>
            <a:pathLst>
              <a:path w="2210104" h="467955">
                <a:moveTo>
                  <a:pt x="0" y="0"/>
                </a:moveTo>
                <a:lnTo>
                  <a:pt x="2210104" y="0"/>
                </a:lnTo>
                <a:lnTo>
                  <a:pt x="2210104" y="467956"/>
                </a:lnTo>
                <a:lnTo>
                  <a:pt x="0" y="467956"/>
                </a:lnTo>
                <a:lnTo>
                  <a:pt x="0" y="0"/>
                </a:lnTo>
                <a:close/>
              </a:path>
            </a:pathLst>
          </a:custGeom>
          <a:blipFill>
            <a:blip r:embed="rId9"/>
            <a:stretch>
              <a:fillRect/>
            </a:stretch>
          </a:blipFill>
        </p:spPr>
      </p:sp>
      <p:sp>
        <p:nvSpPr>
          <p:cNvPr id="22" name="Freeform 22"/>
          <p:cNvSpPr/>
          <p:nvPr/>
        </p:nvSpPr>
        <p:spPr>
          <a:xfrm>
            <a:off x="14613379" y="3793999"/>
            <a:ext cx="2781269" cy="3806635"/>
          </a:xfrm>
          <a:custGeom>
            <a:avLst/>
            <a:gdLst/>
            <a:ahLst/>
            <a:cxnLst/>
            <a:rect l="l" t="t" r="r" b="b"/>
            <a:pathLst>
              <a:path w="2781269" h="3806635">
                <a:moveTo>
                  <a:pt x="0" y="0"/>
                </a:moveTo>
                <a:lnTo>
                  <a:pt x="2781269" y="0"/>
                </a:lnTo>
                <a:lnTo>
                  <a:pt x="2781269" y="3806635"/>
                </a:lnTo>
                <a:lnTo>
                  <a:pt x="0" y="3806635"/>
                </a:lnTo>
                <a:lnTo>
                  <a:pt x="0" y="0"/>
                </a:lnTo>
                <a:close/>
              </a:path>
            </a:pathLst>
          </a:custGeom>
          <a:blipFill>
            <a:blip r:embed="rId10"/>
            <a:stretch>
              <a:fillRect l="-66611" t="-44689" r="-68496" b="-27089"/>
            </a:stretch>
          </a:blipFill>
        </p:spPr>
      </p:sp>
      <p:sp>
        <p:nvSpPr>
          <p:cNvPr id="23" name="Freeform 23"/>
          <p:cNvSpPr/>
          <p:nvPr/>
        </p:nvSpPr>
        <p:spPr>
          <a:xfrm>
            <a:off x="8868104" y="3793999"/>
            <a:ext cx="3785616" cy="4114800"/>
          </a:xfrm>
          <a:custGeom>
            <a:avLst/>
            <a:gdLst/>
            <a:ahLst/>
            <a:cxnLst/>
            <a:rect l="l" t="t" r="r" b="b"/>
            <a:pathLst>
              <a:path w="3785616" h="4114800">
                <a:moveTo>
                  <a:pt x="0" y="0"/>
                </a:moveTo>
                <a:lnTo>
                  <a:pt x="3785616" y="0"/>
                </a:lnTo>
                <a:lnTo>
                  <a:pt x="3785616"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4" name="TextBox 24"/>
          <p:cNvSpPr txBox="1"/>
          <p:nvPr/>
        </p:nvSpPr>
        <p:spPr>
          <a:xfrm>
            <a:off x="1798605" y="1791519"/>
            <a:ext cx="13515126" cy="1803097"/>
          </a:xfrm>
          <a:prstGeom prst="rect">
            <a:avLst/>
          </a:prstGeom>
        </p:spPr>
        <p:txBody>
          <a:bodyPr lIns="0" tIns="0" rIns="0" bIns="0" rtlCol="0" anchor="t">
            <a:spAutoFit/>
          </a:bodyPr>
          <a:lstStyle/>
          <a:p>
            <a:pPr algn="l">
              <a:lnSpc>
                <a:spcPts val="7235"/>
              </a:lnSpc>
            </a:pPr>
            <a:r>
              <a:rPr lang="en-US" sz="5566">
                <a:solidFill>
                  <a:srgbClr val="365679"/>
                </a:solidFill>
                <a:latin typeface="League Spartan"/>
                <a:ea typeface="League Spartan"/>
                <a:cs typeface="League Spartan"/>
                <a:sym typeface="League Spartan"/>
              </a:rPr>
              <a:t>Programul danez de mentorat în penitenciare</a:t>
            </a:r>
          </a:p>
          <a:p>
            <a:pPr algn="l">
              <a:lnSpc>
                <a:spcPts val="7235"/>
              </a:lnSpc>
            </a:pPr>
            <a:endParaRPr lang="en-US" sz="5566">
              <a:solidFill>
                <a:srgbClr val="365679"/>
              </a:solidFill>
              <a:latin typeface="League Spartan"/>
              <a:ea typeface="League Spartan"/>
              <a:cs typeface="League Spartan"/>
              <a:sym typeface="League Spartan"/>
            </a:endParaRPr>
          </a:p>
        </p:txBody>
      </p:sp>
      <p:sp>
        <p:nvSpPr>
          <p:cNvPr id="25" name="TextBox 25"/>
          <p:cNvSpPr txBox="1"/>
          <p:nvPr/>
        </p:nvSpPr>
        <p:spPr>
          <a:xfrm>
            <a:off x="849790" y="4893309"/>
            <a:ext cx="5090631" cy="2740419"/>
          </a:xfrm>
          <a:prstGeom prst="rect">
            <a:avLst/>
          </a:prstGeom>
        </p:spPr>
        <p:txBody>
          <a:bodyPr lIns="0" tIns="0" rIns="0" bIns="0" rtlCol="0" anchor="t">
            <a:spAutoFit/>
          </a:bodyPr>
          <a:lstStyle/>
          <a:p>
            <a:pPr algn="l">
              <a:lnSpc>
                <a:spcPts val="7287"/>
              </a:lnSpc>
            </a:pPr>
            <a:r>
              <a:rPr lang="en-US" sz="4554" b="1">
                <a:solidFill>
                  <a:srgbClr val="365679"/>
                </a:solidFill>
                <a:latin typeface="Helios Extended Bold"/>
                <a:ea typeface="Helios Extended Bold"/>
                <a:cs typeface="Helios Extended Bold"/>
                <a:sym typeface="Helios Extended Bold"/>
              </a:rPr>
              <a:t>Cursul pentru mentori 2023 în Danemarca</a:t>
            </a:r>
          </a:p>
        </p:txBody>
      </p:sp>
      <p:sp>
        <p:nvSpPr>
          <p:cNvPr id="26" name="TextBox 26"/>
          <p:cNvSpPr txBox="1"/>
          <p:nvPr/>
        </p:nvSpPr>
        <p:spPr>
          <a:xfrm>
            <a:off x="5401510" y="287152"/>
            <a:ext cx="13311474" cy="808739"/>
          </a:xfrm>
          <a:prstGeom prst="rect">
            <a:avLst/>
          </a:prstGeom>
        </p:spPr>
        <p:txBody>
          <a:bodyPr lIns="0" tIns="0" rIns="0" bIns="0" rtlCol="0" anchor="t">
            <a:spAutoFit/>
          </a:bodyPr>
          <a:lstStyle/>
          <a:p>
            <a:pPr algn="l">
              <a:lnSpc>
                <a:spcPts val="6537"/>
              </a:lnSpc>
            </a:pPr>
            <a:r>
              <a:rPr lang="en-US" sz="5029">
                <a:solidFill>
                  <a:srgbClr val="0B1320"/>
                </a:solidFill>
                <a:latin typeface="League Spartan"/>
                <a:ea typeface="League Spartan"/>
                <a:cs typeface="League Spartan"/>
                <a:sym typeface="League Spartan"/>
              </a:rPr>
              <a:t>Consolidarea competențelor de mentorat</a:t>
            </a:r>
          </a:p>
        </p:txBody>
      </p:sp>
      <p:sp>
        <p:nvSpPr>
          <p:cNvPr id="27" name="TextBox 27"/>
          <p:cNvSpPr txBox="1"/>
          <p:nvPr/>
        </p:nvSpPr>
        <p:spPr>
          <a:xfrm>
            <a:off x="290387" y="239527"/>
            <a:ext cx="4529262" cy="666211"/>
          </a:xfrm>
          <a:prstGeom prst="rect">
            <a:avLst/>
          </a:prstGeom>
        </p:spPr>
        <p:txBody>
          <a:bodyPr lIns="0" tIns="0" rIns="0" bIns="0" rtlCol="0" anchor="t">
            <a:spAutoFit/>
          </a:bodyPr>
          <a:lstStyle/>
          <a:p>
            <a:pPr algn="l">
              <a:lnSpc>
                <a:spcPts val="5279"/>
              </a:lnSpc>
            </a:pPr>
            <a:r>
              <a:rPr lang="en-US" sz="3771" b="1">
                <a:solidFill>
                  <a:srgbClr val="FFFFFF"/>
                </a:solidFill>
                <a:latin typeface="Helios Extended Bold"/>
                <a:ea typeface="Helios Extended Bold"/>
                <a:cs typeface="Helios Extended Bold"/>
                <a:sym typeface="Helios Extended Bold"/>
              </a:rPr>
              <a:t>Studiu de caz 2 </a:t>
            </a:r>
          </a:p>
        </p:txBody>
      </p:sp>
      <p:sp>
        <p:nvSpPr>
          <p:cNvPr id="28" name="TextBox 28"/>
          <p:cNvSpPr txBox="1"/>
          <p:nvPr/>
        </p:nvSpPr>
        <p:spPr>
          <a:xfrm>
            <a:off x="13377816" y="9613554"/>
            <a:ext cx="4575045" cy="441325"/>
          </a:xfrm>
          <a:prstGeom prst="rect">
            <a:avLst/>
          </a:prstGeom>
        </p:spPr>
        <p:txBody>
          <a:bodyPr lIns="0" tIns="0" rIns="0" bIns="0" rtlCol="0" anchor="t">
            <a:spAutoFit/>
          </a:bodyPr>
          <a:lstStyle/>
          <a:p>
            <a:pPr algn="ctr">
              <a:lnSpc>
                <a:spcPts val="3499"/>
              </a:lnSpc>
            </a:pPr>
            <a:r>
              <a:rPr lang="en-US" sz="2499">
                <a:solidFill>
                  <a:srgbClr val="FFFFFF"/>
                </a:solidFill>
                <a:latin typeface="Helios Extended"/>
                <a:ea typeface="Helios Extended"/>
                <a:cs typeface="Helios Extended"/>
                <a:sym typeface="Helios Extended"/>
              </a:rPr>
              <a:t> https://m4pris-project.eu/</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817975" y="8374826"/>
            <a:ext cx="11153345" cy="1762767"/>
            <a:chOff x="0" y="0"/>
            <a:chExt cx="521080" cy="82356"/>
          </a:xfrm>
        </p:grpSpPr>
        <p:sp>
          <p:nvSpPr>
            <p:cNvPr id="3" name="Freeform 3"/>
            <p:cNvSpPr/>
            <p:nvPr/>
          </p:nvSpPr>
          <p:spPr>
            <a:xfrm>
              <a:off x="0" y="0"/>
              <a:ext cx="521080" cy="82356"/>
            </a:xfrm>
            <a:custGeom>
              <a:avLst/>
              <a:gdLst/>
              <a:ahLst/>
              <a:cxnLst/>
              <a:rect l="l" t="t" r="r" b="b"/>
              <a:pathLst>
                <a:path w="521080" h="82356">
                  <a:moveTo>
                    <a:pt x="203200" y="0"/>
                  </a:moveTo>
                  <a:lnTo>
                    <a:pt x="521080" y="0"/>
                  </a:lnTo>
                  <a:lnTo>
                    <a:pt x="317880" y="82356"/>
                  </a:lnTo>
                  <a:lnTo>
                    <a:pt x="0" y="82356"/>
                  </a:lnTo>
                  <a:lnTo>
                    <a:pt x="203200" y="0"/>
                  </a:lnTo>
                  <a:close/>
                </a:path>
              </a:pathLst>
            </a:custGeom>
            <a:solidFill>
              <a:srgbClr val="AFC1D0"/>
            </a:solidFill>
          </p:spPr>
        </p:sp>
        <p:sp>
          <p:nvSpPr>
            <p:cNvPr id="4" name="TextBox 4"/>
            <p:cNvSpPr txBox="1"/>
            <p:nvPr/>
          </p:nvSpPr>
          <p:spPr>
            <a:xfrm>
              <a:off x="101600" y="-66675"/>
              <a:ext cx="317880" cy="149031"/>
            </a:xfrm>
            <a:prstGeom prst="rect">
              <a:avLst/>
            </a:prstGeom>
          </p:spPr>
          <p:txBody>
            <a:bodyPr lIns="50800" tIns="50800" rIns="50800" bIns="50800" rtlCol="0" anchor="ctr"/>
            <a:lstStyle/>
            <a:p>
              <a:pPr algn="ctr">
                <a:lnSpc>
                  <a:spcPts val="3319"/>
                </a:lnSpc>
              </a:pPr>
              <a:endParaRPr/>
            </a:p>
          </p:txBody>
        </p:sp>
      </p:grpSp>
      <p:grpSp>
        <p:nvGrpSpPr>
          <p:cNvPr id="5" name="Group 5"/>
          <p:cNvGrpSpPr/>
          <p:nvPr/>
        </p:nvGrpSpPr>
        <p:grpSpPr>
          <a:xfrm>
            <a:off x="505442" y="4528066"/>
            <a:ext cx="5779327" cy="3380733"/>
            <a:chOff x="0" y="0"/>
            <a:chExt cx="1211386" cy="708624"/>
          </a:xfrm>
        </p:grpSpPr>
        <p:sp>
          <p:nvSpPr>
            <p:cNvPr id="6" name="Freeform 6"/>
            <p:cNvSpPr/>
            <p:nvPr/>
          </p:nvSpPr>
          <p:spPr>
            <a:xfrm>
              <a:off x="0" y="0"/>
              <a:ext cx="1211386" cy="708624"/>
            </a:xfrm>
            <a:custGeom>
              <a:avLst/>
              <a:gdLst/>
              <a:ahLst/>
              <a:cxnLst/>
              <a:rect l="l" t="t" r="r" b="b"/>
              <a:pathLst>
                <a:path w="1211386" h="708624">
                  <a:moveTo>
                    <a:pt x="68319" y="0"/>
                  </a:moveTo>
                  <a:lnTo>
                    <a:pt x="1143067" y="0"/>
                  </a:lnTo>
                  <a:cubicBezTo>
                    <a:pt x="1161186" y="0"/>
                    <a:pt x="1178563" y="7198"/>
                    <a:pt x="1191376" y="20010"/>
                  </a:cubicBezTo>
                  <a:cubicBezTo>
                    <a:pt x="1204188" y="32822"/>
                    <a:pt x="1211386" y="50200"/>
                    <a:pt x="1211386" y="68319"/>
                  </a:cubicBezTo>
                  <a:lnTo>
                    <a:pt x="1211386" y="640305"/>
                  </a:lnTo>
                  <a:cubicBezTo>
                    <a:pt x="1211386" y="658425"/>
                    <a:pt x="1204188" y="675802"/>
                    <a:pt x="1191376" y="688614"/>
                  </a:cubicBezTo>
                  <a:cubicBezTo>
                    <a:pt x="1178563" y="701426"/>
                    <a:pt x="1161186" y="708624"/>
                    <a:pt x="1143067" y="708624"/>
                  </a:cubicBezTo>
                  <a:lnTo>
                    <a:pt x="68319" y="708624"/>
                  </a:lnTo>
                  <a:cubicBezTo>
                    <a:pt x="50200" y="708624"/>
                    <a:pt x="32822" y="701426"/>
                    <a:pt x="20010" y="688614"/>
                  </a:cubicBezTo>
                  <a:cubicBezTo>
                    <a:pt x="7198" y="675802"/>
                    <a:pt x="0" y="658425"/>
                    <a:pt x="0" y="640305"/>
                  </a:cubicBezTo>
                  <a:lnTo>
                    <a:pt x="0" y="68319"/>
                  </a:lnTo>
                  <a:cubicBezTo>
                    <a:pt x="0" y="50200"/>
                    <a:pt x="7198" y="32822"/>
                    <a:pt x="20010" y="20010"/>
                  </a:cubicBezTo>
                  <a:cubicBezTo>
                    <a:pt x="32822" y="7198"/>
                    <a:pt x="50200" y="0"/>
                    <a:pt x="68319" y="0"/>
                  </a:cubicBezTo>
                  <a:close/>
                </a:path>
              </a:pathLst>
            </a:custGeom>
            <a:solidFill>
              <a:srgbClr val="AFC1D0"/>
            </a:solidFill>
          </p:spPr>
        </p:sp>
        <p:sp>
          <p:nvSpPr>
            <p:cNvPr id="7" name="TextBox 7"/>
            <p:cNvSpPr txBox="1"/>
            <p:nvPr/>
          </p:nvSpPr>
          <p:spPr>
            <a:xfrm>
              <a:off x="0" y="-66675"/>
              <a:ext cx="1211386" cy="775299"/>
            </a:xfrm>
            <a:prstGeom prst="rect">
              <a:avLst/>
            </a:prstGeom>
          </p:spPr>
          <p:txBody>
            <a:bodyPr lIns="50800" tIns="50800" rIns="50800" bIns="50800" rtlCol="0" anchor="ctr"/>
            <a:lstStyle/>
            <a:p>
              <a:pPr algn="ctr">
                <a:lnSpc>
                  <a:spcPts val="3319"/>
                </a:lnSpc>
              </a:pPr>
              <a:endParaRPr/>
            </a:p>
          </p:txBody>
        </p:sp>
      </p:grpSp>
      <p:grpSp>
        <p:nvGrpSpPr>
          <p:cNvPr id="8" name="Group 8"/>
          <p:cNvGrpSpPr/>
          <p:nvPr/>
        </p:nvGrpSpPr>
        <p:grpSpPr>
          <a:xfrm>
            <a:off x="-1020273" y="0"/>
            <a:ext cx="5995204" cy="1303133"/>
            <a:chOff x="0" y="0"/>
            <a:chExt cx="2804530" cy="609600"/>
          </a:xfrm>
        </p:grpSpPr>
        <p:sp>
          <p:nvSpPr>
            <p:cNvPr id="9" name="Freeform 9"/>
            <p:cNvSpPr/>
            <p:nvPr/>
          </p:nvSpPr>
          <p:spPr>
            <a:xfrm>
              <a:off x="0" y="0"/>
              <a:ext cx="2804530" cy="609600"/>
            </a:xfrm>
            <a:custGeom>
              <a:avLst/>
              <a:gdLst/>
              <a:ahLst/>
              <a:cxnLst/>
              <a:rect l="l" t="t" r="r" b="b"/>
              <a:pathLst>
                <a:path w="2804530" h="609600">
                  <a:moveTo>
                    <a:pt x="203200" y="0"/>
                  </a:moveTo>
                  <a:lnTo>
                    <a:pt x="2804530" y="0"/>
                  </a:lnTo>
                  <a:lnTo>
                    <a:pt x="2601330" y="609600"/>
                  </a:lnTo>
                  <a:lnTo>
                    <a:pt x="0" y="609600"/>
                  </a:lnTo>
                  <a:lnTo>
                    <a:pt x="203200" y="0"/>
                  </a:lnTo>
                  <a:close/>
                </a:path>
              </a:pathLst>
            </a:custGeom>
            <a:solidFill>
              <a:srgbClr val="1C3F60"/>
            </a:solidFill>
          </p:spPr>
        </p:sp>
        <p:sp>
          <p:nvSpPr>
            <p:cNvPr id="10" name="TextBox 10"/>
            <p:cNvSpPr txBox="1"/>
            <p:nvPr/>
          </p:nvSpPr>
          <p:spPr>
            <a:xfrm>
              <a:off x="101600" y="-66675"/>
              <a:ext cx="2601330" cy="676275"/>
            </a:xfrm>
            <a:prstGeom prst="rect">
              <a:avLst/>
            </a:prstGeom>
          </p:spPr>
          <p:txBody>
            <a:bodyPr lIns="50800" tIns="50800" rIns="50800" bIns="50800" rtlCol="0" anchor="ctr"/>
            <a:lstStyle/>
            <a:p>
              <a:pPr algn="ctr">
                <a:lnSpc>
                  <a:spcPts val="3319"/>
                </a:lnSpc>
              </a:pPr>
              <a:endParaRPr/>
            </a:p>
          </p:txBody>
        </p:sp>
      </p:grpSp>
      <p:grpSp>
        <p:nvGrpSpPr>
          <p:cNvPr id="11" name="Group 11"/>
          <p:cNvGrpSpPr/>
          <p:nvPr/>
        </p:nvGrpSpPr>
        <p:grpSpPr>
          <a:xfrm>
            <a:off x="12375054" y="9448108"/>
            <a:ext cx="6580569" cy="838892"/>
            <a:chOff x="0" y="0"/>
            <a:chExt cx="3770039" cy="480605"/>
          </a:xfrm>
        </p:grpSpPr>
        <p:sp>
          <p:nvSpPr>
            <p:cNvPr id="12" name="Freeform 12"/>
            <p:cNvSpPr/>
            <p:nvPr/>
          </p:nvSpPr>
          <p:spPr>
            <a:xfrm>
              <a:off x="0" y="0"/>
              <a:ext cx="3770038" cy="480605"/>
            </a:xfrm>
            <a:custGeom>
              <a:avLst/>
              <a:gdLst/>
              <a:ahLst/>
              <a:cxnLst/>
              <a:rect l="l" t="t" r="r" b="b"/>
              <a:pathLst>
                <a:path w="3770038" h="480605">
                  <a:moveTo>
                    <a:pt x="203200" y="0"/>
                  </a:moveTo>
                  <a:lnTo>
                    <a:pt x="3770038" y="0"/>
                  </a:lnTo>
                  <a:lnTo>
                    <a:pt x="3566838" y="480605"/>
                  </a:lnTo>
                  <a:lnTo>
                    <a:pt x="0" y="480605"/>
                  </a:lnTo>
                  <a:lnTo>
                    <a:pt x="203200" y="0"/>
                  </a:lnTo>
                  <a:close/>
                </a:path>
              </a:pathLst>
            </a:custGeom>
            <a:solidFill>
              <a:srgbClr val="1C3F60"/>
            </a:solidFill>
          </p:spPr>
        </p:sp>
        <p:sp>
          <p:nvSpPr>
            <p:cNvPr id="13" name="TextBox 13"/>
            <p:cNvSpPr txBox="1"/>
            <p:nvPr/>
          </p:nvSpPr>
          <p:spPr>
            <a:xfrm>
              <a:off x="101600" y="-66675"/>
              <a:ext cx="3566839" cy="547280"/>
            </a:xfrm>
            <a:prstGeom prst="rect">
              <a:avLst/>
            </a:prstGeom>
          </p:spPr>
          <p:txBody>
            <a:bodyPr lIns="50800" tIns="50800" rIns="50800" bIns="50800" rtlCol="0" anchor="ctr"/>
            <a:lstStyle/>
            <a:p>
              <a:pPr algn="ctr">
                <a:lnSpc>
                  <a:spcPts val="3319"/>
                </a:lnSpc>
              </a:pPr>
              <a:endParaRPr/>
            </a:p>
          </p:txBody>
        </p:sp>
      </p:grpSp>
      <p:sp>
        <p:nvSpPr>
          <p:cNvPr id="14" name="Freeform 14"/>
          <p:cNvSpPr/>
          <p:nvPr/>
        </p:nvSpPr>
        <p:spPr>
          <a:xfrm>
            <a:off x="112214" y="9109911"/>
            <a:ext cx="1114846" cy="1111638"/>
          </a:xfrm>
          <a:custGeom>
            <a:avLst/>
            <a:gdLst/>
            <a:ahLst/>
            <a:cxnLst/>
            <a:rect l="l" t="t" r="r" b="b"/>
            <a:pathLst>
              <a:path w="1114846" h="1111638">
                <a:moveTo>
                  <a:pt x="0" y="0"/>
                </a:moveTo>
                <a:lnTo>
                  <a:pt x="1114846" y="0"/>
                </a:lnTo>
                <a:lnTo>
                  <a:pt x="1114846" y="1111638"/>
                </a:lnTo>
                <a:lnTo>
                  <a:pt x="0" y="1111638"/>
                </a:lnTo>
                <a:lnTo>
                  <a:pt x="0" y="0"/>
                </a:lnTo>
                <a:close/>
              </a:path>
            </a:pathLst>
          </a:custGeom>
          <a:blipFill>
            <a:blip r:embed="rId2"/>
            <a:stretch>
              <a:fillRect/>
            </a:stretch>
          </a:blipFill>
        </p:spPr>
      </p:sp>
      <p:sp>
        <p:nvSpPr>
          <p:cNvPr id="15" name="Freeform 15">
            <a:hlinkClick r:id="rId3" tooltip="https://faengselsforbundet.dk"/>
          </p:cNvPr>
          <p:cNvSpPr/>
          <p:nvPr/>
        </p:nvSpPr>
        <p:spPr>
          <a:xfrm>
            <a:off x="1408340" y="9074018"/>
            <a:ext cx="1224474" cy="1236719"/>
          </a:xfrm>
          <a:custGeom>
            <a:avLst/>
            <a:gdLst/>
            <a:ahLst/>
            <a:cxnLst/>
            <a:rect l="l" t="t" r="r" b="b"/>
            <a:pathLst>
              <a:path w="1224474" h="1236719">
                <a:moveTo>
                  <a:pt x="0" y="0"/>
                </a:moveTo>
                <a:lnTo>
                  <a:pt x="1224474" y="0"/>
                </a:lnTo>
                <a:lnTo>
                  <a:pt x="1224474" y="1236719"/>
                </a:lnTo>
                <a:lnTo>
                  <a:pt x="0" y="1236719"/>
                </a:lnTo>
                <a:lnTo>
                  <a:pt x="0" y="0"/>
                </a:lnTo>
                <a:close/>
              </a:path>
            </a:pathLst>
          </a:custGeom>
          <a:blipFill>
            <a:blip r:embed="rId4"/>
            <a:stretch>
              <a:fillRect/>
            </a:stretch>
          </a:blipFill>
        </p:spPr>
      </p:sp>
      <p:sp>
        <p:nvSpPr>
          <p:cNvPr id="16" name="Freeform 16"/>
          <p:cNvSpPr/>
          <p:nvPr/>
        </p:nvSpPr>
        <p:spPr>
          <a:xfrm>
            <a:off x="7999998" y="9193867"/>
            <a:ext cx="1736213" cy="943726"/>
          </a:xfrm>
          <a:custGeom>
            <a:avLst/>
            <a:gdLst/>
            <a:ahLst/>
            <a:cxnLst/>
            <a:rect l="l" t="t" r="r" b="b"/>
            <a:pathLst>
              <a:path w="1736213" h="943726">
                <a:moveTo>
                  <a:pt x="0" y="0"/>
                </a:moveTo>
                <a:lnTo>
                  <a:pt x="1736213" y="0"/>
                </a:lnTo>
                <a:lnTo>
                  <a:pt x="1736213" y="943726"/>
                </a:lnTo>
                <a:lnTo>
                  <a:pt x="0" y="943726"/>
                </a:lnTo>
                <a:lnTo>
                  <a:pt x="0" y="0"/>
                </a:lnTo>
                <a:close/>
              </a:path>
            </a:pathLst>
          </a:custGeom>
          <a:blipFill>
            <a:blip r:embed="rId5"/>
            <a:stretch>
              <a:fillRect/>
            </a:stretch>
          </a:blipFill>
        </p:spPr>
      </p:sp>
      <p:sp>
        <p:nvSpPr>
          <p:cNvPr id="17" name="Freeform 17"/>
          <p:cNvSpPr/>
          <p:nvPr/>
        </p:nvSpPr>
        <p:spPr>
          <a:xfrm>
            <a:off x="2866537" y="9416236"/>
            <a:ext cx="1719389" cy="687755"/>
          </a:xfrm>
          <a:custGeom>
            <a:avLst/>
            <a:gdLst/>
            <a:ahLst/>
            <a:cxnLst/>
            <a:rect l="l" t="t" r="r" b="b"/>
            <a:pathLst>
              <a:path w="1719389" h="687755">
                <a:moveTo>
                  <a:pt x="0" y="0"/>
                </a:moveTo>
                <a:lnTo>
                  <a:pt x="1719388" y="0"/>
                </a:lnTo>
                <a:lnTo>
                  <a:pt x="1719388" y="687755"/>
                </a:lnTo>
                <a:lnTo>
                  <a:pt x="0" y="687755"/>
                </a:lnTo>
                <a:lnTo>
                  <a:pt x="0" y="0"/>
                </a:lnTo>
                <a:close/>
              </a:path>
            </a:pathLst>
          </a:custGeom>
          <a:blipFill>
            <a:blip r:embed="rId6"/>
            <a:stretch>
              <a:fillRect/>
            </a:stretch>
          </a:blipFill>
        </p:spPr>
      </p:sp>
      <p:sp>
        <p:nvSpPr>
          <p:cNvPr id="18" name="Freeform 18"/>
          <p:cNvSpPr/>
          <p:nvPr/>
        </p:nvSpPr>
        <p:spPr>
          <a:xfrm>
            <a:off x="4819649" y="9280764"/>
            <a:ext cx="1696045" cy="823227"/>
          </a:xfrm>
          <a:custGeom>
            <a:avLst/>
            <a:gdLst/>
            <a:ahLst/>
            <a:cxnLst/>
            <a:rect l="l" t="t" r="r" b="b"/>
            <a:pathLst>
              <a:path w="1696045" h="823227">
                <a:moveTo>
                  <a:pt x="0" y="0"/>
                </a:moveTo>
                <a:lnTo>
                  <a:pt x="1696045" y="0"/>
                </a:lnTo>
                <a:lnTo>
                  <a:pt x="1696045" y="823227"/>
                </a:lnTo>
                <a:lnTo>
                  <a:pt x="0" y="823227"/>
                </a:lnTo>
                <a:lnTo>
                  <a:pt x="0" y="0"/>
                </a:lnTo>
                <a:close/>
              </a:path>
            </a:pathLst>
          </a:custGeom>
          <a:blipFill>
            <a:blip r:embed="rId7"/>
            <a:stretch>
              <a:fillRect/>
            </a:stretch>
          </a:blipFill>
        </p:spPr>
      </p:sp>
      <p:sp>
        <p:nvSpPr>
          <p:cNvPr id="19" name="Freeform 19"/>
          <p:cNvSpPr/>
          <p:nvPr/>
        </p:nvSpPr>
        <p:spPr>
          <a:xfrm>
            <a:off x="6828633" y="9161116"/>
            <a:ext cx="1136555" cy="976477"/>
          </a:xfrm>
          <a:custGeom>
            <a:avLst/>
            <a:gdLst/>
            <a:ahLst/>
            <a:cxnLst/>
            <a:rect l="l" t="t" r="r" b="b"/>
            <a:pathLst>
              <a:path w="1136555" h="976477">
                <a:moveTo>
                  <a:pt x="0" y="0"/>
                </a:moveTo>
                <a:lnTo>
                  <a:pt x="1136556" y="0"/>
                </a:lnTo>
                <a:lnTo>
                  <a:pt x="1136556" y="976477"/>
                </a:lnTo>
                <a:lnTo>
                  <a:pt x="0" y="976477"/>
                </a:lnTo>
                <a:lnTo>
                  <a:pt x="0" y="0"/>
                </a:lnTo>
                <a:close/>
              </a:path>
            </a:pathLst>
          </a:custGeom>
          <a:blipFill>
            <a:blip r:embed="rId8"/>
            <a:stretch>
              <a:fillRect/>
            </a:stretch>
          </a:blipFill>
        </p:spPr>
      </p:sp>
      <p:sp>
        <p:nvSpPr>
          <p:cNvPr id="20" name="AutoShape 20"/>
          <p:cNvSpPr/>
          <p:nvPr/>
        </p:nvSpPr>
        <p:spPr>
          <a:xfrm flipV="1">
            <a:off x="9919244" y="9416236"/>
            <a:ext cx="0" cy="857072"/>
          </a:xfrm>
          <a:prstGeom prst="line">
            <a:avLst/>
          </a:prstGeom>
          <a:ln w="28575" cap="flat">
            <a:solidFill>
              <a:srgbClr val="081835"/>
            </a:solidFill>
            <a:prstDash val="solid"/>
            <a:headEnd type="none" w="sm" len="sm"/>
            <a:tailEnd type="none" w="sm" len="sm"/>
          </a:ln>
        </p:spPr>
      </p:sp>
      <p:sp>
        <p:nvSpPr>
          <p:cNvPr id="21" name="Freeform 21"/>
          <p:cNvSpPr/>
          <p:nvPr/>
        </p:nvSpPr>
        <p:spPr>
          <a:xfrm>
            <a:off x="10164950" y="9760113"/>
            <a:ext cx="2210104" cy="467955"/>
          </a:xfrm>
          <a:custGeom>
            <a:avLst/>
            <a:gdLst/>
            <a:ahLst/>
            <a:cxnLst/>
            <a:rect l="l" t="t" r="r" b="b"/>
            <a:pathLst>
              <a:path w="2210104" h="467955">
                <a:moveTo>
                  <a:pt x="0" y="0"/>
                </a:moveTo>
                <a:lnTo>
                  <a:pt x="2210104" y="0"/>
                </a:lnTo>
                <a:lnTo>
                  <a:pt x="2210104" y="467956"/>
                </a:lnTo>
                <a:lnTo>
                  <a:pt x="0" y="467956"/>
                </a:lnTo>
                <a:lnTo>
                  <a:pt x="0" y="0"/>
                </a:lnTo>
                <a:close/>
              </a:path>
            </a:pathLst>
          </a:custGeom>
          <a:blipFill>
            <a:blip r:embed="rId9"/>
            <a:stretch>
              <a:fillRect/>
            </a:stretch>
          </a:blipFill>
        </p:spPr>
      </p:sp>
      <p:sp>
        <p:nvSpPr>
          <p:cNvPr id="22" name="Freeform 22"/>
          <p:cNvSpPr/>
          <p:nvPr/>
        </p:nvSpPr>
        <p:spPr>
          <a:xfrm>
            <a:off x="15171592" y="4460214"/>
            <a:ext cx="2781269" cy="3806635"/>
          </a:xfrm>
          <a:custGeom>
            <a:avLst/>
            <a:gdLst/>
            <a:ahLst/>
            <a:cxnLst/>
            <a:rect l="l" t="t" r="r" b="b"/>
            <a:pathLst>
              <a:path w="2781269" h="3806635">
                <a:moveTo>
                  <a:pt x="0" y="0"/>
                </a:moveTo>
                <a:lnTo>
                  <a:pt x="2781269" y="0"/>
                </a:lnTo>
                <a:lnTo>
                  <a:pt x="2781269" y="3806635"/>
                </a:lnTo>
                <a:lnTo>
                  <a:pt x="0" y="3806635"/>
                </a:lnTo>
                <a:lnTo>
                  <a:pt x="0" y="0"/>
                </a:lnTo>
                <a:close/>
              </a:path>
            </a:pathLst>
          </a:custGeom>
          <a:blipFill>
            <a:blip r:embed="rId10"/>
            <a:stretch>
              <a:fillRect l="-66611" t="-44689" r="-68496" b="-27089"/>
            </a:stretch>
          </a:blipFill>
        </p:spPr>
      </p:sp>
      <p:sp>
        <p:nvSpPr>
          <p:cNvPr id="23" name="Freeform 23"/>
          <p:cNvSpPr/>
          <p:nvPr/>
        </p:nvSpPr>
        <p:spPr>
          <a:xfrm>
            <a:off x="7174013" y="565562"/>
            <a:ext cx="5981873" cy="5652870"/>
          </a:xfrm>
          <a:custGeom>
            <a:avLst/>
            <a:gdLst/>
            <a:ahLst/>
            <a:cxnLst/>
            <a:rect l="l" t="t" r="r" b="b"/>
            <a:pathLst>
              <a:path w="5981873" h="5652870">
                <a:moveTo>
                  <a:pt x="0" y="0"/>
                </a:moveTo>
                <a:lnTo>
                  <a:pt x="5981873" y="0"/>
                </a:lnTo>
                <a:lnTo>
                  <a:pt x="5981873" y="5652871"/>
                </a:lnTo>
                <a:lnTo>
                  <a:pt x="0" y="565287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4" name="TextBox 24"/>
          <p:cNvSpPr txBox="1"/>
          <p:nvPr/>
        </p:nvSpPr>
        <p:spPr>
          <a:xfrm>
            <a:off x="849790" y="4893309"/>
            <a:ext cx="5090631" cy="2740419"/>
          </a:xfrm>
          <a:prstGeom prst="rect">
            <a:avLst/>
          </a:prstGeom>
        </p:spPr>
        <p:txBody>
          <a:bodyPr lIns="0" tIns="0" rIns="0" bIns="0" rtlCol="0" anchor="t">
            <a:spAutoFit/>
          </a:bodyPr>
          <a:lstStyle/>
          <a:p>
            <a:pPr marL="0" lvl="0" indent="0" algn="l">
              <a:lnSpc>
                <a:spcPts val="7287"/>
              </a:lnSpc>
              <a:spcBef>
                <a:spcPct val="0"/>
              </a:spcBef>
            </a:pPr>
            <a:r>
              <a:rPr lang="en-US" sz="4554" b="1" u="none" strike="noStrike">
                <a:solidFill>
                  <a:srgbClr val="365679"/>
                </a:solidFill>
                <a:latin typeface="Helios Extended Bold"/>
                <a:ea typeface="Helios Extended Bold"/>
                <a:cs typeface="Helios Extended Bold"/>
                <a:sym typeface="Helios Extended Bold"/>
              </a:rPr>
              <a:t> Programul danez de mentorat</a:t>
            </a:r>
          </a:p>
        </p:txBody>
      </p:sp>
      <p:sp>
        <p:nvSpPr>
          <p:cNvPr id="25" name="TextBox 25"/>
          <p:cNvSpPr txBox="1"/>
          <p:nvPr/>
        </p:nvSpPr>
        <p:spPr>
          <a:xfrm>
            <a:off x="290387" y="239527"/>
            <a:ext cx="4529262" cy="666211"/>
          </a:xfrm>
          <a:prstGeom prst="rect">
            <a:avLst/>
          </a:prstGeom>
        </p:spPr>
        <p:txBody>
          <a:bodyPr lIns="0" tIns="0" rIns="0" bIns="0" rtlCol="0" anchor="t">
            <a:spAutoFit/>
          </a:bodyPr>
          <a:lstStyle/>
          <a:p>
            <a:pPr algn="l">
              <a:lnSpc>
                <a:spcPts val="5279"/>
              </a:lnSpc>
            </a:pPr>
            <a:r>
              <a:rPr lang="en-US" sz="3771" b="1">
                <a:solidFill>
                  <a:srgbClr val="FFFFFF"/>
                </a:solidFill>
                <a:latin typeface="Helios Extended Bold"/>
                <a:ea typeface="Helios Extended Bold"/>
                <a:cs typeface="Helios Extended Bold"/>
                <a:sym typeface="Helios Extended Bold"/>
              </a:rPr>
              <a:t>Studiu de caz 3 </a:t>
            </a:r>
          </a:p>
        </p:txBody>
      </p:sp>
      <p:sp>
        <p:nvSpPr>
          <p:cNvPr id="26" name="TextBox 26"/>
          <p:cNvSpPr txBox="1"/>
          <p:nvPr/>
        </p:nvSpPr>
        <p:spPr>
          <a:xfrm>
            <a:off x="13377816" y="9613554"/>
            <a:ext cx="4575045" cy="441325"/>
          </a:xfrm>
          <a:prstGeom prst="rect">
            <a:avLst/>
          </a:prstGeom>
        </p:spPr>
        <p:txBody>
          <a:bodyPr lIns="0" tIns="0" rIns="0" bIns="0" rtlCol="0" anchor="t">
            <a:spAutoFit/>
          </a:bodyPr>
          <a:lstStyle/>
          <a:p>
            <a:pPr algn="ctr">
              <a:lnSpc>
                <a:spcPts val="3499"/>
              </a:lnSpc>
            </a:pPr>
            <a:r>
              <a:rPr lang="en-US" sz="2499">
                <a:solidFill>
                  <a:srgbClr val="FFFFFF"/>
                </a:solidFill>
                <a:latin typeface="Helios Extended"/>
                <a:ea typeface="Helios Extended"/>
                <a:cs typeface="Helios Extended"/>
                <a:sym typeface="Helios Extended"/>
              </a:rPr>
              <a:t> https://m4pris-project.eu/</a:t>
            </a:r>
          </a:p>
        </p:txBody>
      </p:sp>
      <p:sp>
        <p:nvSpPr>
          <p:cNvPr id="27" name="TextBox 27"/>
          <p:cNvSpPr txBox="1"/>
          <p:nvPr/>
        </p:nvSpPr>
        <p:spPr>
          <a:xfrm>
            <a:off x="505442" y="2010096"/>
            <a:ext cx="8886421" cy="2716178"/>
          </a:xfrm>
          <a:prstGeom prst="rect">
            <a:avLst/>
          </a:prstGeom>
        </p:spPr>
        <p:txBody>
          <a:bodyPr lIns="0" tIns="0" rIns="0" bIns="0" rtlCol="0" anchor="t">
            <a:spAutoFit/>
          </a:bodyPr>
          <a:lstStyle/>
          <a:p>
            <a:pPr algn="l">
              <a:lnSpc>
                <a:spcPts val="7235"/>
              </a:lnSpc>
            </a:pPr>
            <a:r>
              <a:rPr lang="en-US" sz="5566">
                <a:solidFill>
                  <a:srgbClr val="365679"/>
                </a:solidFill>
                <a:latin typeface="League Spartan"/>
                <a:ea typeface="League Spartan"/>
                <a:cs typeface="League Spartan"/>
                <a:sym typeface="League Spartan"/>
              </a:rPr>
              <a:t>Programul danez de mentorat în penitenciare</a:t>
            </a:r>
          </a:p>
          <a:p>
            <a:pPr algn="l">
              <a:lnSpc>
                <a:spcPts val="7235"/>
              </a:lnSpc>
            </a:pPr>
            <a:endParaRPr lang="en-US" sz="5566">
              <a:solidFill>
                <a:srgbClr val="365679"/>
              </a:solidFill>
              <a:latin typeface="League Spartan"/>
              <a:ea typeface="League Spartan"/>
              <a:cs typeface="League Spartan"/>
              <a:sym typeface="League Spartan"/>
            </a:endParaRPr>
          </a:p>
        </p:txBody>
      </p:sp>
      <p:sp>
        <p:nvSpPr>
          <p:cNvPr id="28" name="TextBox 28"/>
          <p:cNvSpPr txBox="1"/>
          <p:nvPr/>
        </p:nvSpPr>
        <p:spPr>
          <a:xfrm>
            <a:off x="6515694" y="6452264"/>
            <a:ext cx="8336088" cy="1641105"/>
          </a:xfrm>
          <a:prstGeom prst="rect">
            <a:avLst/>
          </a:prstGeom>
        </p:spPr>
        <p:txBody>
          <a:bodyPr lIns="0" tIns="0" rIns="0" bIns="0" rtlCol="0" anchor="t">
            <a:spAutoFit/>
          </a:bodyPr>
          <a:lstStyle/>
          <a:p>
            <a:pPr marL="0" lvl="0" indent="0" algn="l">
              <a:lnSpc>
                <a:spcPts val="6537"/>
              </a:lnSpc>
              <a:spcBef>
                <a:spcPct val="0"/>
              </a:spcBef>
            </a:pPr>
            <a:r>
              <a:rPr lang="en-US" sz="5029" b="1" u="none" strike="noStrike">
                <a:solidFill>
                  <a:srgbClr val="0B1320"/>
                </a:solidFill>
                <a:latin typeface="League Spartan"/>
                <a:ea typeface="League Spartan"/>
                <a:cs typeface="League Spartan"/>
                <a:sym typeface="League Spartan"/>
              </a:rPr>
              <a:t>Standardizarea formării pentru noii ofițeri de penitenciar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F6FA"/>
        </a:solidFill>
        <a:effectLst/>
      </p:bgPr>
    </p:bg>
    <p:spTree>
      <p:nvGrpSpPr>
        <p:cNvPr id="1" name=""/>
        <p:cNvGrpSpPr/>
        <p:nvPr/>
      </p:nvGrpSpPr>
      <p:grpSpPr>
        <a:xfrm>
          <a:off x="0" y="0"/>
          <a:ext cx="0" cy="0"/>
          <a:chOff x="0" y="0"/>
          <a:chExt cx="0" cy="0"/>
        </a:xfrm>
      </p:grpSpPr>
      <p:sp>
        <p:nvSpPr>
          <p:cNvPr id="2" name="TextBox 2"/>
          <p:cNvSpPr txBox="1"/>
          <p:nvPr/>
        </p:nvSpPr>
        <p:spPr>
          <a:xfrm>
            <a:off x="1028700" y="1468372"/>
            <a:ext cx="9085607" cy="3883025"/>
          </a:xfrm>
          <a:prstGeom prst="rect">
            <a:avLst/>
          </a:prstGeom>
        </p:spPr>
        <p:txBody>
          <a:bodyPr lIns="0" tIns="0" rIns="0" bIns="0" rtlCol="0" anchor="t">
            <a:spAutoFit/>
          </a:bodyPr>
          <a:lstStyle/>
          <a:p>
            <a:pPr marL="431799" lvl="1" indent="-215899" algn="l">
              <a:lnSpc>
                <a:spcPts val="2799"/>
              </a:lnSpc>
              <a:buFont typeface="Arial"/>
              <a:buChar char="•"/>
            </a:pPr>
            <a:r>
              <a:rPr lang="en-US" sz="1999" spc="229">
                <a:solidFill>
                  <a:srgbClr val="365679"/>
                </a:solidFill>
                <a:latin typeface="Poppins"/>
                <a:ea typeface="Poppins"/>
                <a:cs typeface="Poppins"/>
                <a:sym typeface="Poppins"/>
              </a:rPr>
              <a:t>Definiți rolul și responsabilitățile unui coordonator mentor în cadrul unui penitenciar. </a:t>
            </a:r>
          </a:p>
          <a:p>
            <a:pPr marL="431799" lvl="1" indent="-215899" algn="l">
              <a:lnSpc>
                <a:spcPts val="2799"/>
              </a:lnSpc>
              <a:buFont typeface="Arial"/>
              <a:buChar char="•"/>
            </a:pPr>
            <a:r>
              <a:rPr lang="en-US" sz="1999" spc="229">
                <a:solidFill>
                  <a:srgbClr val="365679"/>
                </a:solidFill>
                <a:latin typeface="Poppins"/>
                <a:ea typeface="Poppins"/>
                <a:cs typeface="Poppins"/>
                <a:sym typeface="Poppins"/>
              </a:rPr>
              <a:t>Identificați calificările și abilitățile cheie necesare pentru o coordonare eficientă a mentorilor. </a:t>
            </a:r>
          </a:p>
          <a:p>
            <a:pPr marL="431799" lvl="1" indent="-215899" algn="l">
              <a:lnSpc>
                <a:spcPts val="2799"/>
              </a:lnSpc>
              <a:buFont typeface="Arial"/>
              <a:buChar char="•"/>
            </a:pPr>
            <a:r>
              <a:rPr lang="en-US" sz="1999" spc="229">
                <a:solidFill>
                  <a:srgbClr val="365679"/>
                </a:solidFill>
                <a:latin typeface="Poppins"/>
                <a:ea typeface="Poppins"/>
                <a:cs typeface="Poppins"/>
                <a:sym typeface="Poppins"/>
              </a:rPr>
              <a:t>Explicați importanța relațiilor de sprijin în programele de mentorat. </a:t>
            </a:r>
          </a:p>
          <a:p>
            <a:pPr marL="431799" lvl="1" indent="-215899" algn="l">
              <a:lnSpc>
                <a:spcPts val="2799"/>
              </a:lnSpc>
              <a:buFont typeface="Arial"/>
              <a:buChar char="•"/>
            </a:pPr>
            <a:r>
              <a:rPr lang="en-US" sz="1999" spc="229">
                <a:solidFill>
                  <a:srgbClr val="365679"/>
                </a:solidFill>
                <a:latin typeface="Poppins"/>
                <a:ea typeface="Poppins"/>
                <a:cs typeface="Poppins"/>
                <a:sym typeface="Poppins"/>
              </a:rPr>
              <a:t>Descrieți strategii pentru îmbunătățirea dezvoltării profesionale și reducerea epuizării în rândul personalului penitenciar. </a:t>
            </a:r>
          </a:p>
          <a:p>
            <a:pPr marL="431799" lvl="1" indent="-215899" algn="l">
              <a:lnSpc>
                <a:spcPts val="2799"/>
              </a:lnSpc>
              <a:buFont typeface="Arial"/>
              <a:buChar char="•"/>
            </a:pPr>
            <a:r>
              <a:rPr lang="en-US" sz="1999" spc="229">
                <a:solidFill>
                  <a:srgbClr val="365679"/>
                </a:solidFill>
                <a:latin typeface="Poppins"/>
                <a:ea typeface="Poppins"/>
                <a:cs typeface="Poppins"/>
                <a:sym typeface="Poppins"/>
              </a:rPr>
              <a:t>Prezentați metode de monitorizare și evaluare a programelor de mentorat. </a:t>
            </a:r>
          </a:p>
          <a:p>
            <a:pPr algn="l">
              <a:lnSpc>
                <a:spcPts val="2799"/>
              </a:lnSpc>
            </a:pPr>
            <a:endParaRPr lang="en-US" sz="1999" spc="229">
              <a:solidFill>
                <a:srgbClr val="365679"/>
              </a:solidFill>
              <a:latin typeface="Poppins"/>
              <a:ea typeface="Poppins"/>
              <a:cs typeface="Poppins"/>
              <a:sym typeface="Poppins"/>
            </a:endParaRPr>
          </a:p>
        </p:txBody>
      </p:sp>
      <p:sp>
        <p:nvSpPr>
          <p:cNvPr id="3" name="Freeform 3"/>
          <p:cNvSpPr/>
          <p:nvPr/>
        </p:nvSpPr>
        <p:spPr>
          <a:xfrm rot="5400000">
            <a:off x="-964304" y="837814"/>
            <a:ext cx="3326310" cy="1650681"/>
          </a:xfrm>
          <a:custGeom>
            <a:avLst/>
            <a:gdLst/>
            <a:ahLst/>
            <a:cxnLst/>
            <a:rect l="l" t="t" r="r" b="b"/>
            <a:pathLst>
              <a:path w="3326310" h="1650681">
                <a:moveTo>
                  <a:pt x="0" y="0"/>
                </a:moveTo>
                <a:lnTo>
                  <a:pt x="3326310" y="0"/>
                </a:lnTo>
                <a:lnTo>
                  <a:pt x="3326310" y="1650682"/>
                </a:lnTo>
                <a:lnTo>
                  <a:pt x="0" y="16506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84949" y="8624917"/>
            <a:ext cx="1331502" cy="1448836"/>
          </a:xfrm>
          <a:custGeom>
            <a:avLst/>
            <a:gdLst/>
            <a:ahLst/>
            <a:cxnLst/>
            <a:rect l="l" t="t" r="r" b="b"/>
            <a:pathLst>
              <a:path w="1331502" h="1448836">
                <a:moveTo>
                  <a:pt x="0" y="0"/>
                </a:moveTo>
                <a:lnTo>
                  <a:pt x="1331503" y="0"/>
                </a:lnTo>
                <a:lnTo>
                  <a:pt x="1331503" y="1448836"/>
                </a:lnTo>
                <a:lnTo>
                  <a:pt x="0" y="1448836"/>
                </a:lnTo>
                <a:lnTo>
                  <a:pt x="0" y="0"/>
                </a:lnTo>
                <a:close/>
              </a:path>
            </a:pathLst>
          </a:custGeom>
          <a:blipFill>
            <a:blip r:embed="rId4"/>
            <a:stretch>
              <a:fillRect l="-66611" t="-56211" r="-68496" b="-59856"/>
            </a:stretch>
          </a:blipFill>
        </p:spPr>
      </p:sp>
      <p:sp>
        <p:nvSpPr>
          <p:cNvPr id="5" name="Freeform 5"/>
          <p:cNvSpPr/>
          <p:nvPr/>
        </p:nvSpPr>
        <p:spPr>
          <a:xfrm>
            <a:off x="15228300" y="8581264"/>
            <a:ext cx="1635613" cy="1630906"/>
          </a:xfrm>
          <a:custGeom>
            <a:avLst/>
            <a:gdLst/>
            <a:ahLst/>
            <a:cxnLst/>
            <a:rect l="l" t="t" r="r" b="b"/>
            <a:pathLst>
              <a:path w="1635613" h="1630906">
                <a:moveTo>
                  <a:pt x="0" y="0"/>
                </a:moveTo>
                <a:lnTo>
                  <a:pt x="1635613" y="0"/>
                </a:lnTo>
                <a:lnTo>
                  <a:pt x="1635613" y="1630906"/>
                </a:lnTo>
                <a:lnTo>
                  <a:pt x="0" y="1630906"/>
                </a:lnTo>
                <a:lnTo>
                  <a:pt x="0" y="0"/>
                </a:lnTo>
                <a:close/>
              </a:path>
            </a:pathLst>
          </a:custGeom>
          <a:blipFill>
            <a:blip r:embed="rId5"/>
            <a:stretch>
              <a:fillRect/>
            </a:stretch>
          </a:blipFill>
        </p:spPr>
      </p:sp>
      <p:sp>
        <p:nvSpPr>
          <p:cNvPr id="6" name="Freeform 6"/>
          <p:cNvSpPr/>
          <p:nvPr/>
        </p:nvSpPr>
        <p:spPr>
          <a:xfrm>
            <a:off x="7649312" y="9258300"/>
            <a:ext cx="3242488" cy="686547"/>
          </a:xfrm>
          <a:custGeom>
            <a:avLst/>
            <a:gdLst/>
            <a:ahLst/>
            <a:cxnLst/>
            <a:rect l="l" t="t" r="r" b="b"/>
            <a:pathLst>
              <a:path w="3242488" h="686547">
                <a:moveTo>
                  <a:pt x="0" y="0"/>
                </a:moveTo>
                <a:lnTo>
                  <a:pt x="3242488" y="0"/>
                </a:lnTo>
                <a:lnTo>
                  <a:pt x="3242488" y="686547"/>
                </a:lnTo>
                <a:lnTo>
                  <a:pt x="0" y="686547"/>
                </a:lnTo>
                <a:lnTo>
                  <a:pt x="0" y="0"/>
                </a:lnTo>
                <a:close/>
              </a:path>
            </a:pathLst>
          </a:custGeom>
          <a:blipFill>
            <a:blip r:embed="rId6"/>
            <a:stretch>
              <a:fillRect/>
            </a:stretch>
          </a:blipFill>
        </p:spPr>
      </p:sp>
      <p:sp>
        <p:nvSpPr>
          <p:cNvPr id="7" name="Freeform 7"/>
          <p:cNvSpPr/>
          <p:nvPr/>
        </p:nvSpPr>
        <p:spPr>
          <a:xfrm rot="5400000" flipV="1">
            <a:off x="15701718" y="7235312"/>
            <a:ext cx="3979093" cy="1974625"/>
          </a:xfrm>
          <a:custGeom>
            <a:avLst/>
            <a:gdLst/>
            <a:ahLst/>
            <a:cxnLst/>
            <a:rect l="l" t="t" r="r" b="b"/>
            <a:pathLst>
              <a:path w="3979093" h="1974625">
                <a:moveTo>
                  <a:pt x="0" y="1974624"/>
                </a:moveTo>
                <a:lnTo>
                  <a:pt x="3979093" y="1974624"/>
                </a:lnTo>
                <a:lnTo>
                  <a:pt x="3979093" y="0"/>
                </a:lnTo>
                <a:lnTo>
                  <a:pt x="0" y="0"/>
                </a:lnTo>
                <a:lnTo>
                  <a:pt x="0" y="1974624"/>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rot="5400000" flipH="1" flipV="1">
            <a:off x="15701718" y="3256219"/>
            <a:ext cx="3979093" cy="1974625"/>
          </a:xfrm>
          <a:custGeom>
            <a:avLst/>
            <a:gdLst/>
            <a:ahLst/>
            <a:cxnLst/>
            <a:rect l="l" t="t" r="r" b="b"/>
            <a:pathLst>
              <a:path w="3979093" h="1974625">
                <a:moveTo>
                  <a:pt x="3979093" y="1974625"/>
                </a:moveTo>
                <a:lnTo>
                  <a:pt x="0" y="1974625"/>
                </a:lnTo>
                <a:lnTo>
                  <a:pt x="0" y="0"/>
                </a:lnTo>
                <a:lnTo>
                  <a:pt x="3979093" y="0"/>
                </a:lnTo>
                <a:lnTo>
                  <a:pt x="3979093" y="1974625"/>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TextBox 9"/>
          <p:cNvSpPr txBox="1"/>
          <p:nvPr/>
        </p:nvSpPr>
        <p:spPr>
          <a:xfrm>
            <a:off x="1516452" y="-20608"/>
            <a:ext cx="5520150" cy="2124075"/>
          </a:xfrm>
          <a:prstGeom prst="rect">
            <a:avLst/>
          </a:prstGeom>
        </p:spPr>
        <p:txBody>
          <a:bodyPr lIns="0" tIns="0" rIns="0" bIns="0" rtlCol="0" anchor="t">
            <a:spAutoFit/>
          </a:bodyPr>
          <a:lstStyle/>
          <a:p>
            <a:pPr algn="ctr">
              <a:lnSpc>
                <a:spcPts val="4200"/>
              </a:lnSpc>
            </a:pPr>
            <a:r>
              <a:rPr lang="en-US" sz="3000" spc="150">
                <a:solidFill>
                  <a:srgbClr val="0B1320"/>
                </a:solidFill>
                <a:latin typeface="League Spartan"/>
                <a:ea typeface="League Spartan"/>
                <a:cs typeface="League Spartan"/>
                <a:sym typeface="League Spartan"/>
              </a:rPr>
              <a:t>ÎNVĂȚARE </a:t>
            </a:r>
          </a:p>
          <a:p>
            <a:pPr algn="ctr">
              <a:lnSpc>
                <a:spcPts val="4200"/>
              </a:lnSpc>
            </a:pPr>
            <a:r>
              <a:rPr lang="en-US" sz="3000" spc="150">
                <a:solidFill>
                  <a:srgbClr val="0B1320"/>
                </a:solidFill>
                <a:latin typeface="League Spartan"/>
                <a:ea typeface="League Spartan"/>
                <a:cs typeface="League Spartan"/>
                <a:sym typeface="League Spartan"/>
              </a:rPr>
              <a:t>REZULTATELE MODULULUI</a:t>
            </a:r>
          </a:p>
          <a:p>
            <a:pPr algn="ctr">
              <a:lnSpc>
                <a:spcPts val="4200"/>
              </a:lnSpc>
            </a:pPr>
            <a:endParaRPr lang="en-US" sz="3000" spc="150">
              <a:solidFill>
                <a:srgbClr val="0B1320"/>
              </a:solidFill>
              <a:latin typeface="League Spartan"/>
              <a:ea typeface="League Spartan"/>
              <a:cs typeface="League Spartan"/>
              <a:sym typeface="League Spartan"/>
            </a:endParaRPr>
          </a:p>
        </p:txBody>
      </p:sp>
      <p:sp>
        <p:nvSpPr>
          <p:cNvPr id="10" name="TextBox 10"/>
          <p:cNvSpPr txBox="1"/>
          <p:nvPr/>
        </p:nvSpPr>
        <p:spPr>
          <a:xfrm>
            <a:off x="11340291" y="156647"/>
            <a:ext cx="3439716" cy="1057275"/>
          </a:xfrm>
          <a:prstGeom prst="rect">
            <a:avLst/>
          </a:prstGeom>
        </p:spPr>
        <p:txBody>
          <a:bodyPr lIns="0" tIns="0" rIns="0" bIns="0" rtlCol="0" anchor="t">
            <a:spAutoFit/>
          </a:bodyPr>
          <a:lstStyle/>
          <a:p>
            <a:pPr marL="0" lvl="0" indent="0" algn="ctr">
              <a:lnSpc>
                <a:spcPts val="4200"/>
              </a:lnSpc>
              <a:spcBef>
                <a:spcPct val="0"/>
              </a:spcBef>
            </a:pPr>
            <a:r>
              <a:rPr lang="en-US" sz="3000" b="1" u="none" strike="noStrike" spc="150">
                <a:solidFill>
                  <a:srgbClr val="0B1320"/>
                </a:solidFill>
                <a:latin typeface="League Spartan"/>
                <a:ea typeface="League Spartan"/>
                <a:cs typeface="League Spartan"/>
                <a:sym typeface="League Spartan"/>
              </a:rPr>
              <a:t>OBIECTIVELE </a:t>
            </a:r>
          </a:p>
          <a:p>
            <a:pPr marL="0" lvl="0" indent="0" algn="ctr">
              <a:lnSpc>
                <a:spcPts val="4200"/>
              </a:lnSpc>
              <a:spcBef>
                <a:spcPct val="0"/>
              </a:spcBef>
            </a:pPr>
            <a:r>
              <a:rPr lang="en-US" sz="3000" b="1" u="none" strike="noStrike" spc="150">
                <a:solidFill>
                  <a:srgbClr val="0B1320"/>
                </a:solidFill>
                <a:latin typeface="League Spartan"/>
                <a:ea typeface="League Spartan"/>
                <a:cs typeface="League Spartan"/>
                <a:sym typeface="League Spartan"/>
              </a:rPr>
              <a:t>MODULULUI</a:t>
            </a:r>
          </a:p>
        </p:txBody>
      </p:sp>
      <p:sp>
        <p:nvSpPr>
          <p:cNvPr id="11" name="TextBox 11"/>
          <p:cNvSpPr txBox="1"/>
          <p:nvPr/>
        </p:nvSpPr>
        <p:spPr>
          <a:xfrm>
            <a:off x="10096448" y="1710412"/>
            <a:ext cx="7292187" cy="4649927"/>
          </a:xfrm>
          <a:prstGeom prst="rect">
            <a:avLst/>
          </a:prstGeom>
        </p:spPr>
        <p:txBody>
          <a:bodyPr wrap="square" lIns="0" tIns="0" rIns="0" bIns="0" rtlCol="0" anchor="t">
            <a:spAutoFit/>
          </a:bodyPr>
          <a:lstStyle/>
          <a:p>
            <a:pPr marL="431799" lvl="1" indent="-215899" algn="l">
              <a:lnSpc>
                <a:spcPts val="2799"/>
              </a:lnSpc>
              <a:buFont typeface="Arial"/>
              <a:buChar char="•"/>
            </a:pPr>
            <a:r>
              <a:rPr lang="en-US" sz="1999" spc="229">
                <a:solidFill>
                  <a:srgbClr val="365679"/>
                </a:solidFill>
                <a:latin typeface="Poppins"/>
                <a:ea typeface="Poppins"/>
                <a:cs typeface="Poppins"/>
                <a:sym typeface="Poppins"/>
              </a:rPr>
              <a:t>Prezentarea definiției și a domeniului de aplicare al rolului coordonatorului de mentorat. </a:t>
            </a:r>
          </a:p>
          <a:p>
            <a:pPr marL="431799" lvl="1" indent="-215899" algn="l">
              <a:lnSpc>
                <a:spcPts val="2799"/>
              </a:lnSpc>
              <a:buFont typeface="Arial"/>
              <a:buChar char="•"/>
            </a:pPr>
            <a:r>
              <a:rPr lang="en-US" sz="1999" spc="229">
                <a:solidFill>
                  <a:srgbClr val="365679"/>
                </a:solidFill>
                <a:latin typeface="Poppins"/>
                <a:ea typeface="Poppins"/>
                <a:cs typeface="Poppins"/>
                <a:sym typeface="Poppins"/>
              </a:rPr>
              <a:t>Evidențiați responsabilitățile și sarcinile implicate în coordonarea eficientă a mentorilor. </a:t>
            </a:r>
          </a:p>
          <a:p>
            <a:pPr marL="431799" lvl="1" indent="-215899" algn="l">
              <a:lnSpc>
                <a:spcPts val="2799"/>
              </a:lnSpc>
              <a:buFont typeface="Arial"/>
              <a:buChar char="•"/>
            </a:pPr>
            <a:r>
              <a:rPr lang="en-US" sz="1999" spc="229">
                <a:solidFill>
                  <a:srgbClr val="365679"/>
                </a:solidFill>
                <a:latin typeface="Poppins"/>
                <a:ea typeface="Poppins"/>
                <a:cs typeface="Poppins"/>
                <a:sym typeface="Poppins"/>
              </a:rPr>
              <a:t>Recunoașterea calificărilor și abilităților esențiale necesare coordonatorilor de mentori. </a:t>
            </a:r>
          </a:p>
          <a:p>
            <a:pPr marL="431799" lvl="1" indent="-215899" algn="l">
              <a:lnSpc>
                <a:spcPts val="2799"/>
              </a:lnSpc>
              <a:buFont typeface="Arial"/>
              <a:buChar char="•"/>
            </a:pPr>
            <a:r>
              <a:rPr lang="en-US" sz="1999" spc="229">
                <a:solidFill>
                  <a:srgbClr val="365679"/>
                </a:solidFill>
                <a:latin typeface="Poppins"/>
                <a:ea typeface="Poppins"/>
                <a:cs typeface="Poppins"/>
                <a:sym typeface="Poppins"/>
              </a:rPr>
              <a:t>Promovarea importanței mentoratului în îmbunătățirea bunăstării personalului și a dezvoltării profesionale. </a:t>
            </a:r>
          </a:p>
          <a:p>
            <a:pPr marL="431799" lvl="1" indent="-215899" algn="l">
              <a:lnSpc>
                <a:spcPts val="2799"/>
              </a:lnSpc>
              <a:buFont typeface="Arial"/>
              <a:buChar char="•"/>
            </a:pPr>
            <a:r>
              <a:rPr lang="en-US" sz="1999" spc="229">
                <a:solidFill>
                  <a:srgbClr val="365679"/>
                </a:solidFill>
                <a:latin typeface="Poppins"/>
                <a:ea typeface="Poppins"/>
                <a:cs typeface="Poppins"/>
                <a:sym typeface="Poppins"/>
              </a:rPr>
              <a:t>Demonstrați strategii pentru potrivirea eficientă a mentorului cu mentoratul și pentru sprijinul continuu. </a:t>
            </a:r>
          </a:p>
          <a:p>
            <a:pPr algn="l">
              <a:lnSpc>
                <a:spcPts val="2799"/>
              </a:lnSpc>
              <a:spcBef>
                <a:spcPct val="0"/>
              </a:spcBef>
            </a:pPr>
            <a:endParaRPr lang="en-US" sz="1999" spc="229">
              <a:solidFill>
                <a:srgbClr val="365679"/>
              </a:solidFill>
              <a:latin typeface="Poppins"/>
              <a:ea typeface="Poppins"/>
              <a:cs typeface="Poppins"/>
              <a:sym typeface="Poppins"/>
            </a:endParaRPr>
          </a:p>
        </p:txBody>
      </p:sp>
      <p:sp>
        <p:nvSpPr>
          <p:cNvPr id="12" name="TextBox 12"/>
          <p:cNvSpPr txBox="1"/>
          <p:nvPr/>
        </p:nvSpPr>
        <p:spPr>
          <a:xfrm>
            <a:off x="-611687" y="5449372"/>
            <a:ext cx="8959051" cy="523875"/>
          </a:xfrm>
          <a:prstGeom prst="rect">
            <a:avLst/>
          </a:prstGeom>
        </p:spPr>
        <p:txBody>
          <a:bodyPr lIns="0" tIns="0" rIns="0" bIns="0" rtlCol="0" anchor="t">
            <a:spAutoFit/>
          </a:bodyPr>
          <a:lstStyle/>
          <a:p>
            <a:pPr marL="0" lvl="0" indent="0" algn="ctr">
              <a:lnSpc>
                <a:spcPts val="4200"/>
              </a:lnSpc>
              <a:spcBef>
                <a:spcPct val="0"/>
              </a:spcBef>
            </a:pPr>
            <a:r>
              <a:rPr lang="en-US" sz="3000" b="1" u="none" strike="noStrike" spc="150">
                <a:solidFill>
                  <a:srgbClr val="0B1320"/>
                </a:solidFill>
                <a:latin typeface="League Spartan"/>
                <a:ea typeface="League Spartan"/>
                <a:cs typeface="League Spartan"/>
                <a:sym typeface="League Spartan"/>
              </a:rPr>
              <a:t>OBIECTIVELE MODULULUI </a:t>
            </a:r>
          </a:p>
        </p:txBody>
      </p:sp>
      <p:sp>
        <p:nvSpPr>
          <p:cNvPr id="13" name="TextBox 13"/>
          <p:cNvSpPr txBox="1"/>
          <p:nvPr/>
        </p:nvSpPr>
        <p:spPr>
          <a:xfrm>
            <a:off x="609182" y="6087547"/>
            <a:ext cx="16094770" cy="1768475"/>
          </a:xfrm>
          <a:prstGeom prst="rect">
            <a:avLst/>
          </a:prstGeom>
        </p:spPr>
        <p:txBody>
          <a:bodyPr lIns="0" tIns="0" rIns="0" bIns="0" rtlCol="0" anchor="t">
            <a:spAutoFit/>
          </a:bodyPr>
          <a:lstStyle/>
          <a:p>
            <a:pPr marL="431799" lvl="1" indent="-215899" algn="l">
              <a:lnSpc>
                <a:spcPts val="2799"/>
              </a:lnSpc>
              <a:spcBef>
                <a:spcPct val="0"/>
              </a:spcBef>
              <a:buFont typeface="Arial"/>
              <a:buChar char="•"/>
            </a:pPr>
            <a:r>
              <a:rPr lang="en-US" sz="1999" u="none" strike="noStrike" spc="229">
                <a:solidFill>
                  <a:srgbClr val="365679"/>
                </a:solidFill>
                <a:latin typeface="Poppins"/>
                <a:ea typeface="Poppins"/>
                <a:cs typeface="Poppins"/>
                <a:sym typeface="Poppins"/>
              </a:rPr>
              <a:t>Prezentați definiția și sfera de aplicare a rolului coordonatorului mentorilor. </a:t>
            </a:r>
          </a:p>
          <a:p>
            <a:pPr marL="431799" lvl="1" indent="-215899" algn="l">
              <a:lnSpc>
                <a:spcPts val="2799"/>
              </a:lnSpc>
              <a:spcBef>
                <a:spcPct val="0"/>
              </a:spcBef>
              <a:buFont typeface="Arial"/>
              <a:buChar char="•"/>
            </a:pPr>
            <a:r>
              <a:rPr lang="en-US" sz="1999" u="none" strike="noStrike" spc="229">
                <a:solidFill>
                  <a:srgbClr val="365679"/>
                </a:solidFill>
                <a:latin typeface="Poppins"/>
                <a:ea typeface="Poppins"/>
                <a:cs typeface="Poppins"/>
                <a:sym typeface="Poppins"/>
              </a:rPr>
              <a:t>Evidențiați responsabilitățile și sarcinile implicate în coordonarea eficientă a mentorilor. </a:t>
            </a:r>
          </a:p>
          <a:p>
            <a:pPr marL="431799" lvl="1" indent="-215899" algn="l">
              <a:lnSpc>
                <a:spcPts val="2799"/>
              </a:lnSpc>
              <a:spcBef>
                <a:spcPct val="0"/>
              </a:spcBef>
              <a:buFont typeface="Arial"/>
              <a:buChar char="•"/>
            </a:pPr>
            <a:r>
              <a:rPr lang="en-US" sz="1999" u="none" strike="noStrike" spc="229">
                <a:solidFill>
                  <a:srgbClr val="365679"/>
                </a:solidFill>
                <a:latin typeface="Poppins"/>
                <a:ea typeface="Poppins"/>
                <a:cs typeface="Poppins"/>
                <a:sym typeface="Poppins"/>
              </a:rPr>
              <a:t>Recunoaște calificările și abilitățile esențiale necesare coordonatorilor de mentori. </a:t>
            </a:r>
          </a:p>
          <a:p>
            <a:pPr marL="431799" lvl="1" indent="-215899" algn="l">
              <a:lnSpc>
                <a:spcPts val="2799"/>
              </a:lnSpc>
              <a:spcBef>
                <a:spcPct val="0"/>
              </a:spcBef>
              <a:buFont typeface="Arial"/>
              <a:buChar char="•"/>
            </a:pPr>
            <a:r>
              <a:rPr lang="en-US" sz="1999" u="none" strike="noStrike" spc="229">
                <a:solidFill>
                  <a:srgbClr val="365679"/>
                </a:solidFill>
                <a:latin typeface="Poppins"/>
                <a:ea typeface="Poppins"/>
                <a:cs typeface="Poppins"/>
                <a:sym typeface="Poppins"/>
              </a:rPr>
              <a:t>Promovarea importanței mentoratului în îmbunătățirea bunăstării personalului și a dezvoltării profesionale. </a:t>
            </a:r>
          </a:p>
          <a:p>
            <a:pPr marL="431799" lvl="1" indent="-215899" algn="l">
              <a:lnSpc>
                <a:spcPts val="2799"/>
              </a:lnSpc>
              <a:spcBef>
                <a:spcPct val="0"/>
              </a:spcBef>
              <a:buFont typeface="Arial"/>
              <a:buChar char="•"/>
            </a:pPr>
            <a:r>
              <a:rPr lang="en-US" sz="1999" u="none" strike="noStrike" spc="229">
                <a:solidFill>
                  <a:srgbClr val="365679"/>
                </a:solidFill>
                <a:latin typeface="Poppins"/>
                <a:ea typeface="Poppins"/>
                <a:cs typeface="Poppins"/>
                <a:sym typeface="Poppins"/>
              </a:rPr>
              <a:t>Demonstrarea strategiilor pentru potrivirea eficientă a mentorului cu mentoratul și sprijinul continuu.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365679"/>
        </a:solidFill>
        <a:effectLst/>
      </p:bgPr>
    </p:bg>
    <p:spTree>
      <p:nvGrpSpPr>
        <p:cNvPr id="1" name=""/>
        <p:cNvGrpSpPr/>
        <p:nvPr/>
      </p:nvGrpSpPr>
      <p:grpSpPr>
        <a:xfrm>
          <a:off x="0" y="0"/>
          <a:ext cx="0" cy="0"/>
          <a:chOff x="0" y="0"/>
          <a:chExt cx="0" cy="0"/>
        </a:xfrm>
      </p:grpSpPr>
      <p:grpSp>
        <p:nvGrpSpPr>
          <p:cNvPr id="2" name="Group 2"/>
          <p:cNvGrpSpPr/>
          <p:nvPr/>
        </p:nvGrpSpPr>
        <p:grpSpPr>
          <a:xfrm>
            <a:off x="3357534" y="8711147"/>
            <a:ext cx="10883265" cy="1720081"/>
            <a:chOff x="0" y="0"/>
            <a:chExt cx="521080" cy="82356"/>
          </a:xfrm>
        </p:grpSpPr>
        <p:sp>
          <p:nvSpPr>
            <p:cNvPr id="3" name="Freeform 3"/>
            <p:cNvSpPr/>
            <p:nvPr/>
          </p:nvSpPr>
          <p:spPr>
            <a:xfrm>
              <a:off x="0" y="0"/>
              <a:ext cx="521080" cy="82356"/>
            </a:xfrm>
            <a:custGeom>
              <a:avLst/>
              <a:gdLst/>
              <a:ahLst/>
              <a:cxnLst/>
              <a:rect l="l" t="t" r="r" b="b"/>
              <a:pathLst>
                <a:path w="521080" h="82356">
                  <a:moveTo>
                    <a:pt x="203200" y="0"/>
                  </a:moveTo>
                  <a:lnTo>
                    <a:pt x="521080" y="0"/>
                  </a:lnTo>
                  <a:lnTo>
                    <a:pt x="317880" y="82356"/>
                  </a:lnTo>
                  <a:lnTo>
                    <a:pt x="0" y="82356"/>
                  </a:lnTo>
                  <a:lnTo>
                    <a:pt x="203200" y="0"/>
                  </a:lnTo>
                  <a:close/>
                </a:path>
              </a:pathLst>
            </a:custGeom>
            <a:solidFill>
              <a:srgbClr val="AFC1D0"/>
            </a:solidFill>
          </p:spPr>
        </p:sp>
        <p:sp>
          <p:nvSpPr>
            <p:cNvPr id="4" name="TextBox 4"/>
            <p:cNvSpPr txBox="1"/>
            <p:nvPr/>
          </p:nvSpPr>
          <p:spPr>
            <a:xfrm>
              <a:off x="101600" y="-66675"/>
              <a:ext cx="317880" cy="149031"/>
            </a:xfrm>
            <a:prstGeom prst="rect">
              <a:avLst/>
            </a:prstGeom>
          </p:spPr>
          <p:txBody>
            <a:bodyPr lIns="50800" tIns="50800" rIns="50800" bIns="50800" rtlCol="0" anchor="ctr"/>
            <a:lstStyle/>
            <a:p>
              <a:pPr algn="ctr">
                <a:lnSpc>
                  <a:spcPts val="3319"/>
                </a:lnSpc>
              </a:pPr>
              <a:endParaRPr/>
            </a:p>
          </p:txBody>
        </p:sp>
      </p:grpSp>
      <p:grpSp>
        <p:nvGrpSpPr>
          <p:cNvPr id="5" name="Group 5"/>
          <p:cNvGrpSpPr/>
          <p:nvPr/>
        </p:nvGrpSpPr>
        <p:grpSpPr>
          <a:xfrm>
            <a:off x="-3664246" y="8673428"/>
            <a:ext cx="11123000" cy="1762767"/>
            <a:chOff x="0" y="0"/>
            <a:chExt cx="519663" cy="82356"/>
          </a:xfrm>
        </p:grpSpPr>
        <p:sp>
          <p:nvSpPr>
            <p:cNvPr id="6" name="Freeform 6"/>
            <p:cNvSpPr/>
            <p:nvPr/>
          </p:nvSpPr>
          <p:spPr>
            <a:xfrm>
              <a:off x="0" y="0"/>
              <a:ext cx="519663" cy="82356"/>
            </a:xfrm>
            <a:custGeom>
              <a:avLst/>
              <a:gdLst/>
              <a:ahLst/>
              <a:cxnLst/>
              <a:rect l="l" t="t" r="r" b="b"/>
              <a:pathLst>
                <a:path w="519663" h="82356">
                  <a:moveTo>
                    <a:pt x="203200" y="0"/>
                  </a:moveTo>
                  <a:lnTo>
                    <a:pt x="519663" y="0"/>
                  </a:lnTo>
                  <a:lnTo>
                    <a:pt x="316463" y="82356"/>
                  </a:lnTo>
                  <a:lnTo>
                    <a:pt x="0" y="82356"/>
                  </a:lnTo>
                  <a:lnTo>
                    <a:pt x="203200" y="0"/>
                  </a:lnTo>
                  <a:close/>
                </a:path>
              </a:pathLst>
            </a:custGeom>
            <a:solidFill>
              <a:srgbClr val="AFC1D0"/>
            </a:solidFill>
          </p:spPr>
        </p:sp>
        <p:sp>
          <p:nvSpPr>
            <p:cNvPr id="7" name="TextBox 7"/>
            <p:cNvSpPr txBox="1"/>
            <p:nvPr/>
          </p:nvSpPr>
          <p:spPr>
            <a:xfrm>
              <a:off x="101600" y="-66675"/>
              <a:ext cx="316463" cy="149031"/>
            </a:xfrm>
            <a:prstGeom prst="rect">
              <a:avLst/>
            </a:prstGeom>
          </p:spPr>
          <p:txBody>
            <a:bodyPr lIns="50800" tIns="50800" rIns="50800" bIns="50800" rtlCol="0" anchor="ctr"/>
            <a:lstStyle/>
            <a:p>
              <a:pPr algn="ctr">
                <a:lnSpc>
                  <a:spcPts val="3319"/>
                </a:lnSpc>
              </a:pPr>
              <a:endParaRPr/>
            </a:p>
          </p:txBody>
        </p:sp>
      </p:grpSp>
      <p:grpSp>
        <p:nvGrpSpPr>
          <p:cNvPr id="8" name="Group 8"/>
          <p:cNvGrpSpPr/>
          <p:nvPr/>
        </p:nvGrpSpPr>
        <p:grpSpPr>
          <a:xfrm>
            <a:off x="9476546" y="8979476"/>
            <a:ext cx="11153345" cy="1762767"/>
            <a:chOff x="0" y="0"/>
            <a:chExt cx="521080" cy="82356"/>
          </a:xfrm>
        </p:grpSpPr>
        <p:sp>
          <p:nvSpPr>
            <p:cNvPr id="9" name="Freeform 9"/>
            <p:cNvSpPr/>
            <p:nvPr/>
          </p:nvSpPr>
          <p:spPr>
            <a:xfrm>
              <a:off x="0" y="0"/>
              <a:ext cx="521080" cy="82356"/>
            </a:xfrm>
            <a:custGeom>
              <a:avLst/>
              <a:gdLst/>
              <a:ahLst/>
              <a:cxnLst/>
              <a:rect l="l" t="t" r="r" b="b"/>
              <a:pathLst>
                <a:path w="521080" h="82356">
                  <a:moveTo>
                    <a:pt x="203200" y="0"/>
                  </a:moveTo>
                  <a:lnTo>
                    <a:pt x="521080" y="0"/>
                  </a:lnTo>
                  <a:lnTo>
                    <a:pt x="317880" y="82356"/>
                  </a:lnTo>
                  <a:lnTo>
                    <a:pt x="0" y="82356"/>
                  </a:lnTo>
                  <a:lnTo>
                    <a:pt x="203200" y="0"/>
                  </a:lnTo>
                  <a:close/>
                </a:path>
              </a:pathLst>
            </a:custGeom>
            <a:solidFill>
              <a:srgbClr val="AFC1D0"/>
            </a:solidFill>
          </p:spPr>
        </p:sp>
        <p:sp>
          <p:nvSpPr>
            <p:cNvPr id="10" name="TextBox 10"/>
            <p:cNvSpPr txBox="1"/>
            <p:nvPr/>
          </p:nvSpPr>
          <p:spPr>
            <a:xfrm>
              <a:off x="101600" y="-66675"/>
              <a:ext cx="317880" cy="149031"/>
            </a:xfrm>
            <a:prstGeom prst="rect">
              <a:avLst/>
            </a:prstGeom>
          </p:spPr>
          <p:txBody>
            <a:bodyPr lIns="50800" tIns="50800" rIns="50800" bIns="50800" rtlCol="0" anchor="ctr"/>
            <a:lstStyle/>
            <a:p>
              <a:pPr algn="ctr">
                <a:lnSpc>
                  <a:spcPts val="3319"/>
                </a:lnSpc>
              </a:pPr>
              <a:endParaRPr/>
            </a:p>
          </p:txBody>
        </p:sp>
      </p:grpSp>
      <p:grpSp>
        <p:nvGrpSpPr>
          <p:cNvPr id="11" name="Group 11"/>
          <p:cNvGrpSpPr/>
          <p:nvPr/>
        </p:nvGrpSpPr>
        <p:grpSpPr>
          <a:xfrm>
            <a:off x="10703740" y="-1698018"/>
            <a:ext cx="12287159" cy="12287159"/>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FC1D0"/>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2272274" y="9480103"/>
            <a:ext cx="6580569" cy="838892"/>
            <a:chOff x="0" y="0"/>
            <a:chExt cx="3770039" cy="480605"/>
          </a:xfrm>
        </p:grpSpPr>
        <p:sp>
          <p:nvSpPr>
            <p:cNvPr id="15" name="Freeform 15"/>
            <p:cNvSpPr/>
            <p:nvPr/>
          </p:nvSpPr>
          <p:spPr>
            <a:xfrm>
              <a:off x="0" y="0"/>
              <a:ext cx="3770038" cy="480605"/>
            </a:xfrm>
            <a:custGeom>
              <a:avLst/>
              <a:gdLst/>
              <a:ahLst/>
              <a:cxnLst/>
              <a:rect l="l" t="t" r="r" b="b"/>
              <a:pathLst>
                <a:path w="3770038" h="480605">
                  <a:moveTo>
                    <a:pt x="203200" y="0"/>
                  </a:moveTo>
                  <a:lnTo>
                    <a:pt x="3770038" y="0"/>
                  </a:lnTo>
                  <a:lnTo>
                    <a:pt x="3566838" y="480605"/>
                  </a:lnTo>
                  <a:lnTo>
                    <a:pt x="0" y="480605"/>
                  </a:lnTo>
                  <a:lnTo>
                    <a:pt x="203200" y="0"/>
                  </a:lnTo>
                  <a:close/>
                </a:path>
              </a:pathLst>
            </a:custGeom>
            <a:solidFill>
              <a:srgbClr val="1C3F60"/>
            </a:solidFill>
          </p:spPr>
        </p:sp>
        <p:sp>
          <p:nvSpPr>
            <p:cNvPr id="16" name="TextBox 16"/>
            <p:cNvSpPr txBox="1"/>
            <p:nvPr/>
          </p:nvSpPr>
          <p:spPr>
            <a:xfrm>
              <a:off x="101600" y="-66675"/>
              <a:ext cx="3566839" cy="547280"/>
            </a:xfrm>
            <a:prstGeom prst="rect">
              <a:avLst/>
            </a:prstGeom>
          </p:spPr>
          <p:txBody>
            <a:bodyPr lIns="50800" tIns="50800" rIns="50800" bIns="50800" rtlCol="0" anchor="ctr"/>
            <a:lstStyle/>
            <a:p>
              <a:pPr algn="ctr">
                <a:lnSpc>
                  <a:spcPts val="3319"/>
                </a:lnSpc>
              </a:pPr>
              <a:endParaRPr/>
            </a:p>
          </p:txBody>
        </p:sp>
      </p:grpSp>
      <p:sp>
        <p:nvSpPr>
          <p:cNvPr id="17" name="Freeform 17"/>
          <p:cNvSpPr/>
          <p:nvPr/>
        </p:nvSpPr>
        <p:spPr>
          <a:xfrm>
            <a:off x="13340908" y="2188218"/>
            <a:ext cx="3801169" cy="5202540"/>
          </a:xfrm>
          <a:custGeom>
            <a:avLst/>
            <a:gdLst/>
            <a:ahLst/>
            <a:cxnLst/>
            <a:rect l="l" t="t" r="r" b="b"/>
            <a:pathLst>
              <a:path w="3801169" h="5202540">
                <a:moveTo>
                  <a:pt x="0" y="0"/>
                </a:moveTo>
                <a:lnTo>
                  <a:pt x="3801169" y="0"/>
                </a:lnTo>
                <a:lnTo>
                  <a:pt x="3801169" y="5202540"/>
                </a:lnTo>
                <a:lnTo>
                  <a:pt x="0" y="5202540"/>
                </a:lnTo>
                <a:lnTo>
                  <a:pt x="0" y="0"/>
                </a:lnTo>
                <a:close/>
              </a:path>
            </a:pathLst>
          </a:custGeom>
          <a:blipFill>
            <a:blip r:embed="rId2"/>
            <a:stretch>
              <a:fillRect l="-66611" t="-44689" r="-68496" b="-27089"/>
            </a:stretch>
          </a:blipFill>
        </p:spPr>
      </p:sp>
      <p:sp>
        <p:nvSpPr>
          <p:cNvPr id="18" name="TextBox 18"/>
          <p:cNvSpPr txBox="1"/>
          <p:nvPr/>
        </p:nvSpPr>
        <p:spPr>
          <a:xfrm>
            <a:off x="13182628" y="9645549"/>
            <a:ext cx="4575045" cy="441325"/>
          </a:xfrm>
          <a:prstGeom prst="rect">
            <a:avLst/>
          </a:prstGeom>
        </p:spPr>
        <p:txBody>
          <a:bodyPr lIns="0" tIns="0" rIns="0" bIns="0" rtlCol="0" anchor="t">
            <a:spAutoFit/>
          </a:bodyPr>
          <a:lstStyle/>
          <a:p>
            <a:pPr algn="ctr">
              <a:lnSpc>
                <a:spcPts val="3499"/>
              </a:lnSpc>
            </a:pPr>
            <a:r>
              <a:rPr lang="en-US" sz="2499">
                <a:solidFill>
                  <a:srgbClr val="FFFFFF"/>
                </a:solidFill>
                <a:latin typeface="Helios Extended"/>
                <a:ea typeface="Helios Extended"/>
                <a:cs typeface="Helios Extended"/>
                <a:sym typeface="Helios Extended"/>
              </a:rPr>
              <a:t> https://m4pris-project.eu/</a:t>
            </a:r>
          </a:p>
        </p:txBody>
      </p:sp>
      <p:sp>
        <p:nvSpPr>
          <p:cNvPr id="19" name="Freeform 19"/>
          <p:cNvSpPr/>
          <p:nvPr/>
        </p:nvSpPr>
        <p:spPr>
          <a:xfrm>
            <a:off x="99447" y="8825973"/>
            <a:ext cx="1290680" cy="1286966"/>
          </a:xfrm>
          <a:custGeom>
            <a:avLst/>
            <a:gdLst/>
            <a:ahLst/>
            <a:cxnLst/>
            <a:rect l="l" t="t" r="r" b="b"/>
            <a:pathLst>
              <a:path w="1290680" h="1286966">
                <a:moveTo>
                  <a:pt x="0" y="0"/>
                </a:moveTo>
                <a:lnTo>
                  <a:pt x="1290681" y="0"/>
                </a:lnTo>
                <a:lnTo>
                  <a:pt x="1290681" y="1286967"/>
                </a:lnTo>
                <a:lnTo>
                  <a:pt x="0" y="1286967"/>
                </a:lnTo>
                <a:lnTo>
                  <a:pt x="0" y="0"/>
                </a:lnTo>
                <a:close/>
              </a:path>
            </a:pathLst>
          </a:custGeom>
          <a:blipFill>
            <a:blip r:embed="rId3"/>
            <a:stretch>
              <a:fillRect/>
            </a:stretch>
          </a:blipFill>
        </p:spPr>
      </p:sp>
      <p:sp>
        <p:nvSpPr>
          <p:cNvPr id="20" name="Freeform 20">
            <a:hlinkClick r:id="rId4" tooltip="https://faengselsforbundet.dk"/>
          </p:cNvPr>
          <p:cNvSpPr/>
          <p:nvPr/>
        </p:nvSpPr>
        <p:spPr>
          <a:xfrm>
            <a:off x="1599999" y="8784420"/>
            <a:ext cx="1417599" cy="1431775"/>
          </a:xfrm>
          <a:custGeom>
            <a:avLst/>
            <a:gdLst/>
            <a:ahLst/>
            <a:cxnLst/>
            <a:rect l="l" t="t" r="r" b="b"/>
            <a:pathLst>
              <a:path w="1417599" h="1431775">
                <a:moveTo>
                  <a:pt x="0" y="0"/>
                </a:moveTo>
                <a:lnTo>
                  <a:pt x="1417599" y="0"/>
                </a:lnTo>
                <a:lnTo>
                  <a:pt x="1417599" y="1431775"/>
                </a:lnTo>
                <a:lnTo>
                  <a:pt x="0" y="1431775"/>
                </a:lnTo>
                <a:lnTo>
                  <a:pt x="0" y="0"/>
                </a:lnTo>
                <a:close/>
              </a:path>
            </a:pathLst>
          </a:custGeom>
          <a:blipFill>
            <a:blip r:embed="rId5"/>
            <a:stretch>
              <a:fillRect/>
            </a:stretch>
          </a:blipFill>
        </p:spPr>
      </p:sp>
      <p:sp>
        <p:nvSpPr>
          <p:cNvPr id="21" name="Freeform 21"/>
          <p:cNvSpPr/>
          <p:nvPr/>
        </p:nvSpPr>
        <p:spPr>
          <a:xfrm>
            <a:off x="9231298" y="8923171"/>
            <a:ext cx="2010050" cy="1092571"/>
          </a:xfrm>
          <a:custGeom>
            <a:avLst/>
            <a:gdLst/>
            <a:ahLst/>
            <a:cxnLst/>
            <a:rect l="l" t="t" r="r" b="b"/>
            <a:pathLst>
              <a:path w="2010050" h="1092571">
                <a:moveTo>
                  <a:pt x="0" y="0"/>
                </a:moveTo>
                <a:lnTo>
                  <a:pt x="2010050" y="0"/>
                </a:lnTo>
                <a:lnTo>
                  <a:pt x="2010050" y="1092571"/>
                </a:lnTo>
                <a:lnTo>
                  <a:pt x="0" y="1092571"/>
                </a:lnTo>
                <a:lnTo>
                  <a:pt x="0" y="0"/>
                </a:lnTo>
                <a:close/>
              </a:path>
            </a:pathLst>
          </a:custGeom>
          <a:blipFill>
            <a:blip r:embed="rId6"/>
            <a:stretch>
              <a:fillRect/>
            </a:stretch>
          </a:blipFill>
        </p:spPr>
      </p:sp>
      <p:sp>
        <p:nvSpPr>
          <p:cNvPr id="22" name="Freeform 22"/>
          <p:cNvSpPr/>
          <p:nvPr/>
        </p:nvSpPr>
        <p:spPr>
          <a:xfrm>
            <a:off x="3288184" y="9180612"/>
            <a:ext cx="1990572" cy="796229"/>
          </a:xfrm>
          <a:custGeom>
            <a:avLst/>
            <a:gdLst/>
            <a:ahLst/>
            <a:cxnLst/>
            <a:rect l="l" t="t" r="r" b="b"/>
            <a:pathLst>
              <a:path w="1990572" h="796229">
                <a:moveTo>
                  <a:pt x="0" y="0"/>
                </a:moveTo>
                <a:lnTo>
                  <a:pt x="1990572" y="0"/>
                </a:lnTo>
                <a:lnTo>
                  <a:pt x="1990572" y="796229"/>
                </a:lnTo>
                <a:lnTo>
                  <a:pt x="0" y="796229"/>
                </a:lnTo>
                <a:lnTo>
                  <a:pt x="0" y="0"/>
                </a:lnTo>
                <a:close/>
              </a:path>
            </a:pathLst>
          </a:custGeom>
          <a:blipFill>
            <a:blip r:embed="rId7"/>
            <a:stretch>
              <a:fillRect/>
            </a:stretch>
          </a:blipFill>
        </p:spPr>
      </p:sp>
      <p:sp>
        <p:nvSpPr>
          <p:cNvPr id="23" name="Freeform 23"/>
          <p:cNvSpPr/>
          <p:nvPr/>
        </p:nvSpPr>
        <p:spPr>
          <a:xfrm>
            <a:off x="5549342" y="9023774"/>
            <a:ext cx="1963547" cy="953067"/>
          </a:xfrm>
          <a:custGeom>
            <a:avLst/>
            <a:gdLst/>
            <a:ahLst/>
            <a:cxnLst/>
            <a:rect l="l" t="t" r="r" b="b"/>
            <a:pathLst>
              <a:path w="1963547" h="953067">
                <a:moveTo>
                  <a:pt x="0" y="0"/>
                </a:moveTo>
                <a:lnTo>
                  <a:pt x="1963547" y="0"/>
                </a:lnTo>
                <a:lnTo>
                  <a:pt x="1963547" y="953067"/>
                </a:lnTo>
                <a:lnTo>
                  <a:pt x="0" y="953067"/>
                </a:lnTo>
                <a:lnTo>
                  <a:pt x="0" y="0"/>
                </a:lnTo>
                <a:close/>
              </a:path>
            </a:pathLst>
          </a:custGeom>
          <a:blipFill>
            <a:blip r:embed="rId8"/>
            <a:stretch>
              <a:fillRect/>
            </a:stretch>
          </a:blipFill>
        </p:spPr>
      </p:sp>
      <p:sp>
        <p:nvSpPr>
          <p:cNvPr id="24" name="Freeform 24"/>
          <p:cNvSpPr/>
          <p:nvPr/>
        </p:nvSpPr>
        <p:spPr>
          <a:xfrm>
            <a:off x="7875185" y="8885254"/>
            <a:ext cx="1315814" cy="1130488"/>
          </a:xfrm>
          <a:custGeom>
            <a:avLst/>
            <a:gdLst/>
            <a:ahLst/>
            <a:cxnLst/>
            <a:rect l="l" t="t" r="r" b="b"/>
            <a:pathLst>
              <a:path w="1315814" h="1130488">
                <a:moveTo>
                  <a:pt x="0" y="0"/>
                </a:moveTo>
                <a:lnTo>
                  <a:pt x="1315814" y="0"/>
                </a:lnTo>
                <a:lnTo>
                  <a:pt x="1315814" y="1130488"/>
                </a:lnTo>
                <a:lnTo>
                  <a:pt x="0" y="1130488"/>
                </a:lnTo>
                <a:lnTo>
                  <a:pt x="0" y="0"/>
                </a:lnTo>
                <a:close/>
              </a:path>
            </a:pathLst>
          </a:custGeom>
          <a:blipFill>
            <a:blip r:embed="rId9"/>
            <a:stretch>
              <a:fillRect/>
            </a:stretch>
          </a:blipFill>
        </p:spPr>
      </p:sp>
      <p:sp>
        <p:nvSpPr>
          <p:cNvPr id="25" name="Freeform 25"/>
          <p:cNvSpPr/>
          <p:nvPr/>
        </p:nvSpPr>
        <p:spPr>
          <a:xfrm>
            <a:off x="14365099" y="8201453"/>
            <a:ext cx="2210104" cy="467955"/>
          </a:xfrm>
          <a:custGeom>
            <a:avLst/>
            <a:gdLst/>
            <a:ahLst/>
            <a:cxnLst/>
            <a:rect l="l" t="t" r="r" b="b"/>
            <a:pathLst>
              <a:path w="2210104" h="467955">
                <a:moveTo>
                  <a:pt x="0" y="0"/>
                </a:moveTo>
                <a:lnTo>
                  <a:pt x="2210104" y="0"/>
                </a:lnTo>
                <a:lnTo>
                  <a:pt x="2210104" y="467955"/>
                </a:lnTo>
                <a:lnTo>
                  <a:pt x="0" y="467955"/>
                </a:lnTo>
                <a:lnTo>
                  <a:pt x="0" y="0"/>
                </a:lnTo>
                <a:close/>
              </a:path>
            </a:pathLst>
          </a:custGeom>
          <a:blipFill>
            <a:blip r:embed="rId10"/>
            <a:stretch>
              <a:fillRect/>
            </a:stretch>
          </a:blipFill>
        </p:spPr>
      </p:sp>
      <p:sp>
        <p:nvSpPr>
          <p:cNvPr id="26" name="Freeform 26"/>
          <p:cNvSpPr/>
          <p:nvPr/>
        </p:nvSpPr>
        <p:spPr>
          <a:xfrm>
            <a:off x="2714521" y="2271648"/>
            <a:ext cx="5669643" cy="5371986"/>
          </a:xfrm>
          <a:custGeom>
            <a:avLst/>
            <a:gdLst/>
            <a:ahLst/>
            <a:cxnLst/>
            <a:rect l="l" t="t" r="r" b="b"/>
            <a:pathLst>
              <a:path w="5669643" h="5371986">
                <a:moveTo>
                  <a:pt x="0" y="0"/>
                </a:moveTo>
                <a:lnTo>
                  <a:pt x="5669643" y="0"/>
                </a:lnTo>
                <a:lnTo>
                  <a:pt x="5669643" y="5371986"/>
                </a:lnTo>
                <a:lnTo>
                  <a:pt x="0" y="537198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F6FA"/>
        </a:solidFill>
        <a:effectLst/>
      </p:bgPr>
    </p:bg>
    <p:spTree>
      <p:nvGrpSpPr>
        <p:cNvPr id="1" name=""/>
        <p:cNvGrpSpPr/>
        <p:nvPr/>
      </p:nvGrpSpPr>
      <p:grpSpPr>
        <a:xfrm>
          <a:off x="0" y="0"/>
          <a:ext cx="0" cy="0"/>
          <a:chOff x="0" y="0"/>
          <a:chExt cx="0" cy="0"/>
        </a:xfrm>
      </p:grpSpPr>
      <p:grpSp>
        <p:nvGrpSpPr>
          <p:cNvPr id="2" name="Group 2"/>
          <p:cNvGrpSpPr/>
          <p:nvPr/>
        </p:nvGrpSpPr>
        <p:grpSpPr>
          <a:xfrm>
            <a:off x="9774311" y="514772"/>
            <a:ext cx="14483006" cy="10287000"/>
            <a:chOff x="0" y="0"/>
            <a:chExt cx="676641" cy="480605"/>
          </a:xfrm>
        </p:grpSpPr>
        <p:sp>
          <p:nvSpPr>
            <p:cNvPr id="3" name="Freeform 3"/>
            <p:cNvSpPr/>
            <p:nvPr/>
          </p:nvSpPr>
          <p:spPr>
            <a:xfrm>
              <a:off x="0" y="0"/>
              <a:ext cx="676641" cy="480605"/>
            </a:xfrm>
            <a:custGeom>
              <a:avLst/>
              <a:gdLst/>
              <a:ahLst/>
              <a:cxnLst/>
              <a:rect l="l" t="t" r="r" b="b"/>
              <a:pathLst>
                <a:path w="676641" h="480605">
                  <a:moveTo>
                    <a:pt x="203200" y="0"/>
                  </a:moveTo>
                  <a:lnTo>
                    <a:pt x="676641" y="0"/>
                  </a:lnTo>
                  <a:lnTo>
                    <a:pt x="473441" y="480605"/>
                  </a:lnTo>
                  <a:lnTo>
                    <a:pt x="0" y="480605"/>
                  </a:lnTo>
                  <a:lnTo>
                    <a:pt x="203200" y="0"/>
                  </a:lnTo>
                  <a:close/>
                </a:path>
              </a:pathLst>
            </a:custGeom>
            <a:solidFill>
              <a:srgbClr val="AFC1D0"/>
            </a:solidFill>
          </p:spPr>
        </p:sp>
        <p:sp>
          <p:nvSpPr>
            <p:cNvPr id="4" name="TextBox 4"/>
            <p:cNvSpPr txBox="1"/>
            <p:nvPr/>
          </p:nvSpPr>
          <p:spPr>
            <a:xfrm>
              <a:off x="101600" y="-66675"/>
              <a:ext cx="473441" cy="547280"/>
            </a:xfrm>
            <a:prstGeom prst="rect">
              <a:avLst/>
            </a:prstGeom>
          </p:spPr>
          <p:txBody>
            <a:bodyPr lIns="50800" tIns="50800" rIns="50800" bIns="50800" rtlCol="0" anchor="ctr"/>
            <a:lstStyle/>
            <a:p>
              <a:pPr algn="ctr">
                <a:lnSpc>
                  <a:spcPts val="3319"/>
                </a:lnSpc>
              </a:pPr>
              <a:endParaRPr/>
            </a:p>
          </p:txBody>
        </p:sp>
      </p:grpSp>
      <p:sp>
        <p:nvSpPr>
          <p:cNvPr id="5" name="AutoShape 5"/>
          <p:cNvSpPr/>
          <p:nvPr/>
        </p:nvSpPr>
        <p:spPr>
          <a:xfrm>
            <a:off x="13257074" y="1028700"/>
            <a:ext cx="1494277" cy="0"/>
          </a:xfrm>
          <a:prstGeom prst="line">
            <a:avLst/>
          </a:prstGeom>
          <a:ln w="114300" cap="flat">
            <a:solidFill>
              <a:srgbClr val="0B1320"/>
            </a:solidFill>
            <a:prstDash val="solid"/>
            <a:headEnd type="none" w="sm" len="sm"/>
            <a:tailEnd type="none" w="sm" len="sm"/>
          </a:ln>
        </p:spPr>
      </p:sp>
      <p:grpSp>
        <p:nvGrpSpPr>
          <p:cNvPr id="6" name="Group 6"/>
          <p:cNvGrpSpPr/>
          <p:nvPr/>
        </p:nvGrpSpPr>
        <p:grpSpPr>
          <a:xfrm>
            <a:off x="-1020273" y="0"/>
            <a:ext cx="7226805" cy="1303133"/>
            <a:chOff x="0" y="0"/>
            <a:chExt cx="3380667" cy="609600"/>
          </a:xfrm>
        </p:grpSpPr>
        <p:sp>
          <p:nvSpPr>
            <p:cNvPr id="7" name="Freeform 7"/>
            <p:cNvSpPr/>
            <p:nvPr/>
          </p:nvSpPr>
          <p:spPr>
            <a:xfrm>
              <a:off x="0" y="0"/>
              <a:ext cx="3380667" cy="609600"/>
            </a:xfrm>
            <a:custGeom>
              <a:avLst/>
              <a:gdLst/>
              <a:ahLst/>
              <a:cxnLst/>
              <a:rect l="l" t="t" r="r" b="b"/>
              <a:pathLst>
                <a:path w="3380667" h="609600">
                  <a:moveTo>
                    <a:pt x="203200" y="0"/>
                  </a:moveTo>
                  <a:lnTo>
                    <a:pt x="3380667" y="0"/>
                  </a:lnTo>
                  <a:lnTo>
                    <a:pt x="3177467" y="609600"/>
                  </a:lnTo>
                  <a:lnTo>
                    <a:pt x="0" y="609600"/>
                  </a:lnTo>
                  <a:lnTo>
                    <a:pt x="203200" y="0"/>
                  </a:lnTo>
                  <a:close/>
                </a:path>
              </a:pathLst>
            </a:custGeom>
            <a:solidFill>
              <a:srgbClr val="1C3F60"/>
            </a:solidFill>
          </p:spPr>
        </p:sp>
        <p:sp>
          <p:nvSpPr>
            <p:cNvPr id="8" name="TextBox 8"/>
            <p:cNvSpPr txBox="1"/>
            <p:nvPr/>
          </p:nvSpPr>
          <p:spPr>
            <a:xfrm>
              <a:off x="101600" y="-66675"/>
              <a:ext cx="3177467" cy="676275"/>
            </a:xfrm>
            <a:prstGeom prst="rect">
              <a:avLst/>
            </a:prstGeom>
          </p:spPr>
          <p:txBody>
            <a:bodyPr lIns="50800" tIns="50800" rIns="50800" bIns="50800" rtlCol="0" anchor="ctr"/>
            <a:lstStyle/>
            <a:p>
              <a:pPr algn="ctr">
                <a:lnSpc>
                  <a:spcPts val="3319"/>
                </a:lnSpc>
              </a:pPr>
              <a:endParaRPr/>
            </a:p>
          </p:txBody>
        </p:sp>
      </p:grpSp>
      <p:grpSp>
        <p:nvGrpSpPr>
          <p:cNvPr id="9" name="Group 9"/>
          <p:cNvGrpSpPr/>
          <p:nvPr/>
        </p:nvGrpSpPr>
        <p:grpSpPr>
          <a:xfrm>
            <a:off x="12375054" y="9448108"/>
            <a:ext cx="6580569" cy="838892"/>
            <a:chOff x="0" y="0"/>
            <a:chExt cx="3770039" cy="480605"/>
          </a:xfrm>
        </p:grpSpPr>
        <p:sp>
          <p:nvSpPr>
            <p:cNvPr id="10" name="Freeform 10"/>
            <p:cNvSpPr/>
            <p:nvPr/>
          </p:nvSpPr>
          <p:spPr>
            <a:xfrm>
              <a:off x="0" y="0"/>
              <a:ext cx="3770038" cy="480605"/>
            </a:xfrm>
            <a:custGeom>
              <a:avLst/>
              <a:gdLst/>
              <a:ahLst/>
              <a:cxnLst/>
              <a:rect l="l" t="t" r="r" b="b"/>
              <a:pathLst>
                <a:path w="3770038" h="480605">
                  <a:moveTo>
                    <a:pt x="203200" y="0"/>
                  </a:moveTo>
                  <a:lnTo>
                    <a:pt x="3770038" y="0"/>
                  </a:lnTo>
                  <a:lnTo>
                    <a:pt x="3566838" y="480605"/>
                  </a:lnTo>
                  <a:lnTo>
                    <a:pt x="0" y="480605"/>
                  </a:lnTo>
                  <a:lnTo>
                    <a:pt x="203200" y="0"/>
                  </a:lnTo>
                  <a:close/>
                </a:path>
              </a:pathLst>
            </a:custGeom>
            <a:solidFill>
              <a:srgbClr val="1C3F60"/>
            </a:solidFill>
          </p:spPr>
        </p:sp>
        <p:sp>
          <p:nvSpPr>
            <p:cNvPr id="11" name="TextBox 11"/>
            <p:cNvSpPr txBox="1"/>
            <p:nvPr/>
          </p:nvSpPr>
          <p:spPr>
            <a:xfrm>
              <a:off x="101600" y="-66675"/>
              <a:ext cx="3566839" cy="547280"/>
            </a:xfrm>
            <a:prstGeom prst="rect">
              <a:avLst/>
            </a:prstGeom>
          </p:spPr>
          <p:txBody>
            <a:bodyPr lIns="50800" tIns="50800" rIns="50800" bIns="50800" rtlCol="0" anchor="ctr"/>
            <a:lstStyle/>
            <a:p>
              <a:pPr algn="ctr">
                <a:lnSpc>
                  <a:spcPts val="3319"/>
                </a:lnSpc>
              </a:pPr>
              <a:endParaRPr/>
            </a:p>
          </p:txBody>
        </p:sp>
      </p:grpSp>
      <p:sp>
        <p:nvSpPr>
          <p:cNvPr id="12" name="TextBox 12"/>
          <p:cNvSpPr txBox="1"/>
          <p:nvPr/>
        </p:nvSpPr>
        <p:spPr>
          <a:xfrm>
            <a:off x="669637" y="87715"/>
            <a:ext cx="7163160" cy="2364162"/>
          </a:xfrm>
          <a:prstGeom prst="rect">
            <a:avLst/>
          </a:prstGeom>
        </p:spPr>
        <p:txBody>
          <a:bodyPr lIns="0" tIns="0" rIns="0" bIns="0" rtlCol="0" anchor="t">
            <a:spAutoFit/>
          </a:bodyPr>
          <a:lstStyle/>
          <a:p>
            <a:pPr algn="l">
              <a:lnSpc>
                <a:spcPts val="9470"/>
              </a:lnSpc>
            </a:pPr>
            <a:r>
              <a:rPr lang="en-US" sz="7284">
                <a:solidFill>
                  <a:srgbClr val="FFFFFF"/>
                </a:solidFill>
                <a:latin typeface="League Spartan"/>
                <a:ea typeface="League Spartan"/>
                <a:cs typeface="League Spartan"/>
                <a:sym typeface="League Spartan"/>
              </a:rPr>
              <a:t>Cuprins</a:t>
            </a:r>
          </a:p>
          <a:p>
            <a:pPr algn="l">
              <a:lnSpc>
                <a:spcPts val="9470"/>
              </a:lnSpc>
            </a:pPr>
            <a:endParaRPr lang="en-US" sz="7284">
              <a:solidFill>
                <a:srgbClr val="FFFFFF"/>
              </a:solidFill>
              <a:latin typeface="League Spartan"/>
              <a:ea typeface="League Spartan"/>
              <a:cs typeface="League Spartan"/>
              <a:sym typeface="League Spartan"/>
            </a:endParaRPr>
          </a:p>
        </p:txBody>
      </p:sp>
      <p:sp>
        <p:nvSpPr>
          <p:cNvPr id="13" name="TextBox 13"/>
          <p:cNvSpPr txBox="1"/>
          <p:nvPr/>
        </p:nvSpPr>
        <p:spPr>
          <a:xfrm>
            <a:off x="407159" y="1701227"/>
            <a:ext cx="11128498" cy="5700315"/>
          </a:xfrm>
          <a:prstGeom prst="rect">
            <a:avLst/>
          </a:prstGeom>
        </p:spPr>
        <p:txBody>
          <a:bodyPr lIns="0" tIns="0" rIns="0" bIns="0" rtlCol="0" anchor="t">
            <a:spAutoFit/>
          </a:bodyPr>
          <a:lstStyle/>
          <a:p>
            <a:pPr algn="just">
              <a:lnSpc>
                <a:spcPts val="3762"/>
              </a:lnSpc>
            </a:pPr>
            <a:r>
              <a:rPr lang="en-US" sz="2351" b="1">
                <a:solidFill>
                  <a:srgbClr val="0B1320"/>
                </a:solidFill>
                <a:latin typeface="Helios Extended Bold"/>
                <a:ea typeface="Helios Extended Bold"/>
                <a:cs typeface="Helios Extended Bold"/>
                <a:sym typeface="Helios Extended Bold"/>
              </a:rPr>
              <a:t>1.Introducere</a:t>
            </a:r>
          </a:p>
          <a:p>
            <a:pPr algn="just">
              <a:lnSpc>
                <a:spcPts val="3762"/>
              </a:lnSpc>
            </a:pPr>
            <a:endParaRPr lang="en-US" sz="2351" b="1">
              <a:solidFill>
                <a:srgbClr val="0B1320"/>
              </a:solidFill>
              <a:latin typeface="Helios Extended Bold"/>
              <a:ea typeface="Helios Extended Bold"/>
              <a:cs typeface="Helios Extended Bold"/>
              <a:sym typeface="Helios Extended Bold"/>
            </a:endParaRPr>
          </a:p>
          <a:p>
            <a:pPr algn="just">
              <a:lnSpc>
                <a:spcPts val="3762"/>
              </a:lnSpc>
            </a:pPr>
            <a:r>
              <a:rPr lang="en-US" sz="2351" b="1">
                <a:solidFill>
                  <a:srgbClr val="0B1320"/>
                </a:solidFill>
                <a:latin typeface="Helios Extended Bold"/>
                <a:ea typeface="Helios Extended Bold"/>
                <a:cs typeface="Helios Extended Bold"/>
                <a:sym typeface="Helios Extended Bold"/>
              </a:rPr>
              <a:t>2. Prezentarea impactului și a conceptelor cheie</a:t>
            </a:r>
          </a:p>
          <a:p>
            <a:pPr algn="just">
              <a:lnSpc>
                <a:spcPts val="3762"/>
              </a:lnSpc>
            </a:pPr>
            <a:endParaRPr lang="en-US" sz="2351" b="1">
              <a:solidFill>
                <a:srgbClr val="0B1320"/>
              </a:solidFill>
              <a:latin typeface="Helios Extended Bold"/>
              <a:ea typeface="Helios Extended Bold"/>
              <a:cs typeface="Helios Extended Bold"/>
              <a:sym typeface="Helios Extended Bold"/>
            </a:endParaRPr>
          </a:p>
          <a:p>
            <a:pPr algn="just">
              <a:lnSpc>
                <a:spcPts val="3762"/>
              </a:lnSpc>
            </a:pPr>
            <a:r>
              <a:rPr lang="en-US" sz="2351" b="1">
                <a:solidFill>
                  <a:srgbClr val="0B1320"/>
                </a:solidFill>
                <a:latin typeface="Helios Extended Bold"/>
                <a:ea typeface="Helios Extended Bold"/>
                <a:cs typeface="Helios Extended Bold"/>
                <a:sym typeface="Helios Extended Bold"/>
              </a:rPr>
              <a:t>3. Să explorăm ce include modulul </a:t>
            </a:r>
          </a:p>
          <a:p>
            <a:pPr algn="just">
              <a:lnSpc>
                <a:spcPts val="3762"/>
              </a:lnSpc>
            </a:pPr>
            <a:endParaRPr lang="en-US" sz="2351" b="1">
              <a:solidFill>
                <a:srgbClr val="0B1320"/>
              </a:solidFill>
              <a:latin typeface="Helios Extended Bold"/>
              <a:ea typeface="Helios Extended Bold"/>
              <a:cs typeface="Helios Extended Bold"/>
              <a:sym typeface="Helios Extended Bold"/>
            </a:endParaRPr>
          </a:p>
          <a:p>
            <a:pPr algn="just">
              <a:lnSpc>
                <a:spcPts val="3762"/>
              </a:lnSpc>
            </a:pPr>
            <a:r>
              <a:rPr lang="en-US" sz="2351" b="1">
                <a:solidFill>
                  <a:srgbClr val="0B1320"/>
                </a:solidFill>
                <a:latin typeface="Helios Extended Bold"/>
                <a:ea typeface="Helios Extended Bold"/>
                <a:cs typeface="Helios Extended Bold"/>
                <a:sym typeface="Helios Extended Bold"/>
              </a:rPr>
              <a:t>4.Întrebări și răspunsuri</a:t>
            </a:r>
          </a:p>
          <a:p>
            <a:pPr algn="just">
              <a:lnSpc>
                <a:spcPts val="3762"/>
              </a:lnSpc>
            </a:pPr>
            <a:endParaRPr lang="en-US" sz="2351" b="1">
              <a:solidFill>
                <a:srgbClr val="0B1320"/>
              </a:solidFill>
              <a:latin typeface="Helios Extended Bold"/>
              <a:ea typeface="Helios Extended Bold"/>
              <a:cs typeface="Helios Extended Bold"/>
              <a:sym typeface="Helios Extended Bold"/>
            </a:endParaRPr>
          </a:p>
          <a:p>
            <a:pPr algn="just">
              <a:lnSpc>
                <a:spcPts val="3762"/>
              </a:lnSpc>
            </a:pPr>
            <a:r>
              <a:rPr lang="en-US" sz="2351" b="1">
                <a:solidFill>
                  <a:srgbClr val="0B1320"/>
                </a:solidFill>
                <a:latin typeface="Helios Extended Bold"/>
                <a:ea typeface="Helios Extended Bold"/>
                <a:cs typeface="Helios Extended Bold"/>
                <a:sym typeface="Helios Extended Bold"/>
              </a:rPr>
              <a:t>5.Studii de caz</a:t>
            </a:r>
          </a:p>
          <a:p>
            <a:pPr algn="just">
              <a:lnSpc>
                <a:spcPts val="3762"/>
              </a:lnSpc>
            </a:pPr>
            <a:endParaRPr lang="en-US" sz="2351" b="1">
              <a:solidFill>
                <a:srgbClr val="0B1320"/>
              </a:solidFill>
              <a:latin typeface="Helios Extended Bold"/>
              <a:ea typeface="Helios Extended Bold"/>
              <a:cs typeface="Helios Extended Bold"/>
              <a:sym typeface="Helios Extended Bold"/>
            </a:endParaRPr>
          </a:p>
          <a:p>
            <a:pPr algn="just">
              <a:lnSpc>
                <a:spcPts val="3762"/>
              </a:lnSpc>
            </a:pPr>
            <a:r>
              <a:rPr lang="en-US" sz="2351" b="1">
                <a:solidFill>
                  <a:srgbClr val="0B1320"/>
                </a:solidFill>
                <a:latin typeface="Helios Extended Bold"/>
                <a:ea typeface="Helios Extended Bold"/>
                <a:cs typeface="Helios Extended Bold"/>
                <a:sym typeface="Helios Extended Bold"/>
              </a:rPr>
              <a:t>6. Concluzii – Rezumatul sesiunii</a:t>
            </a:r>
          </a:p>
          <a:p>
            <a:pPr algn="just">
              <a:lnSpc>
                <a:spcPts val="3762"/>
              </a:lnSpc>
            </a:pPr>
            <a:endParaRPr lang="en-US" sz="2351" b="1">
              <a:solidFill>
                <a:srgbClr val="0B1320"/>
              </a:solidFill>
              <a:latin typeface="Helios Extended Bold"/>
              <a:ea typeface="Helios Extended Bold"/>
              <a:cs typeface="Helios Extended Bold"/>
              <a:sym typeface="Helios Extended Bold"/>
            </a:endParaRPr>
          </a:p>
        </p:txBody>
      </p:sp>
      <p:sp>
        <p:nvSpPr>
          <p:cNvPr id="14" name="TextBox 14"/>
          <p:cNvSpPr txBox="1"/>
          <p:nvPr/>
        </p:nvSpPr>
        <p:spPr>
          <a:xfrm>
            <a:off x="13377816" y="9613554"/>
            <a:ext cx="4575045" cy="441325"/>
          </a:xfrm>
          <a:prstGeom prst="rect">
            <a:avLst/>
          </a:prstGeom>
        </p:spPr>
        <p:txBody>
          <a:bodyPr lIns="0" tIns="0" rIns="0" bIns="0" rtlCol="0" anchor="t">
            <a:spAutoFit/>
          </a:bodyPr>
          <a:lstStyle/>
          <a:p>
            <a:pPr algn="ctr">
              <a:lnSpc>
                <a:spcPts val="3499"/>
              </a:lnSpc>
            </a:pPr>
            <a:r>
              <a:rPr lang="en-US" sz="2499">
                <a:solidFill>
                  <a:srgbClr val="FFFFFF"/>
                </a:solidFill>
                <a:latin typeface="Helios Extended"/>
                <a:ea typeface="Helios Extended"/>
                <a:cs typeface="Helios Extended"/>
                <a:sym typeface="Helios Extended"/>
              </a:rPr>
              <a:t> https://m4pris-project.eu/</a:t>
            </a:r>
          </a:p>
        </p:txBody>
      </p:sp>
      <p:sp>
        <p:nvSpPr>
          <p:cNvPr id="15" name="Freeform 15"/>
          <p:cNvSpPr/>
          <p:nvPr/>
        </p:nvSpPr>
        <p:spPr>
          <a:xfrm>
            <a:off x="11686061" y="1574502"/>
            <a:ext cx="4636302" cy="6345560"/>
          </a:xfrm>
          <a:custGeom>
            <a:avLst/>
            <a:gdLst/>
            <a:ahLst/>
            <a:cxnLst/>
            <a:rect l="l" t="t" r="r" b="b"/>
            <a:pathLst>
              <a:path w="4636302" h="6345560">
                <a:moveTo>
                  <a:pt x="0" y="0"/>
                </a:moveTo>
                <a:lnTo>
                  <a:pt x="4636302" y="0"/>
                </a:lnTo>
                <a:lnTo>
                  <a:pt x="4636302" y="6345560"/>
                </a:lnTo>
                <a:lnTo>
                  <a:pt x="0" y="6345560"/>
                </a:lnTo>
                <a:lnTo>
                  <a:pt x="0" y="0"/>
                </a:lnTo>
                <a:close/>
              </a:path>
            </a:pathLst>
          </a:custGeom>
          <a:blipFill>
            <a:blip r:embed="rId2"/>
            <a:stretch>
              <a:fillRect l="-66611" t="-44689" r="-68496" b="-27089"/>
            </a:stretch>
          </a:blipFill>
        </p:spPr>
      </p:sp>
      <p:sp>
        <p:nvSpPr>
          <p:cNvPr id="16" name="Freeform 16"/>
          <p:cNvSpPr/>
          <p:nvPr/>
        </p:nvSpPr>
        <p:spPr>
          <a:xfrm>
            <a:off x="112214" y="9109911"/>
            <a:ext cx="1114846" cy="1111638"/>
          </a:xfrm>
          <a:custGeom>
            <a:avLst/>
            <a:gdLst/>
            <a:ahLst/>
            <a:cxnLst/>
            <a:rect l="l" t="t" r="r" b="b"/>
            <a:pathLst>
              <a:path w="1114846" h="1111638">
                <a:moveTo>
                  <a:pt x="0" y="0"/>
                </a:moveTo>
                <a:lnTo>
                  <a:pt x="1114846" y="0"/>
                </a:lnTo>
                <a:lnTo>
                  <a:pt x="1114846" y="1111638"/>
                </a:lnTo>
                <a:lnTo>
                  <a:pt x="0" y="1111638"/>
                </a:lnTo>
                <a:lnTo>
                  <a:pt x="0" y="0"/>
                </a:lnTo>
                <a:close/>
              </a:path>
            </a:pathLst>
          </a:custGeom>
          <a:blipFill>
            <a:blip r:embed="rId3"/>
            <a:stretch>
              <a:fillRect/>
            </a:stretch>
          </a:blipFill>
        </p:spPr>
      </p:sp>
      <p:sp>
        <p:nvSpPr>
          <p:cNvPr id="17" name="Freeform 17">
            <a:hlinkClick r:id="rId4" tooltip="https://faengselsforbundet.dk"/>
          </p:cNvPr>
          <p:cNvSpPr/>
          <p:nvPr/>
        </p:nvSpPr>
        <p:spPr>
          <a:xfrm>
            <a:off x="1408340" y="9074018"/>
            <a:ext cx="1224474" cy="1236719"/>
          </a:xfrm>
          <a:custGeom>
            <a:avLst/>
            <a:gdLst/>
            <a:ahLst/>
            <a:cxnLst/>
            <a:rect l="l" t="t" r="r" b="b"/>
            <a:pathLst>
              <a:path w="1224474" h="1236719">
                <a:moveTo>
                  <a:pt x="0" y="0"/>
                </a:moveTo>
                <a:lnTo>
                  <a:pt x="1224474" y="0"/>
                </a:lnTo>
                <a:lnTo>
                  <a:pt x="1224474" y="1236719"/>
                </a:lnTo>
                <a:lnTo>
                  <a:pt x="0" y="1236719"/>
                </a:lnTo>
                <a:lnTo>
                  <a:pt x="0" y="0"/>
                </a:lnTo>
                <a:close/>
              </a:path>
            </a:pathLst>
          </a:custGeom>
          <a:blipFill>
            <a:blip r:embed="rId5"/>
            <a:stretch>
              <a:fillRect/>
            </a:stretch>
          </a:blipFill>
        </p:spPr>
      </p:sp>
      <p:sp>
        <p:nvSpPr>
          <p:cNvPr id="18" name="Freeform 18"/>
          <p:cNvSpPr/>
          <p:nvPr/>
        </p:nvSpPr>
        <p:spPr>
          <a:xfrm>
            <a:off x="7999998" y="9193867"/>
            <a:ext cx="1736213" cy="943726"/>
          </a:xfrm>
          <a:custGeom>
            <a:avLst/>
            <a:gdLst/>
            <a:ahLst/>
            <a:cxnLst/>
            <a:rect l="l" t="t" r="r" b="b"/>
            <a:pathLst>
              <a:path w="1736213" h="943726">
                <a:moveTo>
                  <a:pt x="0" y="0"/>
                </a:moveTo>
                <a:lnTo>
                  <a:pt x="1736213" y="0"/>
                </a:lnTo>
                <a:lnTo>
                  <a:pt x="1736213" y="943726"/>
                </a:lnTo>
                <a:lnTo>
                  <a:pt x="0" y="943726"/>
                </a:lnTo>
                <a:lnTo>
                  <a:pt x="0" y="0"/>
                </a:lnTo>
                <a:close/>
              </a:path>
            </a:pathLst>
          </a:custGeom>
          <a:blipFill>
            <a:blip r:embed="rId6"/>
            <a:stretch>
              <a:fillRect/>
            </a:stretch>
          </a:blipFill>
        </p:spPr>
      </p:sp>
      <p:sp>
        <p:nvSpPr>
          <p:cNvPr id="19" name="Freeform 19"/>
          <p:cNvSpPr/>
          <p:nvPr/>
        </p:nvSpPr>
        <p:spPr>
          <a:xfrm>
            <a:off x="2866537" y="9416236"/>
            <a:ext cx="1719389" cy="687755"/>
          </a:xfrm>
          <a:custGeom>
            <a:avLst/>
            <a:gdLst/>
            <a:ahLst/>
            <a:cxnLst/>
            <a:rect l="l" t="t" r="r" b="b"/>
            <a:pathLst>
              <a:path w="1719389" h="687755">
                <a:moveTo>
                  <a:pt x="0" y="0"/>
                </a:moveTo>
                <a:lnTo>
                  <a:pt x="1719388" y="0"/>
                </a:lnTo>
                <a:lnTo>
                  <a:pt x="1719388" y="687755"/>
                </a:lnTo>
                <a:lnTo>
                  <a:pt x="0" y="687755"/>
                </a:lnTo>
                <a:lnTo>
                  <a:pt x="0" y="0"/>
                </a:lnTo>
                <a:close/>
              </a:path>
            </a:pathLst>
          </a:custGeom>
          <a:blipFill>
            <a:blip r:embed="rId7"/>
            <a:stretch>
              <a:fillRect/>
            </a:stretch>
          </a:blipFill>
        </p:spPr>
      </p:sp>
      <p:sp>
        <p:nvSpPr>
          <p:cNvPr id="20" name="Freeform 20"/>
          <p:cNvSpPr/>
          <p:nvPr/>
        </p:nvSpPr>
        <p:spPr>
          <a:xfrm>
            <a:off x="4819649" y="9280764"/>
            <a:ext cx="1696045" cy="823227"/>
          </a:xfrm>
          <a:custGeom>
            <a:avLst/>
            <a:gdLst/>
            <a:ahLst/>
            <a:cxnLst/>
            <a:rect l="l" t="t" r="r" b="b"/>
            <a:pathLst>
              <a:path w="1696045" h="823227">
                <a:moveTo>
                  <a:pt x="0" y="0"/>
                </a:moveTo>
                <a:lnTo>
                  <a:pt x="1696045" y="0"/>
                </a:lnTo>
                <a:lnTo>
                  <a:pt x="1696045" y="823227"/>
                </a:lnTo>
                <a:lnTo>
                  <a:pt x="0" y="823227"/>
                </a:lnTo>
                <a:lnTo>
                  <a:pt x="0" y="0"/>
                </a:lnTo>
                <a:close/>
              </a:path>
            </a:pathLst>
          </a:custGeom>
          <a:blipFill>
            <a:blip r:embed="rId8"/>
            <a:stretch>
              <a:fillRect/>
            </a:stretch>
          </a:blipFill>
        </p:spPr>
      </p:sp>
      <p:sp>
        <p:nvSpPr>
          <p:cNvPr id="21" name="Freeform 21"/>
          <p:cNvSpPr/>
          <p:nvPr/>
        </p:nvSpPr>
        <p:spPr>
          <a:xfrm>
            <a:off x="6828633" y="9161116"/>
            <a:ext cx="1136555" cy="976477"/>
          </a:xfrm>
          <a:custGeom>
            <a:avLst/>
            <a:gdLst/>
            <a:ahLst/>
            <a:cxnLst/>
            <a:rect l="l" t="t" r="r" b="b"/>
            <a:pathLst>
              <a:path w="1136555" h="976477">
                <a:moveTo>
                  <a:pt x="0" y="0"/>
                </a:moveTo>
                <a:lnTo>
                  <a:pt x="1136556" y="0"/>
                </a:lnTo>
                <a:lnTo>
                  <a:pt x="1136556" y="976477"/>
                </a:lnTo>
                <a:lnTo>
                  <a:pt x="0" y="976477"/>
                </a:lnTo>
                <a:lnTo>
                  <a:pt x="0" y="0"/>
                </a:lnTo>
                <a:close/>
              </a:path>
            </a:pathLst>
          </a:custGeom>
          <a:blipFill>
            <a:blip r:embed="rId9"/>
            <a:stretch>
              <a:fillRect/>
            </a:stretch>
          </a:blipFill>
        </p:spPr>
      </p:sp>
      <p:sp>
        <p:nvSpPr>
          <p:cNvPr id="22" name="AutoShape 22"/>
          <p:cNvSpPr/>
          <p:nvPr/>
        </p:nvSpPr>
        <p:spPr>
          <a:xfrm flipV="1">
            <a:off x="9919244" y="9416236"/>
            <a:ext cx="0" cy="857072"/>
          </a:xfrm>
          <a:prstGeom prst="line">
            <a:avLst/>
          </a:prstGeom>
          <a:ln w="28575" cap="flat">
            <a:solidFill>
              <a:srgbClr val="081835"/>
            </a:solidFill>
            <a:prstDash val="solid"/>
            <a:headEnd type="none" w="sm" len="sm"/>
            <a:tailEnd type="none" w="sm" len="sm"/>
          </a:ln>
        </p:spPr>
      </p:sp>
      <p:sp>
        <p:nvSpPr>
          <p:cNvPr id="23" name="Freeform 23"/>
          <p:cNvSpPr/>
          <p:nvPr/>
        </p:nvSpPr>
        <p:spPr>
          <a:xfrm>
            <a:off x="10164950" y="9760113"/>
            <a:ext cx="2210104" cy="467955"/>
          </a:xfrm>
          <a:custGeom>
            <a:avLst/>
            <a:gdLst/>
            <a:ahLst/>
            <a:cxnLst/>
            <a:rect l="l" t="t" r="r" b="b"/>
            <a:pathLst>
              <a:path w="2210104" h="467955">
                <a:moveTo>
                  <a:pt x="0" y="0"/>
                </a:moveTo>
                <a:lnTo>
                  <a:pt x="2210104" y="0"/>
                </a:lnTo>
                <a:lnTo>
                  <a:pt x="2210104" y="467956"/>
                </a:lnTo>
                <a:lnTo>
                  <a:pt x="0" y="467956"/>
                </a:lnTo>
                <a:lnTo>
                  <a:pt x="0" y="0"/>
                </a:lnTo>
                <a:close/>
              </a:path>
            </a:pathLst>
          </a:custGeom>
          <a:blipFill>
            <a:blip r:embed="rId10"/>
            <a:stretch>
              <a:fillRect/>
            </a:stretch>
          </a:blipFill>
        </p:spPr>
      </p:sp>
      <p:sp>
        <p:nvSpPr>
          <p:cNvPr id="24" name="Freeform 24"/>
          <p:cNvSpPr/>
          <p:nvPr/>
        </p:nvSpPr>
        <p:spPr>
          <a:xfrm rot="5400000" flipH="1" flipV="1">
            <a:off x="15048247" y="5211036"/>
            <a:ext cx="5663588" cy="2810556"/>
          </a:xfrm>
          <a:custGeom>
            <a:avLst/>
            <a:gdLst/>
            <a:ahLst/>
            <a:cxnLst/>
            <a:rect l="l" t="t" r="r" b="b"/>
            <a:pathLst>
              <a:path w="5663588" h="2810556">
                <a:moveTo>
                  <a:pt x="5663588" y="2810556"/>
                </a:moveTo>
                <a:lnTo>
                  <a:pt x="0" y="2810556"/>
                </a:lnTo>
                <a:lnTo>
                  <a:pt x="0" y="0"/>
                </a:lnTo>
                <a:lnTo>
                  <a:pt x="5663588" y="0"/>
                </a:lnTo>
                <a:lnTo>
                  <a:pt x="5663588" y="2810556"/>
                </a:lnTo>
                <a:close/>
              </a:path>
            </a:pathLst>
          </a:custGeom>
          <a:blipFill>
            <a:blip r:embed="rId11">
              <a:extLst>
                <a:ext uri="{96DAC541-7B7A-43D3-8B79-37D633B846F1}">
                  <asvg:svgBlip xmlns:asvg="http://schemas.microsoft.com/office/drawing/2016/SVG/main" r:embed="rId12"/>
                </a:ext>
              </a:extLst>
            </a:blip>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F6FA"/>
        </a:solidFill>
        <a:effectLst/>
      </p:bgPr>
    </p:bg>
    <p:spTree>
      <p:nvGrpSpPr>
        <p:cNvPr id="1" name=""/>
        <p:cNvGrpSpPr/>
        <p:nvPr/>
      </p:nvGrpSpPr>
      <p:grpSpPr>
        <a:xfrm>
          <a:off x="0" y="0"/>
          <a:ext cx="0" cy="0"/>
          <a:chOff x="0" y="0"/>
          <a:chExt cx="0" cy="0"/>
        </a:xfrm>
      </p:grpSpPr>
      <p:sp>
        <p:nvSpPr>
          <p:cNvPr id="2" name="AutoShape 2"/>
          <p:cNvSpPr/>
          <p:nvPr/>
        </p:nvSpPr>
        <p:spPr>
          <a:xfrm>
            <a:off x="1028700" y="5086697"/>
            <a:ext cx="1494277" cy="0"/>
          </a:xfrm>
          <a:prstGeom prst="line">
            <a:avLst/>
          </a:prstGeom>
          <a:ln w="114300" cap="flat">
            <a:solidFill>
              <a:srgbClr val="FFFFFF"/>
            </a:solidFill>
            <a:prstDash val="solid"/>
            <a:headEnd type="none" w="sm" len="sm"/>
            <a:tailEnd type="none" w="sm" len="sm"/>
          </a:ln>
        </p:spPr>
      </p:sp>
      <p:sp>
        <p:nvSpPr>
          <p:cNvPr id="3" name="TextBox 3"/>
          <p:cNvSpPr txBox="1"/>
          <p:nvPr/>
        </p:nvSpPr>
        <p:spPr>
          <a:xfrm>
            <a:off x="172169" y="2003036"/>
            <a:ext cx="14828779" cy="10535826"/>
          </a:xfrm>
          <a:prstGeom prst="rect">
            <a:avLst/>
          </a:prstGeom>
        </p:spPr>
        <p:txBody>
          <a:bodyPr lIns="0" tIns="0" rIns="0" bIns="0" rtlCol="0" anchor="t">
            <a:spAutoFit/>
          </a:bodyPr>
          <a:lstStyle/>
          <a:p>
            <a:pPr algn="just">
              <a:lnSpc>
                <a:spcPts val="3841"/>
              </a:lnSpc>
            </a:pPr>
            <a:r>
              <a:rPr lang="en-US" sz="2954" u="sng" dirty="0">
                <a:solidFill>
                  <a:srgbClr val="365679"/>
                </a:solidFill>
                <a:latin typeface="Archivo Black"/>
                <a:ea typeface="Archivo Black"/>
                <a:cs typeface="Archivo Black"/>
                <a:sym typeface="Archivo Black"/>
              </a:rPr>
              <a:t>A. </a:t>
            </a:r>
            <a:r>
              <a:rPr lang="en-US" sz="2954" dirty="0">
                <a:solidFill>
                  <a:srgbClr val="365679"/>
                </a:solidFill>
                <a:latin typeface="Archivo Black"/>
                <a:ea typeface="Archivo Black"/>
                <a:cs typeface="Archivo Black"/>
                <a:sym typeface="Archivo Black"/>
              </a:rPr>
              <a:t>Partea</a:t>
            </a:r>
            <a:r>
              <a:rPr lang="en-US" sz="2954" u="sng" dirty="0">
                <a:solidFill>
                  <a:srgbClr val="365679"/>
                </a:solidFill>
                <a:latin typeface="Archivo Black"/>
                <a:ea typeface="Archivo Black"/>
                <a:cs typeface="Archivo Black"/>
                <a:sym typeface="Archivo Black"/>
              </a:rPr>
              <a:t> asincronă </a:t>
            </a:r>
          </a:p>
          <a:p>
            <a:pPr marL="637967" lvl="1" indent="-318983" algn="just">
              <a:lnSpc>
                <a:spcPts val="3841"/>
              </a:lnSpc>
              <a:buAutoNum type="arabicPeriod"/>
            </a:pPr>
            <a:r>
              <a:rPr lang="en-US" sz="2954" dirty="0">
                <a:solidFill>
                  <a:srgbClr val="365679"/>
                </a:solidFill>
                <a:latin typeface="Archivo Black"/>
                <a:ea typeface="Archivo Black"/>
                <a:cs typeface="Archivo Black"/>
                <a:sym typeface="Archivo Black"/>
              </a:rPr>
              <a:t>Rolul coordonatorului mentor: definiție, responsabilități și calificări </a:t>
            </a:r>
          </a:p>
          <a:p>
            <a:pPr marL="637967" lvl="1" indent="-318983" algn="just">
              <a:lnSpc>
                <a:spcPts val="3841"/>
              </a:lnSpc>
              <a:buAutoNum type="arabicPeriod"/>
            </a:pPr>
            <a:r>
              <a:rPr lang="en-US" sz="2954" dirty="0">
                <a:solidFill>
                  <a:srgbClr val="365679"/>
                </a:solidFill>
                <a:latin typeface="Archivo Black"/>
                <a:ea typeface="Archivo Black"/>
                <a:cs typeface="Archivo Black"/>
                <a:sym typeface="Archivo Black"/>
              </a:rPr>
              <a:t>Deblocarea potențialului: rolul esențial al coordonării mentorilor în obținerea succesului </a:t>
            </a:r>
          </a:p>
          <a:p>
            <a:pPr marL="637967" lvl="1" indent="-318983" algn="just">
              <a:lnSpc>
                <a:spcPts val="3841"/>
              </a:lnSpc>
              <a:buAutoNum type="arabicPeriod"/>
            </a:pPr>
            <a:r>
              <a:rPr lang="en-US" sz="2954" dirty="0">
                <a:solidFill>
                  <a:srgbClr val="365679"/>
                </a:solidFill>
                <a:latin typeface="Archivo Black"/>
                <a:ea typeface="Archivo Black"/>
                <a:cs typeface="Archivo Black"/>
                <a:sym typeface="Archivo Black"/>
              </a:rPr>
              <a:t>Explorarea în profunzime a atribuțiilor coordonatorilor de mentori </a:t>
            </a:r>
          </a:p>
          <a:p>
            <a:pPr marL="637967" lvl="1" indent="-318983" algn="just">
              <a:lnSpc>
                <a:spcPts val="3841"/>
              </a:lnSpc>
              <a:buAutoNum type="arabicPeriod"/>
            </a:pPr>
            <a:r>
              <a:rPr lang="en-US" sz="2954" dirty="0">
                <a:solidFill>
                  <a:srgbClr val="365679"/>
                </a:solidFill>
                <a:latin typeface="Archivo Black"/>
                <a:ea typeface="Archivo Black"/>
                <a:cs typeface="Archivo Black"/>
                <a:sym typeface="Archivo Black"/>
              </a:rPr>
              <a:t>Evidențierea importanței coordonatorilor de mentori în cadrul programelor de mentorat</a:t>
            </a:r>
          </a:p>
          <a:p>
            <a:pPr marL="637967" lvl="1" indent="-318983" algn="just">
              <a:lnSpc>
                <a:spcPts val="3841"/>
              </a:lnSpc>
              <a:buAutoNum type="arabicPeriod"/>
            </a:pPr>
            <a:r>
              <a:rPr lang="en-US" sz="2954" dirty="0">
                <a:solidFill>
                  <a:srgbClr val="365679"/>
                </a:solidFill>
                <a:latin typeface="Archivo Black"/>
                <a:ea typeface="Archivo Black"/>
                <a:cs typeface="Archivo Black"/>
                <a:sym typeface="Archivo Black"/>
              </a:rPr>
              <a:t>Exemple din viața reală și studii de caz  </a:t>
            </a:r>
          </a:p>
          <a:p>
            <a:pPr marL="637967" lvl="1" indent="-318983" algn="just">
              <a:lnSpc>
                <a:spcPts val="3841"/>
              </a:lnSpc>
              <a:buAutoNum type="arabicPeriod"/>
            </a:pPr>
            <a:r>
              <a:rPr lang="en-US" sz="2954" dirty="0">
                <a:solidFill>
                  <a:srgbClr val="365679"/>
                </a:solidFill>
                <a:latin typeface="Archivo Black"/>
                <a:ea typeface="Archivo Black"/>
                <a:cs typeface="Archivo Black"/>
                <a:sym typeface="Archivo Black"/>
              </a:rPr>
              <a:t>Construirea încrederii și a unei relații bune </a:t>
            </a:r>
          </a:p>
          <a:p>
            <a:pPr marL="637967" lvl="1" indent="-318983" algn="just">
              <a:lnSpc>
                <a:spcPts val="3841"/>
              </a:lnSpc>
              <a:buAutoNum type="arabicPeriod"/>
            </a:pPr>
            <a:r>
              <a:rPr lang="en-US" sz="2954" dirty="0">
                <a:solidFill>
                  <a:srgbClr val="365679"/>
                </a:solidFill>
                <a:latin typeface="Archivo Black"/>
                <a:ea typeface="Archivo Black"/>
                <a:cs typeface="Archivo Black"/>
                <a:sym typeface="Archivo Black"/>
              </a:rPr>
              <a:t>Încurajarea discuțiilor de grup despre experiențele coordonatorilor de mentori</a:t>
            </a:r>
          </a:p>
          <a:p>
            <a:pPr algn="just">
              <a:lnSpc>
                <a:spcPts val="3841"/>
              </a:lnSpc>
            </a:pPr>
            <a:endParaRPr lang="en-US" sz="2954" dirty="0">
              <a:solidFill>
                <a:srgbClr val="365679"/>
              </a:solidFill>
              <a:latin typeface="Archivo Black"/>
              <a:ea typeface="Archivo Black"/>
              <a:cs typeface="Archivo Black"/>
              <a:sym typeface="Archivo Black"/>
            </a:endParaRPr>
          </a:p>
          <a:p>
            <a:pPr algn="just">
              <a:lnSpc>
                <a:spcPts val="3841"/>
              </a:lnSpc>
            </a:pPr>
            <a:r>
              <a:rPr lang="en-US" sz="2954" u="sng" dirty="0">
                <a:solidFill>
                  <a:srgbClr val="365679"/>
                </a:solidFill>
                <a:latin typeface="Archivo Black"/>
                <a:ea typeface="Archivo Black"/>
                <a:cs typeface="Archivo Black"/>
                <a:sym typeface="Archivo Black"/>
              </a:rPr>
              <a:t>B. Partea sincronă </a:t>
            </a:r>
          </a:p>
          <a:p>
            <a:pPr marL="637967" lvl="1" indent="-318983" algn="just">
              <a:lnSpc>
                <a:spcPts val="3841"/>
              </a:lnSpc>
              <a:buAutoNum type="arabicPeriod"/>
            </a:pPr>
            <a:r>
              <a:rPr lang="en-US" sz="2954" dirty="0">
                <a:solidFill>
                  <a:srgbClr val="365679"/>
                </a:solidFill>
                <a:latin typeface="Archivo Black"/>
                <a:ea typeface="Archivo Black"/>
                <a:cs typeface="Archivo Black"/>
                <a:sym typeface="Archivo Black"/>
              </a:rPr>
              <a:t> Sesiune de întrebări și răspunsuri </a:t>
            </a:r>
          </a:p>
          <a:p>
            <a:pPr algn="just">
              <a:lnSpc>
                <a:spcPts val="3717"/>
              </a:lnSpc>
            </a:pPr>
            <a:endParaRPr lang="en-US" sz="2954" dirty="0">
              <a:solidFill>
                <a:srgbClr val="365679"/>
              </a:solidFill>
              <a:latin typeface="Archivo Black"/>
              <a:ea typeface="Archivo Black"/>
              <a:cs typeface="Archivo Black"/>
              <a:sym typeface="Archivo Black"/>
            </a:endParaRPr>
          </a:p>
          <a:p>
            <a:pPr algn="just">
              <a:lnSpc>
                <a:spcPts val="3717"/>
              </a:lnSpc>
            </a:pPr>
            <a:endParaRPr lang="en-US" sz="2954" dirty="0">
              <a:solidFill>
                <a:srgbClr val="365679"/>
              </a:solidFill>
              <a:latin typeface="Archivo Black"/>
              <a:ea typeface="Archivo Black"/>
              <a:cs typeface="Archivo Black"/>
              <a:sym typeface="Archivo Black"/>
            </a:endParaRPr>
          </a:p>
          <a:p>
            <a:pPr algn="just">
              <a:lnSpc>
                <a:spcPts val="3717"/>
              </a:lnSpc>
            </a:pPr>
            <a:endParaRPr lang="en-US" sz="2954" dirty="0">
              <a:solidFill>
                <a:srgbClr val="365679"/>
              </a:solidFill>
              <a:latin typeface="Archivo Black"/>
              <a:ea typeface="Archivo Black"/>
              <a:cs typeface="Archivo Black"/>
              <a:sym typeface="Archivo Black"/>
            </a:endParaRPr>
          </a:p>
          <a:p>
            <a:pPr algn="just">
              <a:lnSpc>
                <a:spcPts val="3717"/>
              </a:lnSpc>
            </a:pPr>
            <a:endParaRPr lang="en-US" sz="2954" dirty="0">
              <a:solidFill>
                <a:srgbClr val="365679"/>
              </a:solidFill>
              <a:latin typeface="Archivo Black"/>
              <a:ea typeface="Archivo Black"/>
              <a:cs typeface="Archivo Black"/>
              <a:sym typeface="Archivo Black"/>
            </a:endParaRPr>
          </a:p>
          <a:p>
            <a:pPr algn="just">
              <a:lnSpc>
                <a:spcPts val="3717"/>
              </a:lnSpc>
            </a:pPr>
            <a:endParaRPr lang="en-US" sz="2954" dirty="0">
              <a:solidFill>
                <a:srgbClr val="365679"/>
              </a:solidFill>
              <a:latin typeface="Archivo Black"/>
              <a:ea typeface="Archivo Black"/>
              <a:cs typeface="Archivo Black"/>
              <a:sym typeface="Archivo Black"/>
            </a:endParaRPr>
          </a:p>
          <a:p>
            <a:pPr algn="just">
              <a:lnSpc>
                <a:spcPts val="3717"/>
              </a:lnSpc>
            </a:pPr>
            <a:endParaRPr lang="en-US" sz="2954" dirty="0">
              <a:solidFill>
                <a:srgbClr val="365679"/>
              </a:solidFill>
              <a:latin typeface="Archivo Black"/>
              <a:ea typeface="Archivo Black"/>
              <a:cs typeface="Archivo Black"/>
              <a:sym typeface="Archivo Black"/>
            </a:endParaRPr>
          </a:p>
          <a:p>
            <a:pPr algn="just">
              <a:lnSpc>
                <a:spcPts val="3717"/>
              </a:lnSpc>
            </a:pPr>
            <a:endParaRPr lang="en-US" sz="2954" dirty="0">
              <a:solidFill>
                <a:srgbClr val="365679"/>
              </a:solidFill>
              <a:latin typeface="Archivo Black"/>
              <a:ea typeface="Archivo Black"/>
              <a:cs typeface="Archivo Black"/>
              <a:sym typeface="Archivo Black"/>
            </a:endParaRPr>
          </a:p>
          <a:p>
            <a:pPr algn="just">
              <a:lnSpc>
                <a:spcPts val="3717"/>
              </a:lnSpc>
            </a:pPr>
            <a:endParaRPr lang="en-US" sz="2954" dirty="0">
              <a:solidFill>
                <a:srgbClr val="365679"/>
              </a:solidFill>
              <a:latin typeface="Archivo Black"/>
              <a:ea typeface="Archivo Black"/>
              <a:cs typeface="Archivo Black"/>
              <a:sym typeface="Archivo Black"/>
            </a:endParaRPr>
          </a:p>
        </p:txBody>
      </p:sp>
      <p:grpSp>
        <p:nvGrpSpPr>
          <p:cNvPr id="4" name="Group 4"/>
          <p:cNvGrpSpPr/>
          <p:nvPr/>
        </p:nvGrpSpPr>
        <p:grpSpPr>
          <a:xfrm>
            <a:off x="-1020273" y="0"/>
            <a:ext cx="9657948" cy="1303133"/>
            <a:chOff x="0" y="0"/>
            <a:chExt cx="4517945" cy="609600"/>
          </a:xfrm>
        </p:grpSpPr>
        <p:sp>
          <p:nvSpPr>
            <p:cNvPr id="5" name="Freeform 5"/>
            <p:cNvSpPr/>
            <p:nvPr/>
          </p:nvSpPr>
          <p:spPr>
            <a:xfrm>
              <a:off x="0" y="0"/>
              <a:ext cx="4517945" cy="609600"/>
            </a:xfrm>
            <a:custGeom>
              <a:avLst/>
              <a:gdLst/>
              <a:ahLst/>
              <a:cxnLst/>
              <a:rect l="l" t="t" r="r" b="b"/>
              <a:pathLst>
                <a:path w="4517945" h="609600">
                  <a:moveTo>
                    <a:pt x="203200" y="0"/>
                  </a:moveTo>
                  <a:lnTo>
                    <a:pt x="4517945" y="0"/>
                  </a:lnTo>
                  <a:lnTo>
                    <a:pt x="4314745" y="609600"/>
                  </a:lnTo>
                  <a:lnTo>
                    <a:pt x="0" y="609600"/>
                  </a:lnTo>
                  <a:lnTo>
                    <a:pt x="203200" y="0"/>
                  </a:lnTo>
                  <a:close/>
                </a:path>
              </a:pathLst>
            </a:custGeom>
            <a:solidFill>
              <a:srgbClr val="1C3F60"/>
            </a:solidFill>
          </p:spPr>
        </p:sp>
        <p:sp>
          <p:nvSpPr>
            <p:cNvPr id="6" name="TextBox 6"/>
            <p:cNvSpPr txBox="1"/>
            <p:nvPr/>
          </p:nvSpPr>
          <p:spPr>
            <a:xfrm>
              <a:off x="101600" y="-66675"/>
              <a:ext cx="4314745" cy="676275"/>
            </a:xfrm>
            <a:prstGeom prst="rect">
              <a:avLst/>
            </a:prstGeom>
          </p:spPr>
          <p:txBody>
            <a:bodyPr lIns="50800" tIns="50800" rIns="50800" bIns="50800" rtlCol="0" anchor="ctr"/>
            <a:lstStyle/>
            <a:p>
              <a:pPr algn="ctr">
                <a:lnSpc>
                  <a:spcPts val="3319"/>
                </a:lnSpc>
              </a:pPr>
              <a:endParaRPr/>
            </a:p>
          </p:txBody>
        </p:sp>
      </p:grpSp>
      <p:grpSp>
        <p:nvGrpSpPr>
          <p:cNvPr id="7" name="Group 7"/>
          <p:cNvGrpSpPr/>
          <p:nvPr/>
        </p:nvGrpSpPr>
        <p:grpSpPr>
          <a:xfrm>
            <a:off x="11270002" y="8798846"/>
            <a:ext cx="11153345" cy="1762767"/>
            <a:chOff x="0" y="0"/>
            <a:chExt cx="521080" cy="82356"/>
          </a:xfrm>
        </p:grpSpPr>
        <p:sp>
          <p:nvSpPr>
            <p:cNvPr id="8" name="Freeform 8"/>
            <p:cNvSpPr/>
            <p:nvPr/>
          </p:nvSpPr>
          <p:spPr>
            <a:xfrm>
              <a:off x="0" y="0"/>
              <a:ext cx="521080" cy="82356"/>
            </a:xfrm>
            <a:custGeom>
              <a:avLst/>
              <a:gdLst/>
              <a:ahLst/>
              <a:cxnLst/>
              <a:rect l="l" t="t" r="r" b="b"/>
              <a:pathLst>
                <a:path w="521080" h="82356">
                  <a:moveTo>
                    <a:pt x="203200" y="0"/>
                  </a:moveTo>
                  <a:lnTo>
                    <a:pt x="521080" y="0"/>
                  </a:lnTo>
                  <a:lnTo>
                    <a:pt x="317880" y="82356"/>
                  </a:lnTo>
                  <a:lnTo>
                    <a:pt x="0" y="82356"/>
                  </a:lnTo>
                  <a:lnTo>
                    <a:pt x="203200" y="0"/>
                  </a:lnTo>
                  <a:close/>
                </a:path>
              </a:pathLst>
            </a:custGeom>
            <a:solidFill>
              <a:srgbClr val="AFC1D0"/>
            </a:solidFill>
          </p:spPr>
        </p:sp>
        <p:sp>
          <p:nvSpPr>
            <p:cNvPr id="9" name="TextBox 9"/>
            <p:cNvSpPr txBox="1"/>
            <p:nvPr/>
          </p:nvSpPr>
          <p:spPr>
            <a:xfrm>
              <a:off x="101600" y="-66675"/>
              <a:ext cx="317880" cy="149031"/>
            </a:xfrm>
            <a:prstGeom prst="rect">
              <a:avLst/>
            </a:prstGeom>
          </p:spPr>
          <p:txBody>
            <a:bodyPr lIns="50800" tIns="50800" rIns="50800" bIns="50800" rtlCol="0" anchor="ctr"/>
            <a:lstStyle/>
            <a:p>
              <a:pPr algn="ctr">
                <a:lnSpc>
                  <a:spcPts val="3319"/>
                </a:lnSpc>
              </a:pPr>
              <a:endParaRPr/>
            </a:p>
          </p:txBody>
        </p:sp>
      </p:grpSp>
      <p:grpSp>
        <p:nvGrpSpPr>
          <p:cNvPr id="10" name="Group 10"/>
          <p:cNvGrpSpPr/>
          <p:nvPr/>
        </p:nvGrpSpPr>
        <p:grpSpPr>
          <a:xfrm>
            <a:off x="12375054" y="9448108"/>
            <a:ext cx="6580569" cy="838892"/>
            <a:chOff x="0" y="0"/>
            <a:chExt cx="3770039" cy="480605"/>
          </a:xfrm>
        </p:grpSpPr>
        <p:sp>
          <p:nvSpPr>
            <p:cNvPr id="11" name="Freeform 11"/>
            <p:cNvSpPr/>
            <p:nvPr/>
          </p:nvSpPr>
          <p:spPr>
            <a:xfrm>
              <a:off x="0" y="0"/>
              <a:ext cx="3770038" cy="480605"/>
            </a:xfrm>
            <a:custGeom>
              <a:avLst/>
              <a:gdLst/>
              <a:ahLst/>
              <a:cxnLst/>
              <a:rect l="l" t="t" r="r" b="b"/>
              <a:pathLst>
                <a:path w="3770038" h="480605">
                  <a:moveTo>
                    <a:pt x="203200" y="0"/>
                  </a:moveTo>
                  <a:lnTo>
                    <a:pt x="3770038" y="0"/>
                  </a:lnTo>
                  <a:lnTo>
                    <a:pt x="3566838" y="480605"/>
                  </a:lnTo>
                  <a:lnTo>
                    <a:pt x="0" y="480605"/>
                  </a:lnTo>
                  <a:lnTo>
                    <a:pt x="203200" y="0"/>
                  </a:lnTo>
                  <a:close/>
                </a:path>
              </a:pathLst>
            </a:custGeom>
            <a:solidFill>
              <a:srgbClr val="1C3F60"/>
            </a:solidFill>
          </p:spPr>
        </p:sp>
        <p:sp>
          <p:nvSpPr>
            <p:cNvPr id="12" name="TextBox 12"/>
            <p:cNvSpPr txBox="1"/>
            <p:nvPr/>
          </p:nvSpPr>
          <p:spPr>
            <a:xfrm>
              <a:off x="101600" y="-66675"/>
              <a:ext cx="3566839" cy="547280"/>
            </a:xfrm>
            <a:prstGeom prst="rect">
              <a:avLst/>
            </a:prstGeom>
          </p:spPr>
          <p:txBody>
            <a:bodyPr lIns="50800" tIns="50800" rIns="50800" bIns="50800" rtlCol="0" anchor="ctr"/>
            <a:lstStyle/>
            <a:p>
              <a:pPr algn="ctr">
                <a:lnSpc>
                  <a:spcPts val="3319"/>
                </a:lnSpc>
              </a:pPr>
              <a:endParaRPr/>
            </a:p>
          </p:txBody>
        </p:sp>
      </p:grpSp>
      <p:sp>
        <p:nvSpPr>
          <p:cNvPr id="13" name="Freeform 13"/>
          <p:cNvSpPr/>
          <p:nvPr/>
        </p:nvSpPr>
        <p:spPr>
          <a:xfrm>
            <a:off x="112214" y="9109911"/>
            <a:ext cx="1114846" cy="1111638"/>
          </a:xfrm>
          <a:custGeom>
            <a:avLst/>
            <a:gdLst/>
            <a:ahLst/>
            <a:cxnLst/>
            <a:rect l="l" t="t" r="r" b="b"/>
            <a:pathLst>
              <a:path w="1114846" h="1111638">
                <a:moveTo>
                  <a:pt x="0" y="0"/>
                </a:moveTo>
                <a:lnTo>
                  <a:pt x="1114846" y="0"/>
                </a:lnTo>
                <a:lnTo>
                  <a:pt x="1114846" y="1111638"/>
                </a:lnTo>
                <a:lnTo>
                  <a:pt x="0" y="1111638"/>
                </a:lnTo>
                <a:lnTo>
                  <a:pt x="0" y="0"/>
                </a:lnTo>
                <a:close/>
              </a:path>
            </a:pathLst>
          </a:custGeom>
          <a:blipFill>
            <a:blip r:embed="rId2"/>
            <a:stretch>
              <a:fillRect/>
            </a:stretch>
          </a:blipFill>
        </p:spPr>
      </p:sp>
      <p:sp>
        <p:nvSpPr>
          <p:cNvPr id="14" name="Freeform 14">
            <a:hlinkClick r:id="rId3" tooltip="https://faengselsforbundet.dk"/>
          </p:cNvPr>
          <p:cNvSpPr/>
          <p:nvPr/>
        </p:nvSpPr>
        <p:spPr>
          <a:xfrm>
            <a:off x="1408340" y="9074018"/>
            <a:ext cx="1224474" cy="1236719"/>
          </a:xfrm>
          <a:custGeom>
            <a:avLst/>
            <a:gdLst/>
            <a:ahLst/>
            <a:cxnLst/>
            <a:rect l="l" t="t" r="r" b="b"/>
            <a:pathLst>
              <a:path w="1224474" h="1236719">
                <a:moveTo>
                  <a:pt x="0" y="0"/>
                </a:moveTo>
                <a:lnTo>
                  <a:pt x="1224474" y="0"/>
                </a:lnTo>
                <a:lnTo>
                  <a:pt x="1224474" y="1236719"/>
                </a:lnTo>
                <a:lnTo>
                  <a:pt x="0" y="1236719"/>
                </a:lnTo>
                <a:lnTo>
                  <a:pt x="0" y="0"/>
                </a:lnTo>
                <a:close/>
              </a:path>
            </a:pathLst>
          </a:custGeom>
          <a:blipFill>
            <a:blip r:embed="rId4"/>
            <a:stretch>
              <a:fillRect/>
            </a:stretch>
          </a:blipFill>
        </p:spPr>
      </p:sp>
      <p:sp>
        <p:nvSpPr>
          <p:cNvPr id="15" name="Freeform 15"/>
          <p:cNvSpPr/>
          <p:nvPr/>
        </p:nvSpPr>
        <p:spPr>
          <a:xfrm>
            <a:off x="7999998" y="9193867"/>
            <a:ext cx="1736213" cy="943726"/>
          </a:xfrm>
          <a:custGeom>
            <a:avLst/>
            <a:gdLst/>
            <a:ahLst/>
            <a:cxnLst/>
            <a:rect l="l" t="t" r="r" b="b"/>
            <a:pathLst>
              <a:path w="1736213" h="943726">
                <a:moveTo>
                  <a:pt x="0" y="0"/>
                </a:moveTo>
                <a:lnTo>
                  <a:pt x="1736213" y="0"/>
                </a:lnTo>
                <a:lnTo>
                  <a:pt x="1736213" y="943726"/>
                </a:lnTo>
                <a:lnTo>
                  <a:pt x="0" y="943726"/>
                </a:lnTo>
                <a:lnTo>
                  <a:pt x="0" y="0"/>
                </a:lnTo>
                <a:close/>
              </a:path>
            </a:pathLst>
          </a:custGeom>
          <a:blipFill>
            <a:blip r:embed="rId5"/>
            <a:stretch>
              <a:fillRect/>
            </a:stretch>
          </a:blipFill>
        </p:spPr>
      </p:sp>
      <p:sp>
        <p:nvSpPr>
          <p:cNvPr id="16" name="Freeform 16"/>
          <p:cNvSpPr/>
          <p:nvPr/>
        </p:nvSpPr>
        <p:spPr>
          <a:xfrm>
            <a:off x="2866537" y="9416236"/>
            <a:ext cx="1719389" cy="687755"/>
          </a:xfrm>
          <a:custGeom>
            <a:avLst/>
            <a:gdLst/>
            <a:ahLst/>
            <a:cxnLst/>
            <a:rect l="l" t="t" r="r" b="b"/>
            <a:pathLst>
              <a:path w="1719389" h="687755">
                <a:moveTo>
                  <a:pt x="0" y="0"/>
                </a:moveTo>
                <a:lnTo>
                  <a:pt x="1719388" y="0"/>
                </a:lnTo>
                <a:lnTo>
                  <a:pt x="1719388" y="687755"/>
                </a:lnTo>
                <a:lnTo>
                  <a:pt x="0" y="687755"/>
                </a:lnTo>
                <a:lnTo>
                  <a:pt x="0" y="0"/>
                </a:lnTo>
                <a:close/>
              </a:path>
            </a:pathLst>
          </a:custGeom>
          <a:blipFill>
            <a:blip r:embed="rId6"/>
            <a:stretch>
              <a:fillRect/>
            </a:stretch>
          </a:blipFill>
        </p:spPr>
      </p:sp>
      <p:sp>
        <p:nvSpPr>
          <p:cNvPr id="17" name="Freeform 17"/>
          <p:cNvSpPr/>
          <p:nvPr/>
        </p:nvSpPr>
        <p:spPr>
          <a:xfrm>
            <a:off x="4819649" y="9280764"/>
            <a:ext cx="1696045" cy="823227"/>
          </a:xfrm>
          <a:custGeom>
            <a:avLst/>
            <a:gdLst/>
            <a:ahLst/>
            <a:cxnLst/>
            <a:rect l="l" t="t" r="r" b="b"/>
            <a:pathLst>
              <a:path w="1696045" h="823227">
                <a:moveTo>
                  <a:pt x="0" y="0"/>
                </a:moveTo>
                <a:lnTo>
                  <a:pt x="1696045" y="0"/>
                </a:lnTo>
                <a:lnTo>
                  <a:pt x="1696045" y="823227"/>
                </a:lnTo>
                <a:lnTo>
                  <a:pt x="0" y="823227"/>
                </a:lnTo>
                <a:lnTo>
                  <a:pt x="0" y="0"/>
                </a:lnTo>
                <a:close/>
              </a:path>
            </a:pathLst>
          </a:custGeom>
          <a:blipFill>
            <a:blip r:embed="rId7"/>
            <a:stretch>
              <a:fillRect/>
            </a:stretch>
          </a:blipFill>
        </p:spPr>
      </p:sp>
      <p:sp>
        <p:nvSpPr>
          <p:cNvPr id="18" name="Freeform 18"/>
          <p:cNvSpPr/>
          <p:nvPr/>
        </p:nvSpPr>
        <p:spPr>
          <a:xfrm>
            <a:off x="6828633" y="9161116"/>
            <a:ext cx="1136555" cy="976477"/>
          </a:xfrm>
          <a:custGeom>
            <a:avLst/>
            <a:gdLst/>
            <a:ahLst/>
            <a:cxnLst/>
            <a:rect l="l" t="t" r="r" b="b"/>
            <a:pathLst>
              <a:path w="1136555" h="976477">
                <a:moveTo>
                  <a:pt x="0" y="0"/>
                </a:moveTo>
                <a:lnTo>
                  <a:pt x="1136556" y="0"/>
                </a:lnTo>
                <a:lnTo>
                  <a:pt x="1136556" y="976477"/>
                </a:lnTo>
                <a:lnTo>
                  <a:pt x="0" y="976477"/>
                </a:lnTo>
                <a:lnTo>
                  <a:pt x="0" y="0"/>
                </a:lnTo>
                <a:close/>
              </a:path>
            </a:pathLst>
          </a:custGeom>
          <a:blipFill>
            <a:blip r:embed="rId8"/>
            <a:stretch>
              <a:fillRect/>
            </a:stretch>
          </a:blipFill>
        </p:spPr>
      </p:sp>
      <p:sp>
        <p:nvSpPr>
          <p:cNvPr id="19" name="AutoShape 19"/>
          <p:cNvSpPr/>
          <p:nvPr/>
        </p:nvSpPr>
        <p:spPr>
          <a:xfrm flipV="1">
            <a:off x="9919244" y="9416236"/>
            <a:ext cx="0" cy="857072"/>
          </a:xfrm>
          <a:prstGeom prst="line">
            <a:avLst/>
          </a:prstGeom>
          <a:ln w="28575" cap="flat">
            <a:solidFill>
              <a:srgbClr val="081835"/>
            </a:solidFill>
            <a:prstDash val="solid"/>
            <a:headEnd type="none" w="sm" len="sm"/>
            <a:tailEnd type="none" w="sm" len="sm"/>
          </a:ln>
        </p:spPr>
      </p:sp>
      <p:sp>
        <p:nvSpPr>
          <p:cNvPr id="20" name="Freeform 20"/>
          <p:cNvSpPr/>
          <p:nvPr/>
        </p:nvSpPr>
        <p:spPr>
          <a:xfrm>
            <a:off x="10164950" y="9760113"/>
            <a:ext cx="2210104" cy="467955"/>
          </a:xfrm>
          <a:custGeom>
            <a:avLst/>
            <a:gdLst/>
            <a:ahLst/>
            <a:cxnLst/>
            <a:rect l="l" t="t" r="r" b="b"/>
            <a:pathLst>
              <a:path w="2210104" h="467955">
                <a:moveTo>
                  <a:pt x="0" y="0"/>
                </a:moveTo>
                <a:lnTo>
                  <a:pt x="2210104" y="0"/>
                </a:lnTo>
                <a:lnTo>
                  <a:pt x="2210104" y="467956"/>
                </a:lnTo>
                <a:lnTo>
                  <a:pt x="0" y="467956"/>
                </a:lnTo>
                <a:lnTo>
                  <a:pt x="0" y="0"/>
                </a:lnTo>
                <a:close/>
              </a:path>
            </a:pathLst>
          </a:custGeom>
          <a:blipFill>
            <a:blip r:embed="rId9"/>
            <a:stretch>
              <a:fillRect/>
            </a:stretch>
          </a:blipFill>
        </p:spPr>
      </p:sp>
      <p:sp>
        <p:nvSpPr>
          <p:cNvPr id="21" name="TextBox 21"/>
          <p:cNvSpPr txBox="1"/>
          <p:nvPr/>
        </p:nvSpPr>
        <p:spPr>
          <a:xfrm>
            <a:off x="13377816" y="9613554"/>
            <a:ext cx="4575045" cy="441325"/>
          </a:xfrm>
          <a:prstGeom prst="rect">
            <a:avLst/>
          </a:prstGeom>
        </p:spPr>
        <p:txBody>
          <a:bodyPr lIns="0" tIns="0" rIns="0" bIns="0" rtlCol="0" anchor="t">
            <a:spAutoFit/>
          </a:bodyPr>
          <a:lstStyle/>
          <a:p>
            <a:pPr algn="ctr">
              <a:lnSpc>
                <a:spcPts val="3499"/>
              </a:lnSpc>
            </a:pPr>
            <a:r>
              <a:rPr lang="en-US" sz="2499">
                <a:solidFill>
                  <a:srgbClr val="FFFFFF"/>
                </a:solidFill>
                <a:latin typeface="Helios Extended"/>
                <a:ea typeface="Helios Extended"/>
                <a:cs typeface="Helios Extended"/>
                <a:sym typeface="Helios Extended"/>
              </a:rPr>
              <a:t> https://m4pris-project.eu/</a:t>
            </a:r>
          </a:p>
        </p:txBody>
      </p:sp>
      <p:sp>
        <p:nvSpPr>
          <p:cNvPr id="22" name="TextBox 22"/>
          <p:cNvSpPr txBox="1"/>
          <p:nvPr/>
        </p:nvSpPr>
        <p:spPr>
          <a:xfrm>
            <a:off x="375961" y="405457"/>
            <a:ext cx="7194649" cy="425545"/>
          </a:xfrm>
          <a:prstGeom prst="rect">
            <a:avLst/>
          </a:prstGeom>
        </p:spPr>
        <p:txBody>
          <a:bodyPr lIns="0" tIns="0" rIns="0" bIns="0" rtlCol="0" anchor="t">
            <a:spAutoFit/>
          </a:bodyPr>
          <a:lstStyle/>
          <a:p>
            <a:pPr algn="ctr">
              <a:lnSpc>
                <a:spcPts val="3319"/>
              </a:lnSpc>
              <a:spcBef>
                <a:spcPct val="0"/>
              </a:spcBef>
            </a:pPr>
            <a:r>
              <a:rPr lang="en-US" sz="2371" b="1">
                <a:solidFill>
                  <a:srgbClr val="FFFFFF"/>
                </a:solidFill>
                <a:latin typeface="Helios Extended Bold"/>
                <a:ea typeface="Helios Extended Bold"/>
                <a:cs typeface="Helios Extended Bold"/>
                <a:sym typeface="Helios Extended Bold"/>
              </a:rPr>
              <a:t>Să explorăm ce include modulul </a:t>
            </a:r>
          </a:p>
        </p:txBody>
      </p:sp>
      <p:sp>
        <p:nvSpPr>
          <p:cNvPr id="23" name="Freeform 23"/>
          <p:cNvSpPr/>
          <p:nvPr/>
        </p:nvSpPr>
        <p:spPr>
          <a:xfrm>
            <a:off x="15807167" y="5403408"/>
            <a:ext cx="2480833" cy="3395437"/>
          </a:xfrm>
          <a:custGeom>
            <a:avLst/>
            <a:gdLst/>
            <a:ahLst/>
            <a:cxnLst/>
            <a:rect l="l" t="t" r="r" b="b"/>
            <a:pathLst>
              <a:path w="2480833" h="3395437">
                <a:moveTo>
                  <a:pt x="0" y="0"/>
                </a:moveTo>
                <a:lnTo>
                  <a:pt x="2480833" y="0"/>
                </a:lnTo>
                <a:lnTo>
                  <a:pt x="2480833" y="3395438"/>
                </a:lnTo>
                <a:lnTo>
                  <a:pt x="0" y="3395438"/>
                </a:lnTo>
                <a:lnTo>
                  <a:pt x="0" y="0"/>
                </a:lnTo>
                <a:close/>
              </a:path>
            </a:pathLst>
          </a:custGeom>
          <a:blipFill>
            <a:blip r:embed="rId10"/>
            <a:stretch>
              <a:fillRect l="-66611" t="-44689" r="-68496" b="-27089"/>
            </a:stretch>
          </a:blipFill>
        </p:spPr>
      </p:sp>
      <p:sp>
        <p:nvSpPr>
          <p:cNvPr id="24" name="Freeform 24"/>
          <p:cNvSpPr/>
          <p:nvPr/>
        </p:nvSpPr>
        <p:spPr>
          <a:xfrm rot="5400000" flipV="1">
            <a:off x="13718694" y="1530180"/>
            <a:ext cx="6200396" cy="3076946"/>
          </a:xfrm>
          <a:custGeom>
            <a:avLst/>
            <a:gdLst/>
            <a:ahLst/>
            <a:cxnLst/>
            <a:rect l="l" t="t" r="r" b="b"/>
            <a:pathLst>
              <a:path w="6200396" h="3076946">
                <a:moveTo>
                  <a:pt x="0" y="3076946"/>
                </a:moveTo>
                <a:lnTo>
                  <a:pt x="6200395" y="3076946"/>
                </a:lnTo>
                <a:lnTo>
                  <a:pt x="6200395" y="0"/>
                </a:lnTo>
                <a:lnTo>
                  <a:pt x="0" y="0"/>
                </a:lnTo>
                <a:lnTo>
                  <a:pt x="0" y="3076946"/>
                </a:lnTo>
                <a:close/>
              </a:path>
            </a:pathLst>
          </a:custGeom>
          <a:blipFill>
            <a:blip r:embed="rId11">
              <a:extLst>
                <a:ext uri="{96DAC541-7B7A-43D3-8B79-37D633B846F1}">
                  <asvg:svgBlip xmlns:asvg="http://schemas.microsoft.com/office/drawing/2016/SVG/main" r:embed="rId12"/>
                </a:ext>
              </a:extLst>
            </a:blip>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3F6FA"/>
        </a:solidFill>
        <a:effectLst/>
      </p:bgPr>
    </p:bg>
    <p:spTree>
      <p:nvGrpSpPr>
        <p:cNvPr id="1" name=""/>
        <p:cNvGrpSpPr/>
        <p:nvPr/>
      </p:nvGrpSpPr>
      <p:grpSpPr>
        <a:xfrm>
          <a:off x="0" y="0"/>
          <a:ext cx="0" cy="0"/>
          <a:chOff x="0" y="0"/>
          <a:chExt cx="0" cy="0"/>
        </a:xfrm>
      </p:grpSpPr>
      <p:grpSp>
        <p:nvGrpSpPr>
          <p:cNvPr id="2" name="Group 2"/>
          <p:cNvGrpSpPr/>
          <p:nvPr/>
        </p:nvGrpSpPr>
        <p:grpSpPr>
          <a:xfrm>
            <a:off x="-5090901" y="1028700"/>
            <a:ext cx="11521076" cy="7542979"/>
            <a:chOff x="0" y="0"/>
            <a:chExt cx="682730" cy="446991"/>
          </a:xfrm>
        </p:grpSpPr>
        <p:sp>
          <p:nvSpPr>
            <p:cNvPr id="3" name="Freeform 3"/>
            <p:cNvSpPr/>
            <p:nvPr/>
          </p:nvSpPr>
          <p:spPr>
            <a:xfrm>
              <a:off x="0" y="0"/>
              <a:ext cx="682730" cy="446991"/>
            </a:xfrm>
            <a:custGeom>
              <a:avLst/>
              <a:gdLst/>
              <a:ahLst/>
              <a:cxnLst/>
              <a:rect l="l" t="t" r="r" b="b"/>
              <a:pathLst>
                <a:path w="682730" h="446991">
                  <a:moveTo>
                    <a:pt x="203200" y="0"/>
                  </a:moveTo>
                  <a:lnTo>
                    <a:pt x="682730" y="0"/>
                  </a:lnTo>
                  <a:lnTo>
                    <a:pt x="479530" y="446991"/>
                  </a:lnTo>
                  <a:lnTo>
                    <a:pt x="0" y="446991"/>
                  </a:lnTo>
                  <a:lnTo>
                    <a:pt x="203200" y="0"/>
                  </a:lnTo>
                  <a:close/>
                </a:path>
              </a:pathLst>
            </a:custGeom>
            <a:solidFill>
              <a:srgbClr val="AFC1D0"/>
            </a:solidFill>
          </p:spPr>
        </p:sp>
        <p:sp>
          <p:nvSpPr>
            <p:cNvPr id="4" name="TextBox 4"/>
            <p:cNvSpPr txBox="1"/>
            <p:nvPr/>
          </p:nvSpPr>
          <p:spPr>
            <a:xfrm>
              <a:off x="101600" y="-66675"/>
              <a:ext cx="479530" cy="513666"/>
            </a:xfrm>
            <a:prstGeom prst="rect">
              <a:avLst/>
            </a:prstGeom>
          </p:spPr>
          <p:txBody>
            <a:bodyPr lIns="50800" tIns="50800" rIns="50800" bIns="50800" rtlCol="0" anchor="ctr"/>
            <a:lstStyle/>
            <a:p>
              <a:pPr algn="ctr">
                <a:lnSpc>
                  <a:spcPts val="3319"/>
                </a:lnSpc>
              </a:pPr>
              <a:endParaRPr/>
            </a:p>
          </p:txBody>
        </p:sp>
      </p:grpSp>
      <p:grpSp>
        <p:nvGrpSpPr>
          <p:cNvPr id="5" name="Group 5"/>
          <p:cNvGrpSpPr/>
          <p:nvPr/>
        </p:nvGrpSpPr>
        <p:grpSpPr>
          <a:xfrm>
            <a:off x="-1020273" y="0"/>
            <a:ext cx="7226805" cy="1303133"/>
            <a:chOff x="0" y="0"/>
            <a:chExt cx="3380667" cy="609600"/>
          </a:xfrm>
        </p:grpSpPr>
        <p:sp>
          <p:nvSpPr>
            <p:cNvPr id="6" name="Freeform 6"/>
            <p:cNvSpPr/>
            <p:nvPr/>
          </p:nvSpPr>
          <p:spPr>
            <a:xfrm>
              <a:off x="0" y="0"/>
              <a:ext cx="3380667" cy="609600"/>
            </a:xfrm>
            <a:custGeom>
              <a:avLst/>
              <a:gdLst/>
              <a:ahLst/>
              <a:cxnLst/>
              <a:rect l="l" t="t" r="r" b="b"/>
              <a:pathLst>
                <a:path w="3380667" h="609600">
                  <a:moveTo>
                    <a:pt x="203200" y="0"/>
                  </a:moveTo>
                  <a:lnTo>
                    <a:pt x="3380667" y="0"/>
                  </a:lnTo>
                  <a:lnTo>
                    <a:pt x="3177467" y="609600"/>
                  </a:lnTo>
                  <a:lnTo>
                    <a:pt x="0" y="609600"/>
                  </a:lnTo>
                  <a:lnTo>
                    <a:pt x="203200" y="0"/>
                  </a:lnTo>
                  <a:close/>
                </a:path>
              </a:pathLst>
            </a:custGeom>
            <a:solidFill>
              <a:srgbClr val="1C3F60"/>
            </a:solidFill>
          </p:spPr>
        </p:sp>
        <p:sp>
          <p:nvSpPr>
            <p:cNvPr id="7" name="TextBox 7"/>
            <p:cNvSpPr txBox="1"/>
            <p:nvPr/>
          </p:nvSpPr>
          <p:spPr>
            <a:xfrm>
              <a:off x="101600" y="-66675"/>
              <a:ext cx="3177467" cy="676275"/>
            </a:xfrm>
            <a:prstGeom prst="rect">
              <a:avLst/>
            </a:prstGeom>
          </p:spPr>
          <p:txBody>
            <a:bodyPr lIns="50800" tIns="50800" rIns="50800" bIns="50800" rtlCol="0" anchor="ctr"/>
            <a:lstStyle/>
            <a:p>
              <a:pPr algn="ctr">
                <a:lnSpc>
                  <a:spcPts val="3319"/>
                </a:lnSpc>
              </a:pPr>
              <a:endParaRPr/>
            </a:p>
          </p:txBody>
        </p:sp>
      </p:grpSp>
      <p:grpSp>
        <p:nvGrpSpPr>
          <p:cNvPr id="8" name="Group 8"/>
          <p:cNvGrpSpPr/>
          <p:nvPr/>
        </p:nvGrpSpPr>
        <p:grpSpPr>
          <a:xfrm>
            <a:off x="16139069" y="-2978337"/>
            <a:ext cx="5633109" cy="4829326"/>
            <a:chOff x="0" y="0"/>
            <a:chExt cx="711061" cy="609600"/>
          </a:xfrm>
        </p:grpSpPr>
        <p:sp>
          <p:nvSpPr>
            <p:cNvPr id="9" name="Freeform 9"/>
            <p:cNvSpPr/>
            <p:nvPr/>
          </p:nvSpPr>
          <p:spPr>
            <a:xfrm>
              <a:off x="0" y="0"/>
              <a:ext cx="711061" cy="609600"/>
            </a:xfrm>
            <a:custGeom>
              <a:avLst/>
              <a:gdLst/>
              <a:ahLst/>
              <a:cxnLst/>
              <a:rect l="l" t="t" r="r" b="b"/>
              <a:pathLst>
                <a:path w="711061" h="609600">
                  <a:moveTo>
                    <a:pt x="203200" y="0"/>
                  </a:moveTo>
                  <a:lnTo>
                    <a:pt x="711061" y="0"/>
                  </a:lnTo>
                  <a:lnTo>
                    <a:pt x="507861" y="609600"/>
                  </a:lnTo>
                  <a:lnTo>
                    <a:pt x="0" y="609600"/>
                  </a:lnTo>
                  <a:lnTo>
                    <a:pt x="203200" y="0"/>
                  </a:lnTo>
                  <a:close/>
                </a:path>
              </a:pathLst>
            </a:custGeom>
            <a:solidFill>
              <a:srgbClr val="1C3F60"/>
            </a:solidFill>
          </p:spPr>
        </p:sp>
        <p:sp>
          <p:nvSpPr>
            <p:cNvPr id="10" name="TextBox 10"/>
            <p:cNvSpPr txBox="1"/>
            <p:nvPr/>
          </p:nvSpPr>
          <p:spPr>
            <a:xfrm>
              <a:off x="101600" y="-66675"/>
              <a:ext cx="507861" cy="676275"/>
            </a:xfrm>
            <a:prstGeom prst="rect">
              <a:avLst/>
            </a:prstGeom>
          </p:spPr>
          <p:txBody>
            <a:bodyPr lIns="50800" tIns="50800" rIns="50800" bIns="50800" rtlCol="0" anchor="ctr"/>
            <a:lstStyle/>
            <a:p>
              <a:pPr algn="ctr">
                <a:lnSpc>
                  <a:spcPts val="3319"/>
                </a:lnSpc>
              </a:pPr>
              <a:endParaRPr/>
            </a:p>
          </p:txBody>
        </p:sp>
      </p:grpSp>
      <p:sp>
        <p:nvSpPr>
          <p:cNvPr id="11" name="TextBox 11"/>
          <p:cNvSpPr txBox="1"/>
          <p:nvPr/>
        </p:nvSpPr>
        <p:spPr>
          <a:xfrm>
            <a:off x="7874983" y="405457"/>
            <a:ext cx="7163160" cy="1169160"/>
          </a:xfrm>
          <a:prstGeom prst="rect">
            <a:avLst/>
          </a:prstGeom>
        </p:spPr>
        <p:txBody>
          <a:bodyPr lIns="0" tIns="0" rIns="0" bIns="0" rtlCol="0" anchor="t">
            <a:spAutoFit/>
          </a:bodyPr>
          <a:lstStyle/>
          <a:p>
            <a:pPr algn="l">
              <a:lnSpc>
                <a:spcPts val="9470"/>
              </a:lnSpc>
            </a:pPr>
            <a:r>
              <a:rPr lang="en-US" sz="7284">
                <a:solidFill>
                  <a:srgbClr val="1C3F60"/>
                </a:solidFill>
                <a:latin typeface="League Spartan"/>
                <a:ea typeface="League Spartan"/>
                <a:cs typeface="League Spartan"/>
                <a:sym typeface="League Spartan"/>
              </a:rPr>
              <a:t>Impact</a:t>
            </a:r>
          </a:p>
        </p:txBody>
      </p:sp>
      <p:sp>
        <p:nvSpPr>
          <p:cNvPr id="12" name="TextBox 12"/>
          <p:cNvSpPr txBox="1"/>
          <p:nvPr/>
        </p:nvSpPr>
        <p:spPr>
          <a:xfrm>
            <a:off x="5386986" y="2328208"/>
            <a:ext cx="11872314" cy="6745810"/>
          </a:xfrm>
          <a:prstGeom prst="rect">
            <a:avLst/>
          </a:prstGeom>
        </p:spPr>
        <p:txBody>
          <a:bodyPr lIns="0" tIns="0" rIns="0" bIns="0" rtlCol="0" anchor="t">
            <a:spAutoFit/>
          </a:bodyPr>
          <a:lstStyle/>
          <a:p>
            <a:pPr marL="719693" lvl="1" indent="-359847" algn="just">
              <a:lnSpc>
                <a:spcPts val="5333"/>
              </a:lnSpc>
              <a:buFont typeface="Arial"/>
              <a:buChar char="•"/>
            </a:pPr>
            <a:r>
              <a:rPr lang="en-US" sz="3333">
                <a:solidFill>
                  <a:srgbClr val="365679"/>
                </a:solidFill>
                <a:latin typeface="Helios Extended"/>
                <a:ea typeface="Helios Extended"/>
                <a:cs typeface="Helios Extended"/>
                <a:sym typeface="Helios Extended"/>
              </a:rPr>
              <a:t>Împuternicirea coordonatorilor mentorilor pentru a genera </a:t>
            </a:r>
            <a:r>
              <a:rPr lang="en-US" sz="3333" b="1">
                <a:solidFill>
                  <a:srgbClr val="365679"/>
                </a:solidFill>
                <a:latin typeface="Helios Extended Bold"/>
                <a:ea typeface="Helios Extended Bold"/>
                <a:cs typeface="Helios Extended Bold"/>
                <a:sym typeface="Helios Extended Bold"/>
              </a:rPr>
              <a:t>schimbări pozitive </a:t>
            </a:r>
            <a:r>
              <a:rPr lang="en-US" sz="3333">
                <a:solidFill>
                  <a:srgbClr val="365679"/>
                </a:solidFill>
                <a:latin typeface="Helios Extended"/>
                <a:ea typeface="Helios Extended"/>
                <a:cs typeface="Helios Extended"/>
                <a:sym typeface="Helios Extended"/>
              </a:rPr>
              <a:t>în cadrul organizațiilor lor.</a:t>
            </a:r>
          </a:p>
          <a:p>
            <a:pPr algn="just">
              <a:lnSpc>
                <a:spcPts val="5333"/>
              </a:lnSpc>
            </a:pPr>
            <a:endParaRPr lang="en-US" sz="3333">
              <a:solidFill>
                <a:srgbClr val="365679"/>
              </a:solidFill>
              <a:latin typeface="Helios Extended"/>
              <a:ea typeface="Helios Extended"/>
              <a:cs typeface="Helios Extended"/>
              <a:sym typeface="Helios Extended"/>
            </a:endParaRPr>
          </a:p>
          <a:p>
            <a:pPr marL="719693" lvl="1" indent="-359847" algn="just">
              <a:lnSpc>
                <a:spcPts val="5333"/>
              </a:lnSpc>
              <a:buFont typeface="Arial"/>
              <a:buChar char="•"/>
            </a:pPr>
            <a:r>
              <a:rPr lang="en-US" sz="3333">
                <a:solidFill>
                  <a:srgbClr val="365679"/>
                </a:solidFill>
                <a:latin typeface="Helios Extended"/>
                <a:ea typeface="Helios Extended"/>
                <a:cs typeface="Helios Extended"/>
                <a:sym typeface="Helios Extended"/>
              </a:rPr>
              <a:t>Îmbunătățirea programelor de mentorat, conducând la </a:t>
            </a:r>
            <a:r>
              <a:rPr lang="en-US" sz="3333" b="1">
                <a:solidFill>
                  <a:srgbClr val="365679"/>
                </a:solidFill>
                <a:latin typeface="Helios Extended Bold"/>
                <a:ea typeface="Helios Extended Bold"/>
                <a:cs typeface="Helios Extended Bold"/>
                <a:sym typeface="Helios Extended Bold"/>
              </a:rPr>
              <a:t>creșterea bunăstării personalului și la dezvoltarea profesională.</a:t>
            </a:r>
          </a:p>
          <a:p>
            <a:pPr algn="just">
              <a:lnSpc>
                <a:spcPts val="5333"/>
              </a:lnSpc>
            </a:pPr>
            <a:endParaRPr lang="en-US" sz="3333" b="1">
              <a:solidFill>
                <a:srgbClr val="365679"/>
              </a:solidFill>
              <a:latin typeface="Helios Extended Bold"/>
              <a:ea typeface="Helios Extended Bold"/>
              <a:cs typeface="Helios Extended Bold"/>
              <a:sym typeface="Helios Extended Bold"/>
            </a:endParaRPr>
          </a:p>
          <a:p>
            <a:pPr marL="719693" lvl="1" indent="-359847" algn="just">
              <a:lnSpc>
                <a:spcPts val="5333"/>
              </a:lnSpc>
              <a:buFont typeface="Arial"/>
              <a:buChar char="•"/>
            </a:pPr>
            <a:r>
              <a:rPr lang="en-US" sz="3333">
                <a:solidFill>
                  <a:srgbClr val="365679"/>
                </a:solidFill>
                <a:latin typeface="Helios Extended"/>
                <a:ea typeface="Helios Extended"/>
                <a:cs typeface="Helios Extended"/>
                <a:sym typeface="Helios Extended"/>
              </a:rPr>
              <a:t>Cultivarea unui </a:t>
            </a:r>
            <a:r>
              <a:rPr lang="en-US" sz="3333" b="1">
                <a:solidFill>
                  <a:srgbClr val="365679"/>
                </a:solidFill>
                <a:latin typeface="Helios Extended Bold"/>
                <a:ea typeface="Helios Extended Bold"/>
                <a:cs typeface="Helios Extended Bold"/>
                <a:sym typeface="Helios Extended Bold"/>
              </a:rPr>
              <a:t>mediu favorabil și colaborativ, </a:t>
            </a:r>
            <a:r>
              <a:rPr lang="en-US" sz="3333">
                <a:solidFill>
                  <a:srgbClr val="365679"/>
                </a:solidFill>
                <a:latin typeface="Helios Extended"/>
                <a:ea typeface="Helios Extended"/>
                <a:cs typeface="Helios Extended"/>
                <a:sym typeface="Helios Extended"/>
              </a:rPr>
              <a:t>propice învățării și creșterii.</a:t>
            </a:r>
          </a:p>
          <a:p>
            <a:pPr algn="just">
              <a:lnSpc>
                <a:spcPts val="5333"/>
              </a:lnSpc>
            </a:pPr>
            <a:endParaRPr lang="en-US" sz="3333">
              <a:solidFill>
                <a:srgbClr val="365679"/>
              </a:solidFill>
              <a:latin typeface="Helios Extended"/>
              <a:ea typeface="Helios Extended"/>
              <a:cs typeface="Helios Extended"/>
              <a:sym typeface="Helios Extended"/>
            </a:endParaRPr>
          </a:p>
        </p:txBody>
      </p:sp>
      <p:grpSp>
        <p:nvGrpSpPr>
          <p:cNvPr id="13" name="Group 13"/>
          <p:cNvGrpSpPr/>
          <p:nvPr/>
        </p:nvGrpSpPr>
        <p:grpSpPr>
          <a:xfrm>
            <a:off x="12375054" y="9448108"/>
            <a:ext cx="6580569" cy="838892"/>
            <a:chOff x="0" y="0"/>
            <a:chExt cx="3770039" cy="480605"/>
          </a:xfrm>
        </p:grpSpPr>
        <p:sp>
          <p:nvSpPr>
            <p:cNvPr id="14" name="Freeform 14"/>
            <p:cNvSpPr/>
            <p:nvPr/>
          </p:nvSpPr>
          <p:spPr>
            <a:xfrm>
              <a:off x="0" y="0"/>
              <a:ext cx="3770038" cy="480605"/>
            </a:xfrm>
            <a:custGeom>
              <a:avLst/>
              <a:gdLst/>
              <a:ahLst/>
              <a:cxnLst/>
              <a:rect l="l" t="t" r="r" b="b"/>
              <a:pathLst>
                <a:path w="3770038" h="480605">
                  <a:moveTo>
                    <a:pt x="203200" y="0"/>
                  </a:moveTo>
                  <a:lnTo>
                    <a:pt x="3770038" y="0"/>
                  </a:lnTo>
                  <a:lnTo>
                    <a:pt x="3566838" y="480605"/>
                  </a:lnTo>
                  <a:lnTo>
                    <a:pt x="0" y="480605"/>
                  </a:lnTo>
                  <a:lnTo>
                    <a:pt x="203200" y="0"/>
                  </a:lnTo>
                  <a:close/>
                </a:path>
              </a:pathLst>
            </a:custGeom>
            <a:solidFill>
              <a:srgbClr val="1C3F60"/>
            </a:solidFill>
          </p:spPr>
        </p:sp>
        <p:sp>
          <p:nvSpPr>
            <p:cNvPr id="15" name="TextBox 15"/>
            <p:cNvSpPr txBox="1"/>
            <p:nvPr/>
          </p:nvSpPr>
          <p:spPr>
            <a:xfrm>
              <a:off x="101600" y="-66675"/>
              <a:ext cx="3566839" cy="547280"/>
            </a:xfrm>
            <a:prstGeom prst="rect">
              <a:avLst/>
            </a:prstGeom>
          </p:spPr>
          <p:txBody>
            <a:bodyPr lIns="50800" tIns="50800" rIns="50800" bIns="50800" rtlCol="0" anchor="ctr"/>
            <a:lstStyle/>
            <a:p>
              <a:pPr algn="ctr">
                <a:lnSpc>
                  <a:spcPts val="3319"/>
                </a:lnSpc>
              </a:pPr>
              <a:endParaRPr/>
            </a:p>
          </p:txBody>
        </p:sp>
      </p:grpSp>
      <p:sp>
        <p:nvSpPr>
          <p:cNvPr id="16" name="TextBox 16"/>
          <p:cNvSpPr txBox="1"/>
          <p:nvPr/>
        </p:nvSpPr>
        <p:spPr>
          <a:xfrm>
            <a:off x="13377816" y="9613554"/>
            <a:ext cx="4575045" cy="441325"/>
          </a:xfrm>
          <a:prstGeom prst="rect">
            <a:avLst/>
          </a:prstGeom>
        </p:spPr>
        <p:txBody>
          <a:bodyPr lIns="0" tIns="0" rIns="0" bIns="0" rtlCol="0" anchor="t">
            <a:spAutoFit/>
          </a:bodyPr>
          <a:lstStyle/>
          <a:p>
            <a:pPr algn="ctr">
              <a:lnSpc>
                <a:spcPts val="3499"/>
              </a:lnSpc>
            </a:pPr>
            <a:r>
              <a:rPr lang="en-US" sz="2499">
                <a:solidFill>
                  <a:srgbClr val="FFFFFF"/>
                </a:solidFill>
                <a:latin typeface="Helios Extended"/>
                <a:ea typeface="Helios Extended"/>
                <a:cs typeface="Helios Extended"/>
                <a:sym typeface="Helios Extended"/>
              </a:rPr>
              <a:t> https://m4pris-project.eu/</a:t>
            </a:r>
          </a:p>
        </p:txBody>
      </p:sp>
      <p:sp>
        <p:nvSpPr>
          <p:cNvPr id="17" name="Freeform 17"/>
          <p:cNvSpPr/>
          <p:nvPr/>
        </p:nvSpPr>
        <p:spPr>
          <a:xfrm>
            <a:off x="112214" y="9109911"/>
            <a:ext cx="1114846" cy="1111638"/>
          </a:xfrm>
          <a:custGeom>
            <a:avLst/>
            <a:gdLst/>
            <a:ahLst/>
            <a:cxnLst/>
            <a:rect l="l" t="t" r="r" b="b"/>
            <a:pathLst>
              <a:path w="1114846" h="1111638">
                <a:moveTo>
                  <a:pt x="0" y="0"/>
                </a:moveTo>
                <a:lnTo>
                  <a:pt x="1114846" y="0"/>
                </a:lnTo>
                <a:lnTo>
                  <a:pt x="1114846" y="1111638"/>
                </a:lnTo>
                <a:lnTo>
                  <a:pt x="0" y="1111638"/>
                </a:lnTo>
                <a:lnTo>
                  <a:pt x="0" y="0"/>
                </a:lnTo>
                <a:close/>
              </a:path>
            </a:pathLst>
          </a:custGeom>
          <a:blipFill>
            <a:blip r:embed="rId2"/>
            <a:stretch>
              <a:fillRect/>
            </a:stretch>
          </a:blipFill>
        </p:spPr>
      </p:sp>
      <p:sp>
        <p:nvSpPr>
          <p:cNvPr id="18" name="Freeform 18">
            <a:hlinkClick r:id="rId3" tooltip="https://faengselsforbundet.dk"/>
          </p:cNvPr>
          <p:cNvSpPr/>
          <p:nvPr/>
        </p:nvSpPr>
        <p:spPr>
          <a:xfrm>
            <a:off x="1408340" y="9074018"/>
            <a:ext cx="1224474" cy="1236719"/>
          </a:xfrm>
          <a:custGeom>
            <a:avLst/>
            <a:gdLst/>
            <a:ahLst/>
            <a:cxnLst/>
            <a:rect l="l" t="t" r="r" b="b"/>
            <a:pathLst>
              <a:path w="1224474" h="1236719">
                <a:moveTo>
                  <a:pt x="0" y="0"/>
                </a:moveTo>
                <a:lnTo>
                  <a:pt x="1224474" y="0"/>
                </a:lnTo>
                <a:lnTo>
                  <a:pt x="1224474" y="1236719"/>
                </a:lnTo>
                <a:lnTo>
                  <a:pt x="0" y="1236719"/>
                </a:lnTo>
                <a:lnTo>
                  <a:pt x="0" y="0"/>
                </a:lnTo>
                <a:close/>
              </a:path>
            </a:pathLst>
          </a:custGeom>
          <a:blipFill>
            <a:blip r:embed="rId4"/>
            <a:stretch>
              <a:fillRect/>
            </a:stretch>
          </a:blipFill>
        </p:spPr>
      </p:sp>
      <p:sp>
        <p:nvSpPr>
          <p:cNvPr id="19" name="Freeform 19"/>
          <p:cNvSpPr/>
          <p:nvPr/>
        </p:nvSpPr>
        <p:spPr>
          <a:xfrm>
            <a:off x="7999998" y="9193867"/>
            <a:ext cx="1736213" cy="943726"/>
          </a:xfrm>
          <a:custGeom>
            <a:avLst/>
            <a:gdLst/>
            <a:ahLst/>
            <a:cxnLst/>
            <a:rect l="l" t="t" r="r" b="b"/>
            <a:pathLst>
              <a:path w="1736213" h="943726">
                <a:moveTo>
                  <a:pt x="0" y="0"/>
                </a:moveTo>
                <a:lnTo>
                  <a:pt x="1736213" y="0"/>
                </a:lnTo>
                <a:lnTo>
                  <a:pt x="1736213" y="943726"/>
                </a:lnTo>
                <a:lnTo>
                  <a:pt x="0" y="943726"/>
                </a:lnTo>
                <a:lnTo>
                  <a:pt x="0" y="0"/>
                </a:lnTo>
                <a:close/>
              </a:path>
            </a:pathLst>
          </a:custGeom>
          <a:blipFill>
            <a:blip r:embed="rId5"/>
            <a:stretch>
              <a:fillRect/>
            </a:stretch>
          </a:blipFill>
        </p:spPr>
      </p:sp>
      <p:sp>
        <p:nvSpPr>
          <p:cNvPr id="20" name="Freeform 20"/>
          <p:cNvSpPr/>
          <p:nvPr/>
        </p:nvSpPr>
        <p:spPr>
          <a:xfrm>
            <a:off x="2866537" y="9416236"/>
            <a:ext cx="1719389" cy="687755"/>
          </a:xfrm>
          <a:custGeom>
            <a:avLst/>
            <a:gdLst/>
            <a:ahLst/>
            <a:cxnLst/>
            <a:rect l="l" t="t" r="r" b="b"/>
            <a:pathLst>
              <a:path w="1719389" h="687755">
                <a:moveTo>
                  <a:pt x="0" y="0"/>
                </a:moveTo>
                <a:lnTo>
                  <a:pt x="1719388" y="0"/>
                </a:lnTo>
                <a:lnTo>
                  <a:pt x="1719388" y="687755"/>
                </a:lnTo>
                <a:lnTo>
                  <a:pt x="0" y="687755"/>
                </a:lnTo>
                <a:lnTo>
                  <a:pt x="0" y="0"/>
                </a:lnTo>
                <a:close/>
              </a:path>
            </a:pathLst>
          </a:custGeom>
          <a:blipFill>
            <a:blip r:embed="rId6"/>
            <a:stretch>
              <a:fillRect/>
            </a:stretch>
          </a:blipFill>
        </p:spPr>
      </p:sp>
      <p:sp>
        <p:nvSpPr>
          <p:cNvPr id="21" name="Freeform 21"/>
          <p:cNvSpPr/>
          <p:nvPr/>
        </p:nvSpPr>
        <p:spPr>
          <a:xfrm>
            <a:off x="4819649" y="9280764"/>
            <a:ext cx="1696045" cy="823227"/>
          </a:xfrm>
          <a:custGeom>
            <a:avLst/>
            <a:gdLst/>
            <a:ahLst/>
            <a:cxnLst/>
            <a:rect l="l" t="t" r="r" b="b"/>
            <a:pathLst>
              <a:path w="1696045" h="823227">
                <a:moveTo>
                  <a:pt x="0" y="0"/>
                </a:moveTo>
                <a:lnTo>
                  <a:pt x="1696045" y="0"/>
                </a:lnTo>
                <a:lnTo>
                  <a:pt x="1696045" y="823227"/>
                </a:lnTo>
                <a:lnTo>
                  <a:pt x="0" y="823227"/>
                </a:lnTo>
                <a:lnTo>
                  <a:pt x="0" y="0"/>
                </a:lnTo>
                <a:close/>
              </a:path>
            </a:pathLst>
          </a:custGeom>
          <a:blipFill>
            <a:blip r:embed="rId7"/>
            <a:stretch>
              <a:fillRect/>
            </a:stretch>
          </a:blipFill>
        </p:spPr>
      </p:sp>
      <p:sp>
        <p:nvSpPr>
          <p:cNvPr id="22" name="Freeform 22"/>
          <p:cNvSpPr/>
          <p:nvPr/>
        </p:nvSpPr>
        <p:spPr>
          <a:xfrm>
            <a:off x="6828633" y="9161116"/>
            <a:ext cx="1136555" cy="976477"/>
          </a:xfrm>
          <a:custGeom>
            <a:avLst/>
            <a:gdLst/>
            <a:ahLst/>
            <a:cxnLst/>
            <a:rect l="l" t="t" r="r" b="b"/>
            <a:pathLst>
              <a:path w="1136555" h="976477">
                <a:moveTo>
                  <a:pt x="0" y="0"/>
                </a:moveTo>
                <a:lnTo>
                  <a:pt x="1136556" y="0"/>
                </a:lnTo>
                <a:lnTo>
                  <a:pt x="1136556" y="976477"/>
                </a:lnTo>
                <a:lnTo>
                  <a:pt x="0" y="976477"/>
                </a:lnTo>
                <a:lnTo>
                  <a:pt x="0" y="0"/>
                </a:lnTo>
                <a:close/>
              </a:path>
            </a:pathLst>
          </a:custGeom>
          <a:blipFill>
            <a:blip r:embed="rId8"/>
            <a:stretch>
              <a:fillRect/>
            </a:stretch>
          </a:blipFill>
        </p:spPr>
      </p:sp>
      <p:sp>
        <p:nvSpPr>
          <p:cNvPr id="23" name="AutoShape 23"/>
          <p:cNvSpPr/>
          <p:nvPr/>
        </p:nvSpPr>
        <p:spPr>
          <a:xfrm flipV="1">
            <a:off x="9919244" y="9416236"/>
            <a:ext cx="0" cy="857072"/>
          </a:xfrm>
          <a:prstGeom prst="line">
            <a:avLst/>
          </a:prstGeom>
          <a:ln w="28575" cap="flat">
            <a:solidFill>
              <a:srgbClr val="081835"/>
            </a:solidFill>
            <a:prstDash val="solid"/>
            <a:headEnd type="none" w="sm" len="sm"/>
            <a:tailEnd type="none" w="sm" len="sm"/>
          </a:ln>
        </p:spPr>
      </p:sp>
      <p:sp>
        <p:nvSpPr>
          <p:cNvPr id="24" name="Freeform 24"/>
          <p:cNvSpPr/>
          <p:nvPr/>
        </p:nvSpPr>
        <p:spPr>
          <a:xfrm>
            <a:off x="10164950" y="9760113"/>
            <a:ext cx="2210104" cy="467955"/>
          </a:xfrm>
          <a:custGeom>
            <a:avLst/>
            <a:gdLst/>
            <a:ahLst/>
            <a:cxnLst/>
            <a:rect l="l" t="t" r="r" b="b"/>
            <a:pathLst>
              <a:path w="2210104" h="467955">
                <a:moveTo>
                  <a:pt x="0" y="0"/>
                </a:moveTo>
                <a:lnTo>
                  <a:pt x="2210104" y="0"/>
                </a:lnTo>
                <a:lnTo>
                  <a:pt x="2210104" y="467956"/>
                </a:lnTo>
                <a:lnTo>
                  <a:pt x="0" y="467956"/>
                </a:lnTo>
                <a:lnTo>
                  <a:pt x="0" y="0"/>
                </a:lnTo>
                <a:close/>
              </a:path>
            </a:pathLst>
          </a:custGeom>
          <a:blipFill>
            <a:blip r:embed="rId9"/>
            <a:stretch>
              <a:fillRect/>
            </a:stretch>
          </a:blipFill>
        </p:spPr>
      </p:sp>
      <p:sp>
        <p:nvSpPr>
          <p:cNvPr id="25" name="Freeform 25"/>
          <p:cNvSpPr/>
          <p:nvPr/>
        </p:nvSpPr>
        <p:spPr>
          <a:xfrm>
            <a:off x="1551620" y="4418174"/>
            <a:ext cx="2781269" cy="3806635"/>
          </a:xfrm>
          <a:custGeom>
            <a:avLst/>
            <a:gdLst/>
            <a:ahLst/>
            <a:cxnLst/>
            <a:rect l="l" t="t" r="r" b="b"/>
            <a:pathLst>
              <a:path w="2781269" h="3806635">
                <a:moveTo>
                  <a:pt x="0" y="0"/>
                </a:moveTo>
                <a:lnTo>
                  <a:pt x="2781269" y="0"/>
                </a:lnTo>
                <a:lnTo>
                  <a:pt x="2781269" y="3806635"/>
                </a:lnTo>
                <a:lnTo>
                  <a:pt x="0" y="3806635"/>
                </a:lnTo>
                <a:lnTo>
                  <a:pt x="0" y="0"/>
                </a:lnTo>
                <a:close/>
              </a:path>
            </a:pathLst>
          </a:custGeom>
          <a:blipFill>
            <a:blip r:embed="rId10"/>
            <a:stretch>
              <a:fillRect l="-66611" t="-44689" r="-68496" b="-27089"/>
            </a:stretch>
          </a:blipFill>
        </p:spPr>
      </p:sp>
      <p:sp>
        <p:nvSpPr>
          <p:cNvPr id="26" name="Freeform 26"/>
          <p:cNvSpPr/>
          <p:nvPr/>
        </p:nvSpPr>
        <p:spPr>
          <a:xfrm>
            <a:off x="112214" y="1303133"/>
            <a:ext cx="2763889" cy="3335009"/>
          </a:xfrm>
          <a:custGeom>
            <a:avLst/>
            <a:gdLst/>
            <a:ahLst/>
            <a:cxnLst/>
            <a:rect l="l" t="t" r="r" b="b"/>
            <a:pathLst>
              <a:path w="2763889" h="3335009">
                <a:moveTo>
                  <a:pt x="0" y="0"/>
                </a:moveTo>
                <a:lnTo>
                  <a:pt x="2763889" y="0"/>
                </a:lnTo>
                <a:lnTo>
                  <a:pt x="2763889" y="3335010"/>
                </a:lnTo>
                <a:lnTo>
                  <a:pt x="0" y="333501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7" name="Freeform 27"/>
          <p:cNvSpPr/>
          <p:nvPr/>
        </p:nvSpPr>
        <p:spPr>
          <a:xfrm rot="5400000" flipV="1">
            <a:off x="15403605" y="236909"/>
            <a:ext cx="4297127" cy="2132449"/>
          </a:xfrm>
          <a:custGeom>
            <a:avLst/>
            <a:gdLst/>
            <a:ahLst/>
            <a:cxnLst/>
            <a:rect l="l" t="t" r="r" b="b"/>
            <a:pathLst>
              <a:path w="4297127" h="2132449">
                <a:moveTo>
                  <a:pt x="0" y="2132449"/>
                </a:moveTo>
                <a:lnTo>
                  <a:pt x="4297127" y="2132449"/>
                </a:lnTo>
                <a:lnTo>
                  <a:pt x="4297127" y="0"/>
                </a:lnTo>
                <a:lnTo>
                  <a:pt x="0" y="0"/>
                </a:lnTo>
                <a:lnTo>
                  <a:pt x="0" y="2132449"/>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8" name="Freeform 28"/>
          <p:cNvSpPr/>
          <p:nvPr/>
        </p:nvSpPr>
        <p:spPr>
          <a:xfrm rot="5400000" flipH="1" flipV="1">
            <a:off x="-1574177" y="5356890"/>
            <a:ext cx="4297127" cy="2132449"/>
          </a:xfrm>
          <a:custGeom>
            <a:avLst/>
            <a:gdLst/>
            <a:ahLst/>
            <a:cxnLst/>
            <a:rect l="l" t="t" r="r" b="b"/>
            <a:pathLst>
              <a:path w="4297127" h="2132449">
                <a:moveTo>
                  <a:pt x="4297127" y="2132450"/>
                </a:moveTo>
                <a:lnTo>
                  <a:pt x="0" y="2132450"/>
                </a:lnTo>
                <a:lnTo>
                  <a:pt x="0" y="0"/>
                </a:lnTo>
                <a:lnTo>
                  <a:pt x="4297127" y="0"/>
                </a:lnTo>
                <a:lnTo>
                  <a:pt x="4297127" y="2132450"/>
                </a:lnTo>
                <a:close/>
              </a:path>
            </a:pathLst>
          </a:custGeom>
          <a:blipFill>
            <a:blip r:embed="rId13">
              <a:extLst>
                <a:ext uri="{96DAC541-7B7A-43D3-8B79-37D633B846F1}">
                  <asvg:svgBlip xmlns:asvg="http://schemas.microsoft.com/office/drawing/2016/SVG/main" r:embed="rId14"/>
                </a:ext>
              </a:extLst>
            </a:blip>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3F6FA"/>
        </a:solidFill>
        <a:effectLst/>
      </p:bgPr>
    </p:bg>
    <p:spTree>
      <p:nvGrpSpPr>
        <p:cNvPr id="1" name=""/>
        <p:cNvGrpSpPr/>
        <p:nvPr/>
      </p:nvGrpSpPr>
      <p:grpSpPr>
        <a:xfrm>
          <a:off x="0" y="0"/>
          <a:ext cx="0" cy="0"/>
          <a:chOff x="0" y="0"/>
          <a:chExt cx="0" cy="0"/>
        </a:xfrm>
      </p:grpSpPr>
      <p:grpSp>
        <p:nvGrpSpPr>
          <p:cNvPr id="2" name="Group 2"/>
          <p:cNvGrpSpPr/>
          <p:nvPr/>
        </p:nvGrpSpPr>
        <p:grpSpPr>
          <a:xfrm>
            <a:off x="-4033390" y="831001"/>
            <a:ext cx="11521076" cy="7542979"/>
            <a:chOff x="0" y="0"/>
            <a:chExt cx="682730" cy="446991"/>
          </a:xfrm>
        </p:grpSpPr>
        <p:sp>
          <p:nvSpPr>
            <p:cNvPr id="3" name="Freeform 3"/>
            <p:cNvSpPr/>
            <p:nvPr/>
          </p:nvSpPr>
          <p:spPr>
            <a:xfrm>
              <a:off x="0" y="0"/>
              <a:ext cx="682730" cy="446991"/>
            </a:xfrm>
            <a:custGeom>
              <a:avLst/>
              <a:gdLst/>
              <a:ahLst/>
              <a:cxnLst/>
              <a:rect l="l" t="t" r="r" b="b"/>
              <a:pathLst>
                <a:path w="682730" h="446991">
                  <a:moveTo>
                    <a:pt x="203200" y="0"/>
                  </a:moveTo>
                  <a:lnTo>
                    <a:pt x="682730" y="0"/>
                  </a:lnTo>
                  <a:lnTo>
                    <a:pt x="479530" y="446991"/>
                  </a:lnTo>
                  <a:lnTo>
                    <a:pt x="0" y="446991"/>
                  </a:lnTo>
                  <a:lnTo>
                    <a:pt x="203200" y="0"/>
                  </a:lnTo>
                  <a:close/>
                </a:path>
              </a:pathLst>
            </a:custGeom>
            <a:solidFill>
              <a:srgbClr val="AFC1D0"/>
            </a:solidFill>
          </p:spPr>
        </p:sp>
        <p:sp>
          <p:nvSpPr>
            <p:cNvPr id="4" name="TextBox 4"/>
            <p:cNvSpPr txBox="1"/>
            <p:nvPr/>
          </p:nvSpPr>
          <p:spPr>
            <a:xfrm>
              <a:off x="101600" y="-66675"/>
              <a:ext cx="479530" cy="513666"/>
            </a:xfrm>
            <a:prstGeom prst="rect">
              <a:avLst/>
            </a:prstGeom>
          </p:spPr>
          <p:txBody>
            <a:bodyPr lIns="50800" tIns="50800" rIns="50800" bIns="50800" rtlCol="0" anchor="ctr"/>
            <a:lstStyle/>
            <a:p>
              <a:pPr algn="ctr">
                <a:lnSpc>
                  <a:spcPts val="3319"/>
                </a:lnSpc>
              </a:pPr>
              <a:endParaRPr/>
            </a:p>
          </p:txBody>
        </p:sp>
      </p:grpSp>
      <p:grpSp>
        <p:nvGrpSpPr>
          <p:cNvPr id="5" name="Group 5"/>
          <p:cNvGrpSpPr/>
          <p:nvPr/>
        </p:nvGrpSpPr>
        <p:grpSpPr>
          <a:xfrm>
            <a:off x="-1020273" y="0"/>
            <a:ext cx="7226805" cy="1303133"/>
            <a:chOff x="0" y="0"/>
            <a:chExt cx="3380667" cy="609600"/>
          </a:xfrm>
        </p:grpSpPr>
        <p:sp>
          <p:nvSpPr>
            <p:cNvPr id="6" name="Freeform 6"/>
            <p:cNvSpPr/>
            <p:nvPr/>
          </p:nvSpPr>
          <p:spPr>
            <a:xfrm>
              <a:off x="0" y="0"/>
              <a:ext cx="3380667" cy="609600"/>
            </a:xfrm>
            <a:custGeom>
              <a:avLst/>
              <a:gdLst/>
              <a:ahLst/>
              <a:cxnLst/>
              <a:rect l="l" t="t" r="r" b="b"/>
              <a:pathLst>
                <a:path w="3380667" h="609600">
                  <a:moveTo>
                    <a:pt x="203200" y="0"/>
                  </a:moveTo>
                  <a:lnTo>
                    <a:pt x="3380667" y="0"/>
                  </a:lnTo>
                  <a:lnTo>
                    <a:pt x="3177467" y="609600"/>
                  </a:lnTo>
                  <a:lnTo>
                    <a:pt x="0" y="609600"/>
                  </a:lnTo>
                  <a:lnTo>
                    <a:pt x="203200" y="0"/>
                  </a:lnTo>
                  <a:close/>
                </a:path>
              </a:pathLst>
            </a:custGeom>
            <a:solidFill>
              <a:srgbClr val="1C3F60"/>
            </a:solidFill>
          </p:spPr>
        </p:sp>
        <p:sp>
          <p:nvSpPr>
            <p:cNvPr id="7" name="TextBox 7"/>
            <p:cNvSpPr txBox="1"/>
            <p:nvPr/>
          </p:nvSpPr>
          <p:spPr>
            <a:xfrm>
              <a:off x="101600" y="-66675"/>
              <a:ext cx="3177467" cy="676275"/>
            </a:xfrm>
            <a:prstGeom prst="rect">
              <a:avLst/>
            </a:prstGeom>
          </p:spPr>
          <p:txBody>
            <a:bodyPr lIns="50800" tIns="50800" rIns="50800" bIns="50800" rtlCol="0" anchor="ctr"/>
            <a:lstStyle/>
            <a:p>
              <a:pPr algn="ctr">
                <a:lnSpc>
                  <a:spcPts val="3319"/>
                </a:lnSpc>
              </a:pPr>
              <a:endParaRPr/>
            </a:p>
          </p:txBody>
        </p:sp>
      </p:grpSp>
      <p:grpSp>
        <p:nvGrpSpPr>
          <p:cNvPr id="8" name="Group 8"/>
          <p:cNvGrpSpPr/>
          <p:nvPr/>
        </p:nvGrpSpPr>
        <p:grpSpPr>
          <a:xfrm>
            <a:off x="16139069" y="-2978337"/>
            <a:ext cx="5633109" cy="4829326"/>
            <a:chOff x="0" y="0"/>
            <a:chExt cx="711061" cy="609600"/>
          </a:xfrm>
        </p:grpSpPr>
        <p:sp>
          <p:nvSpPr>
            <p:cNvPr id="9" name="Freeform 9"/>
            <p:cNvSpPr/>
            <p:nvPr/>
          </p:nvSpPr>
          <p:spPr>
            <a:xfrm>
              <a:off x="0" y="0"/>
              <a:ext cx="711061" cy="609600"/>
            </a:xfrm>
            <a:custGeom>
              <a:avLst/>
              <a:gdLst/>
              <a:ahLst/>
              <a:cxnLst/>
              <a:rect l="l" t="t" r="r" b="b"/>
              <a:pathLst>
                <a:path w="711061" h="609600">
                  <a:moveTo>
                    <a:pt x="203200" y="0"/>
                  </a:moveTo>
                  <a:lnTo>
                    <a:pt x="711061" y="0"/>
                  </a:lnTo>
                  <a:lnTo>
                    <a:pt x="507861" y="609600"/>
                  </a:lnTo>
                  <a:lnTo>
                    <a:pt x="0" y="609600"/>
                  </a:lnTo>
                  <a:lnTo>
                    <a:pt x="203200" y="0"/>
                  </a:lnTo>
                  <a:close/>
                </a:path>
              </a:pathLst>
            </a:custGeom>
            <a:solidFill>
              <a:srgbClr val="1C3F60"/>
            </a:solidFill>
          </p:spPr>
        </p:sp>
        <p:sp>
          <p:nvSpPr>
            <p:cNvPr id="10" name="TextBox 10"/>
            <p:cNvSpPr txBox="1"/>
            <p:nvPr/>
          </p:nvSpPr>
          <p:spPr>
            <a:xfrm>
              <a:off x="101600" y="-66675"/>
              <a:ext cx="507861" cy="676275"/>
            </a:xfrm>
            <a:prstGeom prst="rect">
              <a:avLst/>
            </a:prstGeom>
          </p:spPr>
          <p:txBody>
            <a:bodyPr lIns="50800" tIns="50800" rIns="50800" bIns="50800" rtlCol="0" anchor="ctr"/>
            <a:lstStyle/>
            <a:p>
              <a:pPr algn="ctr">
                <a:lnSpc>
                  <a:spcPts val="3319"/>
                </a:lnSpc>
              </a:pPr>
              <a:endParaRPr/>
            </a:p>
          </p:txBody>
        </p:sp>
      </p:grpSp>
      <p:sp>
        <p:nvSpPr>
          <p:cNvPr id="11" name="TextBox 11"/>
          <p:cNvSpPr txBox="1"/>
          <p:nvPr/>
        </p:nvSpPr>
        <p:spPr>
          <a:xfrm>
            <a:off x="7874983" y="405457"/>
            <a:ext cx="7163160" cy="1169160"/>
          </a:xfrm>
          <a:prstGeom prst="rect">
            <a:avLst/>
          </a:prstGeom>
        </p:spPr>
        <p:txBody>
          <a:bodyPr lIns="0" tIns="0" rIns="0" bIns="0" rtlCol="0" anchor="t">
            <a:spAutoFit/>
          </a:bodyPr>
          <a:lstStyle/>
          <a:p>
            <a:pPr algn="l">
              <a:lnSpc>
                <a:spcPts val="9470"/>
              </a:lnSpc>
            </a:pPr>
            <a:r>
              <a:rPr lang="en-US" sz="7284">
                <a:solidFill>
                  <a:srgbClr val="1C3F60"/>
                </a:solidFill>
                <a:latin typeface="League Spartan"/>
                <a:ea typeface="League Spartan"/>
                <a:cs typeface="League Spartan"/>
                <a:sym typeface="League Spartan"/>
              </a:rPr>
              <a:t>Concepte cheie:</a:t>
            </a:r>
          </a:p>
        </p:txBody>
      </p:sp>
      <p:sp>
        <p:nvSpPr>
          <p:cNvPr id="12" name="TextBox 12"/>
          <p:cNvSpPr txBox="1"/>
          <p:nvPr/>
        </p:nvSpPr>
        <p:spPr>
          <a:xfrm>
            <a:off x="6828633" y="2382589"/>
            <a:ext cx="10465175" cy="5369422"/>
          </a:xfrm>
          <a:prstGeom prst="rect">
            <a:avLst/>
          </a:prstGeom>
        </p:spPr>
        <p:txBody>
          <a:bodyPr lIns="0" tIns="0" rIns="0" bIns="0" rtlCol="0" anchor="t">
            <a:spAutoFit/>
          </a:bodyPr>
          <a:lstStyle/>
          <a:p>
            <a:pPr marL="719693" lvl="1" indent="-359846" algn="just">
              <a:lnSpc>
                <a:spcPts val="5333"/>
              </a:lnSpc>
              <a:buFont typeface="Arial"/>
              <a:buChar char="•"/>
            </a:pPr>
            <a:r>
              <a:rPr lang="en-US" sz="3333" b="1">
                <a:solidFill>
                  <a:srgbClr val="365679"/>
                </a:solidFill>
                <a:latin typeface="Helios Extended Bold"/>
                <a:ea typeface="Helios Extended Bold"/>
                <a:cs typeface="Helios Extended Bold"/>
                <a:sym typeface="Helios Extended Bold"/>
              </a:rPr>
              <a:t>Eficacitatea programului: </a:t>
            </a:r>
            <a:r>
              <a:rPr lang="en-US" sz="3333">
                <a:solidFill>
                  <a:srgbClr val="365679"/>
                </a:solidFill>
                <a:latin typeface="Helios Extended"/>
                <a:ea typeface="Helios Extended"/>
                <a:cs typeface="Helios Extended"/>
                <a:sym typeface="Helios Extended"/>
              </a:rPr>
              <a:t>Maximizarea impactului inițiativelor de mentorat.</a:t>
            </a:r>
          </a:p>
          <a:p>
            <a:pPr algn="just">
              <a:lnSpc>
                <a:spcPts val="5333"/>
              </a:lnSpc>
            </a:pPr>
            <a:endParaRPr lang="en-US" sz="3333">
              <a:solidFill>
                <a:srgbClr val="365679"/>
              </a:solidFill>
              <a:latin typeface="Helios Extended"/>
              <a:ea typeface="Helios Extended"/>
              <a:cs typeface="Helios Extended"/>
              <a:sym typeface="Helios Extended"/>
            </a:endParaRPr>
          </a:p>
          <a:p>
            <a:pPr marL="719693" lvl="1" indent="-359846" algn="just">
              <a:lnSpc>
                <a:spcPts val="5333"/>
              </a:lnSpc>
              <a:buFont typeface="Arial"/>
              <a:buChar char="•"/>
            </a:pPr>
            <a:r>
              <a:rPr lang="en-US" sz="3333" b="1">
                <a:solidFill>
                  <a:srgbClr val="365679"/>
                </a:solidFill>
                <a:latin typeface="Helios Extended Bold"/>
                <a:ea typeface="Helios Extended Bold"/>
                <a:cs typeface="Helios Extended Bold"/>
                <a:sym typeface="Helios Extended Bold"/>
              </a:rPr>
              <a:t>Învățarea reciprocă: </a:t>
            </a:r>
            <a:r>
              <a:rPr lang="en-US" sz="3333">
                <a:solidFill>
                  <a:srgbClr val="365679"/>
                </a:solidFill>
                <a:latin typeface="Helios Extended"/>
                <a:ea typeface="Helios Extended"/>
                <a:cs typeface="Helios Extended"/>
                <a:sym typeface="Helios Extended"/>
              </a:rPr>
              <a:t>Schimbul de idei și experiențe între coordonatorii mentorilor.</a:t>
            </a:r>
          </a:p>
          <a:p>
            <a:pPr algn="just">
              <a:lnSpc>
                <a:spcPts val="5333"/>
              </a:lnSpc>
            </a:pPr>
            <a:endParaRPr lang="en-US" sz="3333">
              <a:solidFill>
                <a:srgbClr val="365679"/>
              </a:solidFill>
              <a:latin typeface="Helios Extended"/>
              <a:ea typeface="Helios Extended"/>
              <a:cs typeface="Helios Extended"/>
              <a:sym typeface="Helios Extended"/>
            </a:endParaRPr>
          </a:p>
          <a:p>
            <a:pPr marL="719693" lvl="1" indent="-359846" algn="just">
              <a:lnSpc>
                <a:spcPts val="5333"/>
              </a:lnSpc>
              <a:buFont typeface="Arial"/>
              <a:buChar char="•"/>
            </a:pPr>
            <a:r>
              <a:rPr lang="en-US" sz="3333" b="1">
                <a:solidFill>
                  <a:srgbClr val="365679"/>
                </a:solidFill>
                <a:latin typeface="Helios Extended Bold"/>
                <a:ea typeface="Helios Extended Bold"/>
                <a:cs typeface="Helios Extended Bold"/>
                <a:sym typeface="Helios Extended Bold"/>
              </a:rPr>
              <a:t>Coordonare strategică: </a:t>
            </a:r>
            <a:r>
              <a:rPr lang="en-US" sz="3333">
                <a:solidFill>
                  <a:srgbClr val="365679"/>
                </a:solidFill>
                <a:latin typeface="Helios Extended"/>
                <a:ea typeface="Helios Extended"/>
                <a:cs typeface="Helios Extended"/>
                <a:sym typeface="Helios Extended"/>
              </a:rPr>
              <a:t>Ghidarea programelor de mentorat către succes.</a:t>
            </a:r>
          </a:p>
        </p:txBody>
      </p:sp>
      <p:grpSp>
        <p:nvGrpSpPr>
          <p:cNvPr id="13" name="Group 13"/>
          <p:cNvGrpSpPr/>
          <p:nvPr/>
        </p:nvGrpSpPr>
        <p:grpSpPr>
          <a:xfrm>
            <a:off x="12375054" y="9448108"/>
            <a:ext cx="6580569" cy="838892"/>
            <a:chOff x="0" y="0"/>
            <a:chExt cx="3770039" cy="480605"/>
          </a:xfrm>
        </p:grpSpPr>
        <p:sp>
          <p:nvSpPr>
            <p:cNvPr id="14" name="Freeform 14"/>
            <p:cNvSpPr/>
            <p:nvPr/>
          </p:nvSpPr>
          <p:spPr>
            <a:xfrm>
              <a:off x="0" y="0"/>
              <a:ext cx="3770038" cy="480605"/>
            </a:xfrm>
            <a:custGeom>
              <a:avLst/>
              <a:gdLst/>
              <a:ahLst/>
              <a:cxnLst/>
              <a:rect l="l" t="t" r="r" b="b"/>
              <a:pathLst>
                <a:path w="3770038" h="480605">
                  <a:moveTo>
                    <a:pt x="203200" y="0"/>
                  </a:moveTo>
                  <a:lnTo>
                    <a:pt x="3770038" y="0"/>
                  </a:lnTo>
                  <a:lnTo>
                    <a:pt x="3566838" y="480605"/>
                  </a:lnTo>
                  <a:lnTo>
                    <a:pt x="0" y="480605"/>
                  </a:lnTo>
                  <a:lnTo>
                    <a:pt x="203200" y="0"/>
                  </a:lnTo>
                  <a:close/>
                </a:path>
              </a:pathLst>
            </a:custGeom>
            <a:solidFill>
              <a:srgbClr val="1C3F60"/>
            </a:solidFill>
          </p:spPr>
        </p:sp>
        <p:sp>
          <p:nvSpPr>
            <p:cNvPr id="15" name="TextBox 15"/>
            <p:cNvSpPr txBox="1"/>
            <p:nvPr/>
          </p:nvSpPr>
          <p:spPr>
            <a:xfrm>
              <a:off x="101600" y="-66675"/>
              <a:ext cx="3566839" cy="547280"/>
            </a:xfrm>
            <a:prstGeom prst="rect">
              <a:avLst/>
            </a:prstGeom>
          </p:spPr>
          <p:txBody>
            <a:bodyPr lIns="50800" tIns="50800" rIns="50800" bIns="50800" rtlCol="0" anchor="ctr"/>
            <a:lstStyle/>
            <a:p>
              <a:pPr algn="ctr">
                <a:lnSpc>
                  <a:spcPts val="3319"/>
                </a:lnSpc>
              </a:pPr>
              <a:endParaRPr/>
            </a:p>
          </p:txBody>
        </p:sp>
      </p:grpSp>
      <p:sp>
        <p:nvSpPr>
          <p:cNvPr id="16" name="TextBox 16"/>
          <p:cNvSpPr txBox="1"/>
          <p:nvPr/>
        </p:nvSpPr>
        <p:spPr>
          <a:xfrm>
            <a:off x="13377816" y="9613554"/>
            <a:ext cx="4575045" cy="441325"/>
          </a:xfrm>
          <a:prstGeom prst="rect">
            <a:avLst/>
          </a:prstGeom>
        </p:spPr>
        <p:txBody>
          <a:bodyPr lIns="0" tIns="0" rIns="0" bIns="0" rtlCol="0" anchor="t">
            <a:spAutoFit/>
          </a:bodyPr>
          <a:lstStyle/>
          <a:p>
            <a:pPr algn="ctr">
              <a:lnSpc>
                <a:spcPts val="3499"/>
              </a:lnSpc>
            </a:pPr>
            <a:r>
              <a:rPr lang="en-US" sz="2499">
                <a:solidFill>
                  <a:srgbClr val="FFFFFF"/>
                </a:solidFill>
                <a:latin typeface="Helios Extended"/>
                <a:ea typeface="Helios Extended"/>
                <a:cs typeface="Helios Extended"/>
                <a:sym typeface="Helios Extended"/>
              </a:rPr>
              <a:t> https://m4pris-project.eu/</a:t>
            </a:r>
          </a:p>
        </p:txBody>
      </p:sp>
      <p:sp>
        <p:nvSpPr>
          <p:cNvPr id="17" name="Freeform 17"/>
          <p:cNvSpPr/>
          <p:nvPr/>
        </p:nvSpPr>
        <p:spPr>
          <a:xfrm>
            <a:off x="112214" y="9109911"/>
            <a:ext cx="1114846" cy="1111638"/>
          </a:xfrm>
          <a:custGeom>
            <a:avLst/>
            <a:gdLst/>
            <a:ahLst/>
            <a:cxnLst/>
            <a:rect l="l" t="t" r="r" b="b"/>
            <a:pathLst>
              <a:path w="1114846" h="1111638">
                <a:moveTo>
                  <a:pt x="0" y="0"/>
                </a:moveTo>
                <a:lnTo>
                  <a:pt x="1114846" y="0"/>
                </a:lnTo>
                <a:lnTo>
                  <a:pt x="1114846" y="1111638"/>
                </a:lnTo>
                <a:lnTo>
                  <a:pt x="0" y="1111638"/>
                </a:lnTo>
                <a:lnTo>
                  <a:pt x="0" y="0"/>
                </a:lnTo>
                <a:close/>
              </a:path>
            </a:pathLst>
          </a:custGeom>
          <a:blipFill>
            <a:blip r:embed="rId2"/>
            <a:stretch>
              <a:fillRect/>
            </a:stretch>
          </a:blipFill>
        </p:spPr>
      </p:sp>
      <p:sp>
        <p:nvSpPr>
          <p:cNvPr id="18" name="Freeform 18">
            <a:hlinkClick r:id="rId3" tooltip="https://faengselsforbundet.dk"/>
          </p:cNvPr>
          <p:cNvSpPr/>
          <p:nvPr/>
        </p:nvSpPr>
        <p:spPr>
          <a:xfrm>
            <a:off x="1408340" y="9074018"/>
            <a:ext cx="1224474" cy="1236719"/>
          </a:xfrm>
          <a:custGeom>
            <a:avLst/>
            <a:gdLst/>
            <a:ahLst/>
            <a:cxnLst/>
            <a:rect l="l" t="t" r="r" b="b"/>
            <a:pathLst>
              <a:path w="1224474" h="1236719">
                <a:moveTo>
                  <a:pt x="0" y="0"/>
                </a:moveTo>
                <a:lnTo>
                  <a:pt x="1224474" y="0"/>
                </a:lnTo>
                <a:lnTo>
                  <a:pt x="1224474" y="1236719"/>
                </a:lnTo>
                <a:lnTo>
                  <a:pt x="0" y="1236719"/>
                </a:lnTo>
                <a:lnTo>
                  <a:pt x="0" y="0"/>
                </a:lnTo>
                <a:close/>
              </a:path>
            </a:pathLst>
          </a:custGeom>
          <a:blipFill>
            <a:blip r:embed="rId4"/>
            <a:stretch>
              <a:fillRect/>
            </a:stretch>
          </a:blipFill>
        </p:spPr>
      </p:sp>
      <p:sp>
        <p:nvSpPr>
          <p:cNvPr id="19" name="Freeform 19"/>
          <p:cNvSpPr/>
          <p:nvPr/>
        </p:nvSpPr>
        <p:spPr>
          <a:xfrm>
            <a:off x="7999998" y="9193867"/>
            <a:ext cx="1736213" cy="943726"/>
          </a:xfrm>
          <a:custGeom>
            <a:avLst/>
            <a:gdLst/>
            <a:ahLst/>
            <a:cxnLst/>
            <a:rect l="l" t="t" r="r" b="b"/>
            <a:pathLst>
              <a:path w="1736213" h="943726">
                <a:moveTo>
                  <a:pt x="0" y="0"/>
                </a:moveTo>
                <a:lnTo>
                  <a:pt x="1736213" y="0"/>
                </a:lnTo>
                <a:lnTo>
                  <a:pt x="1736213" y="943726"/>
                </a:lnTo>
                <a:lnTo>
                  <a:pt x="0" y="943726"/>
                </a:lnTo>
                <a:lnTo>
                  <a:pt x="0" y="0"/>
                </a:lnTo>
                <a:close/>
              </a:path>
            </a:pathLst>
          </a:custGeom>
          <a:blipFill>
            <a:blip r:embed="rId5"/>
            <a:stretch>
              <a:fillRect/>
            </a:stretch>
          </a:blipFill>
        </p:spPr>
      </p:sp>
      <p:sp>
        <p:nvSpPr>
          <p:cNvPr id="20" name="Freeform 20"/>
          <p:cNvSpPr/>
          <p:nvPr/>
        </p:nvSpPr>
        <p:spPr>
          <a:xfrm>
            <a:off x="2866537" y="9416236"/>
            <a:ext cx="1719389" cy="687755"/>
          </a:xfrm>
          <a:custGeom>
            <a:avLst/>
            <a:gdLst/>
            <a:ahLst/>
            <a:cxnLst/>
            <a:rect l="l" t="t" r="r" b="b"/>
            <a:pathLst>
              <a:path w="1719389" h="687755">
                <a:moveTo>
                  <a:pt x="0" y="0"/>
                </a:moveTo>
                <a:lnTo>
                  <a:pt x="1719388" y="0"/>
                </a:lnTo>
                <a:lnTo>
                  <a:pt x="1719388" y="687755"/>
                </a:lnTo>
                <a:lnTo>
                  <a:pt x="0" y="687755"/>
                </a:lnTo>
                <a:lnTo>
                  <a:pt x="0" y="0"/>
                </a:lnTo>
                <a:close/>
              </a:path>
            </a:pathLst>
          </a:custGeom>
          <a:blipFill>
            <a:blip r:embed="rId6"/>
            <a:stretch>
              <a:fillRect/>
            </a:stretch>
          </a:blipFill>
        </p:spPr>
      </p:sp>
      <p:sp>
        <p:nvSpPr>
          <p:cNvPr id="21" name="Freeform 21"/>
          <p:cNvSpPr/>
          <p:nvPr/>
        </p:nvSpPr>
        <p:spPr>
          <a:xfrm>
            <a:off x="4819649" y="9280764"/>
            <a:ext cx="1696045" cy="823227"/>
          </a:xfrm>
          <a:custGeom>
            <a:avLst/>
            <a:gdLst/>
            <a:ahLst/>
            <a:cxnLst/>
            <a:rect l="l" t="t" r="r" b="b"/>
            <a:pathLst>
              <a:path w="1696045" h="823227">
                <a:moveTo>
                  <a:pt x="0" y="0"/>
                </a:moveTo>
                <a:lnTo>
                  <a:pt x="1696045" y="0"/>
                </a:lnTo>
                <a:lnTo>
                  <a:pt x="1696045" y="823227"/>
                </a:lnTo>
                <a:lnTo>
                  <a:pt x="0" y="823227"/>
                </a:lnTo>
                <a:lnTo>
                  <a:pt x="0" y="0"/>
                </a:lnTo>
                <a:close/>
              </a:path>
            </a:pathLst>
          </a:custGeom>
          <a:blipFill>
            <a:blip r:embed="rId7"/>
            <a:stretch>
              <a:fillRect/>
            </a:stretch>
          </a:blipFill>
        </p:spPr>
      </p:sp>
      <p:sp>
        <p:nvSpPr>
          <p:cNvPr id="22" name="Freeform 22"/>
          <p:cNvSpPr/>
          <p:nvPr/>
        </p:nvSpPr>
        <p:spPr>
          <a:xfrm>
            <a:off x="6828633" y="9161116"/>
            <a:ext cx="1136555" cy="976477"/>
          </a:xfrm>
          <a:custGeom>
            <a:avLst/>
            <a:gdLst/>
            <a:ahLst/>
            <a:cxnLst/>
            <a:rect l="l" t="t" r="r" b="b"/>
            <a:pathLst>
              <a:path w="1136555" h="976477">
                <a:moveTo>
                  <a:pt x="0" y="0"/>
                </a:moveTo>
                <a:lnTo>
                  <a:pt x="1136556" y="0"/>
                </a:lnTo>
                <a:lnTo>
                  <a:pt x="1136556" y="976477"/>
                </a:lnTo>
                <a:lnTo>
                  <a:pt x="0" y="976477"/>
                </a:lnTo>
                <a:lnTo>
                  <a:pt x="0" y="0"/>
                </a:lnTo>
                <a:close/>
              </a:path>
            </a:pathLst>
          </a:custGeom>
          <a:blipFill>
            <a:blip r:embed="rId8"/>
            <a:stretch>
              <a:fillRect/>
            </a:stretch>
          </a:blipFill>
        </p:spPr>
      </p:sp>
      <p:sp>
        <p:nvSpPr>
          <p:cNvPr id="23" name="AutoShape 23"/>
          <p:cNvSpPr/>
          <p:nvPr/>
        </p:nvSpPr>
        <p:spPr>
          <a:xfrm flipV="1">
            <a:off x="9919244" y="9416236"/>
            <a:ext cx="0" cy="857072"/>
          </a:xfrm>
          <a:prstGeom prst="line">
            <a:avLst/>
          </a:prstGeom>
          <a:ln w="28575" cap="flat">
            <a:solidFill>
              <a:srgbClr val="081835"/>
            </a:solidFill>
            <a:prstDash val="solid"/>
            <a:headEnd type="none" w="sm" len="sm"/>
            <a:tailEnd type="none" w="sm" len="sm"/>
          </a:ln>
        </p:spPr>
      </p:sp>
      <p:sp>
        <p:nvSpPr>
          <p:cNvPr id="24" name="Freeform 24"/>
          <p:cNvSpPr/>
          <p:nvPr/>
        </p:nvSpPr>
        <p:spPr>
          <a:xfrm>
            <a:off x="10164950" y="9760113"/>
            <a:ext cx="2210104" cy="467955"/>
          </a:xfrm>
          <a:custGeom>
            <a:avLst/>
            <a:gdLst/>
            <a:ahLst/>
            <a:cxnLst/>
            <a:rect l="l" t="t" r="r" b="b"/>
            <a:pathLst>
              <a:path w="2210104" h="467955">
                <a:moveTo>
                  <a:pt x="0" y="0"/>
                </a:moveTo>
                <a:lnTo>
                  <a:pt x="2210104" y="0"/>
                </a:lnTo>
                <a:lnTo>
                  <a:pt x="2210104" y="467956"/>
                </a:lnTo>
                <a:lnTo>
                  <a:pt x="0" y="467956"/>
                </a:lnTo>
                <a:lnTo>
                  <a:pt x="0" y="0"/>
                </a:lnTo>
                <a:close/>
              </a:path>
            </a:pathLst>
          </a:custGeom>
          <a:blipFill>
            <a:blip r:embed="rId9"/>
            <a:stretch>
              <a:fillRect/>
            </a:stretch>
          </a:blipFill>
        </p:spPr>
      </p:sp>
      <p:sp>
        <p:nvSpPr>
          <p:cNvPr id="25" name="Freeform 25"/>
          <p:cNvSpPr/>
          <p:nvPr/>
        </p:nvSpPr>
        <p:spPr>
          <a:xfrm>
            <a:off x="669637" y="4159262"/>
            <a:ext cx="2781269" cy="3806635"/>
          </a:xfrm>
          <a:custGeom>
            <a:avLst/>
            <a:gdLst/>
            <a:ahLst/>
            <a:cxnLst/>
            <a:rect l="l" t="t" r="r" b="b"/>
            <a:pathLst>
              <a:path w="2781269" h="3806635">
                <a:moveTo>
                  <a:pt x="0" y="0"/>
                </a:moveTo>
                <a:lnTo>
                  <a:pt x="2781269" y="0"/>
                </a:lnTo>
                <a:lnTo>
                  <a:pt x="2781269" y="3806635"/>
                </a:lnTo>
                <a:lnTo>
                  <a:pt x="0" y="3806635"/>
                </a:lnTo>
                <a:lnTo>
                  <a:pt x="0" y="0"/>
                </a:lnTo>
                <a:close/>
              </a:path>
            </a:pathLst>
          </a:custGeom>
          <a:blipFill>
            <a:blip r:embed="rId10"/>
            <a:stretch>
              <a:fillRect l="-66611" t="-44689" r="-68496" b="-27089"/>
            </a:stretch>
          </a:blipFill>
        </p:spPr>
      </p:sp>
      <p:sp>
        <p:nvSpPr>
          <p:cNvPr id="26" name="Freeform 26"/>
          <p:cNvSpPr/>
          <p:nvPr/>
        </p:nvSpPr>
        <p:spPr>
          <a:xfrm>
            <a:off x="3203981" y="1620875"/>
            <a:ext cx="2763889" cy="3335009"/>
          </a:xfrm>
          <a:custGeom>
            <a:avLst/>
            <a:gdLst/>
            <a:ahLst/>
            <a:cxnLst/>
            <a:rect l="l" t="t" r="r" b="b"/>
            <a:pathLst>
              <a:path w="2763889" h="3335009">
                <a:moveTo>
                  <a:pt x="0" y="0"/>
                </a:moveTo>
                <a:lnTo>
                  <a:pt x="2763889" y="0"/>
                </a:lnTo>
                <a:lnTo>
                  <a:pt x="2763889" y="3335010"/>
                </a:lnTo>
                <a:lnTo>
                  <a:pt x="0" y="333501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7" name="Freeform 27"/>
          <p:cNvSpPr/>
          <p:nvPr/>
        </p:nvSpPr>
        <p:spPr>
          <a:xfrm rot="5400000" flipV="1">
            <a:off x="16452170" y="2543662"/>
            <a:ext cx="3001383" cy="1489436"/>
          </a:xfrm>
          <a:custGeom>
            <a:avLst/>
            <a:gdLst/>
            <a:ahLst/>
            <a:cxnLst/>
            <a:rect l="l" t="t" r="r" b="b"/>
            <a:pathLst>
              <a:path w="3001383" h="1489436">
                <a:moveTo>
                  <a:pt x="0" y="1489436"/>
                </a:moveTo>
                <a:lnTo>
                  <a:pt x="3001382" y="1489436"/>
                </a:lnTo>
                <a:lnTo>
                  <a:pt x="3001382" y="0"/>
                </a:lnTo>
                <a:lnTo>
                  <a:pt x="0" y="0"/>
                </a:lnTo>
                <a:lnTo>
                  <a:pt x="0" y="1489436"/>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8" name="Freeform 28"/>
          <p:cNvSpPr/>
          <p:nvPr/>
        </p:nvSpPr>
        <p:spPr>
          <a:xfrm rot="5400000" flipH="1" flipV="1">
            <a:off x="16042591" y="7221179"/>
            <a:ext cx="3001383" cy="1489436"/>
          </a:xfrm>
          <a:custGeom>
            <a:avLst/>
            <a:gdLst/>
            <a:ahLst/>
            <a:cxnLst/>
            <a:rect l="l" t="t" r="r" b="b"/>
            <a:pathLst>
              <a:path w="3001383" h="1489436">
                <a:moveTo>
                  <a:pt x="3001382" y="1489436"/>
                </a:moveTo>
                <a:lnTo>
                  <a:pt x="0" y="1489436"/>
                </a:lnTo>
                <a:lnTo>
                  <a:pt x="0" y="0"/>
                </a:lnTo>
                <a:lnTo>
                  <a:pt x="3001382" y="0"/>
                </a:lnTo>
                <a:lnTo>
                  <a:pt x="3001382" y="1489436"/>
                </a:lnTo>
                <a:close/>
              </a:path>
            </a:pathLst>
          </a:custGeom>
          <a:blipFill>
            <a:blip r:embed="rId13">
              <a:extLst>
                <a:ext uri="{96DAC541-7B7A-43D3-8B79-37D633B846F1}">
                  <asvg:svgBlip xmlns:asvg="http://schemas.microsoft.com/office/drawing/2016/SVG/main" r:embed="rId14"/>
                </a:ext>
              </a:extLst>
            </a:blip>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F6FA"/>
        </a:solidFill>
        <a:effectLst/>
      </p:bgPr>
    </p:bg>
    <p:spTree>
      <p:nvGrpSpPr>
        <p:cNvPr id="1" name=""/>
        <p:cNvGrpSpPr/>
        <p:nvPr/>
      </p:nvGrpSpPr>
      <p:grpSpPr>
        <a:xfrm>
          <a:off x="0" y="0"/>
          <a:ext cx="0" cy="0"/>
          <a:chOff x="0" y="0"/>
          <a:chExt cx="0" cy="0"/>
        </a:xfrm>
      </p:grpSpPr>
      <p:sp>
        <p:nvSpPr>
          <p:cNvPr id="2" name="TextBox 2"/>
          <p:cNvSpPr txBox="1"/>
          <p:nvPr/>
        </p:nvSpPr>
        <p:spPr>
          <a:xfrm>
            <a:off x="3131075" y="2429369"/>
            <a:ext cx="12577549" cy="2310138"/>
          </a:xfrm>
          <a:prstGeom prst="rect">
            <a:avLst/>
          </a:prstGeom>
        </p:spPr>
        <p:txBody>
          <a:bodyPr lIns="0" tIns="0" rIns="0" bIns="0" rtlCol="0" anchor="t">
            <a:spAutoFit/>
          </a:bodyPr>
          <a:lstStyle/>
          <a:p>
            <a:pPr algn="l">
              <a:lnSpc>
                <a:spcPts val="3884"/>
              </a:lnSpc>
            </a:pPr>
            <a:r>
              <a:rPr lang="en-US" sz="2774" spc="319">
                <a:solidFill>
                  <a:srgbClr val="365679"/>
                </a:solidFill>
                <a:latin typeface="Poppins"/>
                <a:ea typeface="Poppins"/>
                <a:cs typeface="Poppins"/>
                <a:sym typeface="Poppins"/>
              </a:rPr>
              <a:t>Test de autoevaluare înainte și după cursul de formare</a:t>
            </a:r>
          </a:p>
          <a:p>
            <a:pPr algn="l">
              <a:lnSpc>
                <a:spcPts val="2904"/>
              </a:lnSpc>
            </a:pPr>
            <a:endParaRPr lang="en-US" sz="2774" spc="319">
              <a:solidFill>
                <a:srgbClr val="365679"/>
              </a:solidFill>
              <a:latin typeface="Poppins"/>
              <a:ea typeface="Poppins"/>
              <a:cs typeface="Poppins"/>
              <a:sym typeface="Poppins"/>
            </a:endParaRPr>
          </a:p>
          <a:p>
            <a:pPr algn="l">
              <a:lnSpc>
                <a:spcPts val="2904"/>
              </a:lnSpc>
            </a:pPr>
            <a:endParaRPr lang="en-US" sz="2774" spc="319">
              <a:solidFill>
                <a:srgbClr val="365679"/>
              </a:solidFill>
              <a:latin typeface="Poppins"/>
              <a:ea typeface="Poppins"/>
              <a:cs typeface="Poppins"/>
              <a:sym typeface="Poppins"/>
            </a:endParaRPr>
          </a:p>
          <a:p>
            <a:pPr marL="447927" lvl="1" indent="-223963" algn="l">
              <a:lnSpc>
                <a:spcPts val="2904"/>
              </a:lnSpc>
              <a:buFont typeface="Arial"/>
              <a:buChar char="•"/>
            </a:pPr>
            <a:r>
              <a:rPr lang="en-US" sz="2074" spc="238">
                <a:solidFill>
                  <a:srgbClr val="365679"/>
                </a:solidFill>
                <a:latin typeface="Poppins"/>
                <a:ea typeface="Poppins"/>
                <a:cs typeface="Poppins"/>
                <a:sym typeface="Poppins"/>
              </a:rPr>
              <a:t>- Evaluarea modulului după finalizarea acestuia  </a:t>
            </a:r>
          </a:p>
          <a:p>
            <a:pPr marL="447927" lvl="1" indent="-223963" algn="l">
              <a:lnSpc>
                <a:spcPts val="2904"/>
              </a:lnSpc>
              <a:buFont typeface="Arial"/>
              <a:buChar char="•"/>
            </a:pPr>
            <a:r>
              <a:rPr lang="en-US" sz="2074" spc="238">
                <a:solidFill>
                  <a:srgbClr val="365679"/>
                </a:solidFill>
                <a:latin typeface="Poppins"/>
                <a:ea typeface="Poppins"/>
                <a:cs typeface="Poppins"/>
                <a:sym typeface="Poppins"/>
              </a:rPr>
              <a:t>- La sfârșitul cursului de formare (sondaj de satisfacție) </a:t>
            </a:r>
          </a:p>
          <a:p>
            <a:pPr algn="l">
              <a:lnSpc>
                <a:spcPts val="2904"/>
              </a:lnSpc>
            </a:pPr>
            <a:endParaRPr lang="en-US" sz="2074" spc="238">
              <a:solidFill>
                <a:srgbClr val="365679"/>
              </a:solidFill>
              <a:latin typeface="Poppins"/>
              <a:ea typeface="Poppins"/>
              <a:cs typeface="Poppins"/>
              <a:sym typeface="Poppins"/>
            </a:endParaRPr>
          </a:p>
        </p:txBody>
      </p:sp>
      <p:sp>
        <p:nvSpPr>
          <p:cNvPr id="3" name="Freeform 3"/>
          <p:cNvSpPr/>
          <p:nvPr/>
        </p:nvSpPr>
        <p:spPr>
          <a:xfrm rot="5400000">
            <a:off x="-1972377" y="1845887"/>
            <a:ext cx="7328582" cy="3636809"/>
          </a:xfrm>
          <a:custGeom>
            <a:avLst/>
            <a:gdLst/>
            <a:ahLst/>
            <a:cxnLst/>
            <a:rect l="l" t="t" r="r" b="b"/>
            <a:pathLst>
              <a:path w="7328582" h="3636809">
                <a:moveTo>
                  <a:pt x="0" y="0"/>
                </a:moveTo>
                <a:lnTo>
                  <a:pt x="7328582" y="0"/>
                </a:lnTo>
                <a:lnTo>
                  <a:pt x="7328582" y="3636809"/>
                </a:lnTo>
                <a:lnTo>
                  <a:pt x="0" y="3636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84949" y="8237547"/>
            <a:ext cx="1687501" cy="1836207"/>
          </a:xfrm>
          <a:custGeom>
            <a:avLst/>
            <a:gdLst/>
            <a:ahLst/>
            <a:cxnLst/>
            <a:rect l="l" t="t" r="r" b="b"/>
            <a:pathLst>
              <a:path w="1687501" h="1836207">
                <a:moveTo>
                  <a:pt x="0" y="0"/>
                </a:moveTo>
                <a:lnTo>
                  <a:pt x="1687502" y="0"/>
                </a:lnTo>
                <a:lnTo>
                  <a:pt x="1687502" y="1836206"/>
                </a:lnTo>
                <a:lnTo>
                  <a:pt x="0" y="1836206"/>
                </a:lnTo>
                <a:lnTo>
                  <a:pt x="0" y="0"/>
                </a:lnTo>
                <a:close/>
              </a:path>
            </a:pathLst>
          </a:custGeom>
          <a:blipFill>
            <a:blip r:embed="rId4"/>
            <a:stretch>
              <a:fillRect l="-66611" t="-56211" r="-68496" b="-59856"/>
            </a:stretch>
          </a:blipFill>
        </p:spPr>
      </p:sp>
      <p:sp>
        <p:nvSpPr>
          <p:cNvPr id="5" name="Freeform 5"/>
          <p:cNvSpPr/>
          <p:nvPr/>
        </p:nvSpPr>
        <p:spPr>
          <a:xfrm>
            <a:off x="14890817" y="8624917"/>
            <a:ext cx="1635613" cy="1630906"/>
          </a:xfrm>
          <a:custGeom>
            <a:avLst/>
            <a:gdLst/>
            <a:ahLst/>
            <a:cxnLst/>
            <a:rect l="l" t="t" r="r" b="b"/>
            <a:pathLst>
              <a:path w="1635613" h="1630906">
                <a:moveTo>
                  <a:pt x="0" y="0"/>
                </a:moveTo>
                <a:lnTo>
                  <a:pt x="1635614" y="0"/>
                </a:lnTo>
                <a:lnTo>
                  <a:pt x="1635614" y="1630906"/>
                </a:lnTo>
                <a:lnTo>
                  <a:pt x="0" y="1630906"/>
                </a:lnTo>
                <a:lnTo>
                  <a:pt x="0" y="0"/>
                </a:lnTo>
                <a:close/>
              </a:path>
            </a:pathLst>
          </a:custGeom>
          <a:blipFill>
            <a:blip r:embed="rId5"/>
            <a:stretch>
              <a:fillRect/>
            </a:stretch>
          </a:blipFill>
        </p:spPr>
      </p:sp>
      <p:sp>
        <p:nvSpPr>
          <p:cNvPr id="6" name="Freeform 6"/>
          <p:cNvSpPr/>
          <p:nvPr/>
        </p:nvSpPr>
        <p:spPr>
          <a:xfrm>
            <a:off x="6850430" y="9374000"/>
            <a:ext cx="3242488" cy="686547"/>
          </a:xfrm>
          <a:custGeom>
            <a:avLst/>
            <a:gdLst/>
            <a:ahLst/>
            <a:cxnLst/>
            <a:rect l="l" t="t" r="r" b="b"/>
            <a:pathLst>
              <a:path w="3242488" h="686547">
                <a:moveTo>
                  <a:pt x="0" y="0"/>
                </a:moveTo>
                <a:lnTo>
                  <a:pt x="3242488" y="0"/>
                </a:lnTo>
                <a:lnTo>
                  <a:pt x="3242488" y="686547"/>
                </a:lnTo>
                <a:lnTo>
                  <a:pt x="0" y="686547"/>
                </a:lnTo>
                <a:lnTo>
                  <a:pt x="0" y="0"/>
                </a:lnTo>
                <a:close/>
              </a:path>
            </a:pathLst>
          </a:custGeom>
          <a:blipFill>
            <a:blip r:embed="rId6"/>
            <a:stretch>
              <a:fillRect/>
            </a:stretch>
          </a:blipFill>
        </p:spPr>
      </p:sp>
      <p:sp>
        <p:nvSpPr>
          <p:cNvPr id="7" name="Freeform 7"/>
          <p:cNvSpPr/>
          <p:nvPr/>
        </p:nvSpPr>
        <p:spPr>
          <a:xfrm rot="5400000" flipV="1">
            <a:off x="13998559" y="6368184"/>
            <a:ext cx="5663588" cy="2810556"/>
          </a:xfrm>
          <a:custGeom>
            <a:avLst/>
            <a:gdLst/>
            <a:ahLst/>
            <a:cxnLst/>
            <a:rect l="l" t="t" r="r" b="b"/>
            <a:pathLst>
              <a:path w="5663588" h="2810556">
                <a:moveTo>
                  <a:pt x="0" y="2810556"/>
                </a:moveTo>
                <a:lnTo>
                  <a:pt x="5663588" y="2810556"/>
                </a:lnTo>
                <a:lnTo>
                  <a:pt x="5663588" y="0"/>
                </a:lnTo>
                <a:lnTo>
                  <a:pt x="0" y="0"/>
                </a:lnTo>
                <a:lnTo>
                  <a:pt x="0" y="2810556"/>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rot="5400000" flipH="1" flipV="1">
            <a:off x="13998559" y="704596"/>
            <a:ext cx="5663588" cy="2810556"/>
          </a:xfrm>
          <a:custGeom>
            <a:avLst/>
            <a:gdLst/>
            <a:ahLst/>
            <a:cxnLst/>
            <a:rect l="l" t="t" r="r" b="b"/>
            <a:pathLst>
              <a:path w="5663588" h="2810556">
                <a:moveTo>
                  <a:pt x="5663588" y="2810555"/>
                </a:moveTo>
                <a:lnTo>
                  <a:pt x="0" y="2810555"/>
                </a:lnTo>
                <a:lnTo>
                  <a:pt x="0" y="0"/>
                </a:lnTo>
                <a:lnTo>
                  <a:pt x="5663588" y="0"/>
                </a:lnTo>
                <a:lnTo>
                  <a:pt x="5663588" y="2810555"/>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TextBox 9"/>
          <p:cNvSpPr txBox="1"/>
          <p:nvPr/>
        </p:nvSpPr>
        <p:spPr>
          <a:xfrm>
            <a:off x="5714558" y="791939"/>
            <a:ext cx="5520150" cy="523875"/>
          </a:xfrm>
          <a:prstGeom prst="rect">
            <a:avLst/>
          </a:prstGeom>
        </p:spPr>
        <p:txBody>
          <a:bodyPr lIns="0" tIns="0" rIns="0" bIns="0" rtlCol="0" anchor="t">
            <a:spAutoFit/>
          </a:bodyPr>
          <a:lstStyle/>
          <a:p>
            <a:pPr algn="ctr">
              <a:lnSpc>
                <a:spcPts val="4200"/>
              </a:lnSpc>
            </a:pPr>
            <a:r>
              <a:rPr lang="en-US" sz="3000" spc="150">
                <a:solidFill>
                  <a:srgbClr val="0B1320"/>
                </a:solidFill>
                <a:latin typeface="League Spartan"/>
                <a:ea typeface="League Spartan"/>
                <a:cs typeface="League Spartan"/>
                <a:sym typeface="League Spartan"/>
              </a:rPr>
              <a:t>METODE DE EVALUARE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F6FA"/>
        </a:solidFill>
        <a:effectLst/>
      </p:bgPr>
    </p:bg>
    <p:spTree>
      <p:nvGrpSpPr>
        <p:cNvPr id="1" name=""/>
        <p:cNvGrpSpPr/>
        <p:nvPr/>
      </p:nvGrpSpPr>
      <p:grpSpPr>
        <a:xfrm>
          <a:off x="0" y="0"/>
          <a:ext cx="0" cy="0"/>
          <a:chOff x="0" y="0"/>
          <a:chExt cx="0" cy="0"/>
        </a:xfrm>
      </p:grpSpPr>
      <p:sp>
        <p:nvSpPr>
          <p:cNvPr id="2" name="TextBox 2"/>
          <p:cNvSpPr txBox="1"/>
          <p:nvPr/>
        </p:nvSpPr>
        <p:spPr>
          <a:xfrm>
            <a:off x="2822163" y="2250753"/>
            <a:ext cx="12643674" cy="4465068"/>
          </a:xfrm>
          <a:prstGeom prst="rect">
            <a:avLst/>
          </a:prstGeom>
        </p:spPr>
        <p:txBody>
          <a:bodyPr lIns="0" tIns="0" rIns="0" bIns="0" rtlCol="0" anchor="t">
            <a:spAutoFit/>
          </a:bodyPr>
          <a:lstStyle/>
          <a:p>
            <a:pPr>
              <a:lnSpc>
                <a:spcPts val="3464"/>
              </a:lnSpc>
            </a:pPr>
            <a:r>
              <a:rPr lang="en-US" sz="2474" spc="284" dirty="0">
                <a:solidFill>
                  <a:srgbClr val="365679"/>
                </a:solidFill>
                <a:latin typeface="Poppins"/>
                <a:ea typeface="Poppins"/>
                <a:cs typeface="Poppins"/>
                <a:sym typeface="Poppins"/>
              </a:rPr>
              <a:t>Această secțiune oferă o prezentare detaliată a rolului coordonatorului mentorului în cadrul unui penitenciar, acoperind responsabilitățile, calificările și îndatoririle cheie, precum </a:t>
            </a:r>
            <a:r>
              <a:rPr lang="en-US" sz="2474" b="1" spc="284" dirty="0">
                <a:solidFill>
                  <a:srgbClr val="365679"/>
                </a:solidFill>
                <a:latin typeface="Poppins"/>
                <a:ea typeface="Poppins"/>
                <a:cs typeface="Poppins"/>
                <a:sym typeface="Poppins"/>
              </a:rPr>
              <a:t>recrutarea, formarea, sprijinul și evaluarea</a:t>
            </a:r>
            <a:r>
              <a:rPr lang="en-US" sz="2474" spc="284" dirty="0">
                <a:solidFill>
                  <a:srgbClr val="365679"/>
                </a:solidFill>
                <a:latin typeface="Poppins"/>
                <a:ea typeface="Poppins"/>
                <a:cs typeface="Poppins"/>
                <a:sym typeface="Poppins"/>
              </a:rPr>
              <a:t>. Participanții vor dobândi cunoștințele și abilitățile necesare pentru a gestiona în mod eficient programele de mentorat, promovând relații de sprijin, îmbunătățind dezvoltarea profesională și îmbunătățind rezultatele organizaționale. Studii de caz practice și îndrumări privind construirea încrederii și facilitarea discuțiilor de grup vor oferi strategii aplicabile pentru succes.</a:t>
            </a:r>
          </a:p>
        </p:txBody>
      </p:sp>
      <p:sp>
        <p:nvSpPr>
          <p:cNvPr id="3" name="Freeform 3"/>
          <p:cNvSpPr/>
          <p:nvPr/>
        </p:nvSpPr>
        <p:spPr>
          <a:xfrm rot="5400000">
            <a:off x="-1972377" y="1845887"/>
            <a:ext cx="7328582" cy="3636809"/>
          </a:xfrm>
          <a:custGeom>
            <a:avLst/>
            <a:gdLst/>
            <a:ahLst/>
            <a:cxnLst/>
            <a:rect l="l" t="t" r="r" b="b"/>
            <a:pathLst>
              <a:path w="7328582" h="3636809">
                <a:moveTo>
                  <a:pt x="0" y="0"/>
                </a:moveTo>
                <a:lnTo>
                  <a:pt x="7328582" y="0"/>
                </a:lnTo>
                <a:lnTo>
                  <a:pt x="7328582" y="3636809"/>
                </a:lnTo>
                <a:lnTo>
                  <a:pt x="0" y="3636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84949" y="8237547"/>
            <a:ext cx="1687501" cy="1836207"/>
          </a:xfrm>
          <a:custGeom>
            <a:avLst/>
            <a:gdLst/>
            <a:ahLst/>
            <a:cxnLst/>
            <a:rect l="l" t="t" r="r" b="b"/>
            <a:pathLst>
              <a:path w="1687501" h="1836207">
                <a:moveTo>
                  <a:pt x="0" y="0"/>
                </a:moveTo>
                <a:lnTo>
                  <a:pt x="1687502" y="0"/>
                </a:lnTo>
                <a:lnTo>
                  <a:pt x="1687502" y="1836206"/>
                </a:lnTo>
                <a:lnTo>
                  <a:pt x="0" y="1836206"/>
                </a:lnTo>
                <a:lnTo>
                  <a:pt x="0" y="0"/>
                </a:lnTo>
                <a:close/>
              </a:path>
            </a:pathLst>
          </a:custGeom>
          <a:blipFill>
            <a:blip r:embed="rId4"/>
            <a:stretch>
              <a:fillRect l="-66611" t="-56211" r="-68496" b="-59856"/>
            </a:stretch>
          </a:blipFill>
        </p:spPr>
      </p:sp>
      <p:sp>
        <p:nvSpPr>
          <p:cNvPr id="5" name="Freeform 5"/>
          <p:cNvSpPr/>
          <p:nvPr/>
        </p:nvSpPr>
        <p:spPr>
          <a:xfrm>
            <a:off x="14890817" y="8624917"/>
            <a:ext cx="1635613" cy="1630906"/>
          </a:xfrm>
          <a:custGeom>
            <a:avLst/>
            <a:gdLst/>
            <a:ahLst/>
            <a:cxnLst/>
            <a:rect l="l" t="t" r="r" b="b"/>
            <a:pathLst>
              <a:path w="1635613" h="1630906">
                <a:moveTo>
                  <a:pt x="0" y="0"/>
                </a:moveTo>
                <a:lnTo>
                  <a:pt x="1635614" y="0"/>
                </a:lnTo>
                <a:lnTo>
                  <a:pt x="1635614" y="1630906"/>
                </a:lnTo>
                <a:lnTo>
                  <a:pt x="0" y="1630906"/>
                </a:lnTo>
                <a:lnTo>
                  <a:pt x="0" y="0"/>
                </a:lnTo>
                <a:close/>
              </a:path>
            </a:pathLst>
          </a:custGeom>
          <a:blipFill>
            <a:blip r:embed="rId5"/>
            <a:stretch>
              <a:fillRect/>
            </a:stretch>
          </a:blipFill>
        </p:spPr>
      </p:sp>
      <p:sp>
        <p:nvSpPr>
          <p:cNvPr id="6" name="Freeform 6"/>
          <p:cNvSpPr/>
          <p:nvPr/>
        </p:nvSpPr>
        <p:spPr>
          <a:xfrm>
            <a:off x="6850430" y="9374000"/>
            <a:ext cx="3242488" cy="686547"/>
          </a:xfrm>
          <a:custGeom>
            <a:avLst/>
            <a:gdLst/>
            <a:ahLst/>
            <a:cxnLst/>
            <a:rect l="l" t="t" r="r" b="b"/>
            <a:pathLst>
              <a:path w="3242488" h="686547">
                <a:moveTo>
                  <a:pt x="0" y="0"/>
                </a:moveTo>
                <a:lnTo>
                  <a:pt x="3242488" y="0"/>
                </a:lnTo>
                <a:lnTo>
                  <a:pt x="3242488" y="686547"/>
                </a:lnTo>
                <a:lnTo>
                  <a:pt x="0" y="686547"/>
                </a:lnTo>
                <a:lnTo>
                  <a:pt x="0" y="0"/>
                </a:lnTo>
                <a:close/>
              </a:path>
            </a:pathLst>
          </a:custGeom>
          <a:blipFill>
            <a:blip r:embed="rId6"/>
            <a:stretch>
              <a:fillRect/>
            </a:stretch>
          </a:blipFill>
        </p:spPr>
      </p:sp>
      <p:sp>
        <p:nvSpPr>
          <p:cNvPr id="7" name="Freeform 7"/>
          <p:cNvSpPr/>
          <p:nvPr/>
        </p:nvSpPr>
        <p:spPr>
          <a:xfrm rot="5400000" flipV="1">
            <a:off x="13998559" y="6368184"/>
            <a:ext cx="5663588" cy="2810556"/>
          </a:xfrm>
          <a:custGeom>
            <a:avLst/>
            <a:gdLst/>
            <a:ahLst/>
            <a:cxnLst/>
            <a:rect l="l" t="t" r="r" b="b"/>
            <a:pathLst>
              <a:path w="5663588" h="2810556">
                <a:moveTo>
                  <a:pt x="0" y="2810556"/>
                </a:moveTo>
                <a:lnTo>
                  <a:pt x="5663588" y="2810556"/>
                </a:lnTo>
                <a:lnTo>
                  <a:pt x="5663588" y="0"/>
                </a:lnTo>
                <a:lnTo>
                  <a:pt x="0" y="0"/>
                </a:lnTo>
                <a:lnTo>
                  <a:pt x="0" y="2810556"/>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rot="5400000" flipH="1" flipV="1">
            <a:off x="13998559" y="704596"/>
            <a:ext cx="5663588" cy="2810556"/>
          </a:xfrm>
          <a:custGeom>
            <a:avLst/>
            <a:gdLst/>
            <a:ahLst/>
            <a:cxnLst/>
            <a:rect l="l" t="t" r="r" b="b"/>
            <a:pathLst>
              <a:path w="5663588" h="2810556">
                <a:moveTo>
                  <a:pt x="5663588" y="2810555"/>
                </a:moveTo>
                <a:lnTo>
                  <a:pt x="0" y="2810555"/>
                </a:lnTo>
                <a:lnTo>
                  <a:pt x="0" y="0"/>
                </a:lnTo>
                <a:lnTo>
                  <a:pt x="5663588" y="0"/>
                </a:lnTo>
                <a:lnTo>
                  <a:pt x="5663588" y="2810555"/>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TextBox 9"/>
          <p:cNvSpPr txBox="1"/>
          <p:nvPr/>
        </p:nvSpPr>
        <p:spPr>
          <a:xfrm>
            <a:off x="5714558" y="791939"/>
            <a:ext cx="5520150" cy="523875"/>
          </a:xfrm>
          <a:prstGeom prst="rect">
            <a:avLst/>
          </a:prstGeom>
        </p:spPr>
        <p:txBody>
          <a:bodyPr lIns="0" tIns="0" rIns="0" bIns="0" rtlCol="0" anchor="t">
            <a:spAutoFit/>
          </a:bodyPr>
          <a:lstStyle/>
          <a:p>
            <a:pPr algn="ctr">
              <a:lnSpc>
                <a:spcPts val="4200"/>
              </a:lnSpc>
            </a:pPr>
            <a:r>
              <a:rPr lang="en-US" sz="3000" spc="150">
                <a:solidFill>
                  <a:srgbClr val="0B1320"/>
                </a:solidFill>
                <a:latin typeface="League Spartan"/>
                <a:ea typeface="League Spartan"/>
                <a:cs typeface="League Spartan"/>
                <a:sym typeface="League Spartan"/>
              </a:rPr>
              <a:t>PARTEA ASINCRONĂ</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6D730E271E8F4DA956E400259CAAFD" ma:contentTypeVersion="15" ma:contentTypeDescription="Create a new document." ma:contentTypeScope="" ma:versionID="784a0f90e99058ad015210b5a0c1bc26">
  <xsd:schema xmlns:xsd="http://www.w3.org/2001/XMLSchema" xmlns:xs="http://www.w3.org/2001/XMLSchema" xmlns:p="http://schemas.microsoft.com/office/2006/metadata/properties" xmlns:ns2="0bd02c47-7657-498f-a2be-d7ff3ac03674" xmlns:ns3="ad13fdc3-0444-4f55-897d-bd2b52edf2ee" targetNamespace="http://schemas.microsoft.com/office/2006/metadata/properties" ma:root="true" ma:fieldsID="1f30068839d1f62f8f63338ac30d42e6" ns2:_="" ns3:_="">
    <xsd:import namespace="0bd02c47-7657-498f-a2be-d7ff3ac03674"/>
    <xsd:import namespace="ad13fdc3-0444-4f55-897d-bd2b52edf2e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d02c47-7657-498f-a2be-d7ff3ac036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db98f44-1da0-42b7-b2c7-4323d9932bea"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13fdc3-0444-4f55-897d-bd2b52edf2e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e6bf9a5-81d3-41b9-baf5-d91bd5b25a3b}" ma:internalName="TaxCatchAll" ma:showField="CatchAllData" ma:web="ad13fdc3-0444-4f55-897d-bd2b52edf2ee">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d13fdc3-0444-4f55-897d-bd2b52edf2ee" xsi:nil="true"/>
    <lcf76f155ced4ddcb4097134ff3c332f xmlns="0bd02c47-7657-498f-a2be-d7ff3ac0367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2350B5-EE33-4D4E-AB52-D4AD458FB679}"/>
</file>

<file path=customXml/itemProps2.xml><?xml version="1.0" encoding="utf-8"?>
<ds:datastoreItem xmlns:ds="http://schemas.openxmlformats.org/officeDocument/2006/customXml" ds:itemID="{BF65CD5C-F239-4EC7-A86C-5B9C17BC5416}">
  <ds:schemaRefs>
    <ds:schemaRef ds:uri="http://www.w3.org/XML/1998/namespace"/>
    <ds:schemaRef ds:uri="http://schemas.openxmlformats.org/package/2006/metadata/core-properties"/>
    <ds:schemaRef ds:uri="http://schemas.microsoft.com/office/2006/documentManagement/types"/>
    <ds:schemaRef ds:uri="0bd02c47-7657-498f-a2be-d7ff3ac03674"/>
    <ds:schemaRef ds:uri="http://purl.org/dc/terms/"/>
    <ds:schemaRef ds:uri="http://schemas.microsoft.com/office/2006/metadata/properties"/>
    <ds:schemaRef ds:uri="http://purl.org/dc/dcmitype/"/>
    <ds:schemaRef ds:uri="http://schemas.microsoft.com/office/infopath/2007/PartnerControls"/>
    <ds:schemaRef ds:uri="ad13fdc3-0444-4f55-897d-bd2b52edf2ee"/>
    <ds:schemaRef ds:uri="http://purl.org/dc/elements/1.1/"/>
  </ds:schemaRefs>
</ds:datastoreItem>
</file>

<file path=customXml/itemProps3.xml><?xml version="1.0" encoding="utf-8"?>
<ds:datastoreItem xmlns:ds="http://schemas.openxmlformats.org/officeDocument/2006/customXml" ds:itemID="{9552AA33-2A71-440A-B66C-C0F23BC091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144</TotalTime>
  <Words>1950</Words>
  <Application>Microsoft Office PowerPoint</Application>
  <PresentationFormat>Custom</PresentationFormat>
  <Paragraphs>188</Paragraphs>
  <Slides>30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Helios Extended</vt:lpstr>
      <vt:lpstr>Poppins Bold</vt:lpstr>
      <vt:lpstr>Helios Extended Bold</vt:lpstr>
      <vt:lpstr>Poppins</vt:lpstr>
      <vt:lpstr>Wingdings</vt:lpstr>
      <vt:lpstr>League Spartan</vt:lpstr>
      <vt:lpstr>Archivo Black</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WP4 M1 Synchronous session</dc:title>
  <dc:creator>Bela Szuroka</dc:creator>
  <cp:keywords>, docId:F9AA9589325F02628C8D340EFFDFBA4E</cp:keywords>
  <cp:lastModifiedBy>bela szuroka</cp:lastModifiedBy>
  <cp:revision>11</cp:revision>
  <dcterms:created xsi:type="dcterms:W3CDTF">2006-08-16T00:00:00Z</dcterms:created>
  <dcterms:modified xsi:type="dcterms:W3CDTF">2025-09-27T06:33:51Z</dcterms:modified>
  <dc:identifier>DAGJ4VnVQWY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0x010100F96D730E271E8F4DA956E400259CAAFD</vt:lpwstr>
  </property>
  <property fmtid="{D5CDD505-2E9C-101B-9397-08002B2CF9AE}" pid="3" name="MediaServiceImageTags">
    <vt:lpwstr/>
  </property>
</Properties>
</file>